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68" r:id="rId3"/>
    <p:sldId id="257" r:id="rId4"/>
    <p:sldId id="258" r:id="rId5"/>
    <p:sldId id="259" r:id="rId6"/>
    <p:sldId id="260" r:id="rId7"/>
    <p:sldId id="261" r:id="rId8"/>
    <p:sldId id="262" r:id="rId9"/>
    <p:sldId id="263" r:id="rId10"/>
    <p:sldId id="266" r:id="rId11"/>
    <p:sldId id="267" r:id="rId12"/>
    <p:sldId id="264" r:id="rId13"/>
    <p:sldId id="269"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8245" autoAdjust="0"/>
  </p:normalViewPr>
  <p:slideViewPr>
    <p:cSldViewPr snapToGrid="0">
      <p:cViewPr varScale="1">
        <p:scale>
          <a:sx n="81" d="100"/>
          <a:sy n="81" d="100"/>
        </p:scale>
        <p:origin x="846" y="60"/>
      </p:cViewPr>
      <p:guideLst/>
    </p:cSldViewPr>
  </p:slideViewPr>
  <p:notesTextViewPr>
    <p:cViewPr>
      <p:scale>
        <a:sx n="1" d="1"/>
        <a:sy n="1" d="1"/>
      </p:scale>
      <p:origin x="0" y="-14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FA2DDF-74F1-4F07-9CA6-A58499C2AD88}" type="doc">
      <dgm:prSet loTypeId="urn:microsoft.com/office/officeart/2005/8/layout/bProcess3" loCatId="process" qsTypeId="urn:microsoft.com/office/officeart/2005/8/quickstyle/3d3" qsCatId="3D" csTypeId="urn:microsoft.com/office/officeart/2005/8/colors/accent1_2" csCatId="accent1" phldr="1"/>
      <dgm:spPr/>
      <dgm:t>
        <a:bodyPr/>
        <a:lstStyle/>
        <a:p>
          <a:endParaRPr lang="en-US"/>
        </a:p>
      </dgm:t>
    </dgm:pt>
    <dgm:pt modelId="{8E87D21D-D471-44FA-A276-A26EE651AC09}">
      <dgm:prSet phldrT="[Text]"/>
      <dgm:spPr/>
      <dgm:t>
        <a:bodyPr/>
        <a:lstStyle/>
        <a:p>
          <a:r>
            <a:rPr lang="en-US" dirty="0" smtClean="0"/>
            <a:t>Referral </a:t>
          </a:r>
          <a:endParaRPr lang="en-US" dirty="0"/>
        </a:p>
      </dgm:t>
    </dgm:pt>
    <dgm:pt modelId="{328F3F13-2BA6-499A-B5C1-BD79E2CA7E79}" type="parTrans" cxnId="{68E2B614-7DDB-4BE9-93A4-7564B948A307}">
      <dgm:prSet/>
      <dgm:spPr/>
      <dgm:t>
        <a:bodyPr/>
        <a:lstStyle/>
        <a:p>
          <a:endParaRPr lang="en-US"/>
        </a:p>
      </dgm:t>
    </dgm:pt>
    <dgm:pt modelId="{C9928DBA-DF70-47E7-9F29-467B92C55C5B}" type="sibTrans" cxnId="{68E2B614-7DDB-4BE9-93A4-7564B948A307}">
      <dgm:prSet/>
      <dgm:spPr/>
      <dgm:t>
        <a:bodyPr/>
        <a:lstStyle/>
        <a:p>
          <a:endParaRPr lang="en-US"/>
        </a:p>
      </dgm:t>
    </dgm:pt>
    <dgm:pt modelId="{42699020-F270-42AF-B96B-707B78C91E66}">
      <dgm:prSet phldrT="[Text]"/>
      <dgm:spPr/>
      <dgm:t>
        <a:bodyPr/>
        <a:lstStyle/>
        <a:p>
          <a:r>
            <a:rPr lang="en-US" dirty="0" smtClean="0"/>
            <a:t>Orientation</a:t>
          </a:r>
          <a:endParaRPr lang="en-US" dirty="0"/>
        </a:p>
      </dgm:t>
    </dgm:pt>
    <dgm:pt modelId="{761B7353-37D7-4F7A-BBA5-831C0173F8B5}" type="parTrans" cxnId="{9244EBD5-6A6B-4AEF-8287-4A9001BC37BD}">
      <dgm:prSet/>
      <dgm:spPr/>
      <dgm:t>
        <a:bodyPr/>
        <a:lstStyle/>
        <a:p>
          <a:endParaRPr lang="en-US"/>
        </a:p>
      </dgm:t>
    </dgm:pt>
    <dgm:pt modelId="{33718513-809B-41E8-AA17-53ADF7968192}" type="sibTrans" cxnId="{9244EBD5-6A6B-4AEF-8287-4A9001BC37BD}">
      <dgm:prSet/>
      <dgm:spPr/>
      <dgm:t>
        <a:bodyPr/>
        <a:lstStyle/>
        <a:p>
          <a:endParaRPr lang="en-US"/>
        </a:p>
      </dgm:t>
    </dgm:pt>
    <dgm:pt modelId="{F0BFD65E-55E9-45F3-A76F-3032E45352EF}">
      <dgm:prSet phldrT="[Text]"/>
      <dgm:spPr/>
      <dgm:t>
        <a:bodyPr/>
        <a:lstStyle/>
        <a:p>
          <a:r>
            <a:rPr lang="en-US" dirty="0" smtClean="0"/>
            <a:t>Eligibility Determination</a:t>
          </a:r>
          <a:endParaRPr lang="en-US" dirty="0"/>
        </a:p>
      </dgm:t>
    </dgm:pt>
    <dgm:pt modelId="{9E1912ED-72AB-4FAD-B8A7-2B2DABFF9C96}" type="parTrans" cxnId="{BB9F1550-ADC6-4B22-B3EF-66C0A918D03F}">
      <dgm:prSet/>
      <dgm:spPr/>
      <dgm:t>
        <a:bodyPr/>
        <a:lstStyle/>
        <a:p>
          <a:endParaRPr lang="en-US"/>
        </a:p>
      </dgm:t>
    </dgm:pt>
    <dgm:pt modelId="{4456C3BB-7B54-4B45-94F4-F89D76012B5F}" type="sibTrans" cxnId="{BB9F1550-ADC6-4B22-B3EF-66C0A918D03F}">
      <dgm:prSet/>
      <dgm:spPr/>
      <dgm:t>
        <a:bodyPr/>
        <a:lstStyle/>
        <a:p>
          <a:endParaRPr lang="en-US"/>
        </a:p>
      </dgm:t>
    </dgm:pt>
    <dgm:pt modelId="{DA4A16A6-0C46-4AFD-A79D-A93268AB177A}">
      <dgm:prSet phldrT="[Text]"/>
      <dgm:spPr/>
      <dgm:t>
        <a:bodyPr/>
        <a:lstStyle/>
        <a:p>
          <a:r>
            <a:rPr lang="en-US" dirty="0" smtClean="0"/>
            <a:t>Enrollment</a:t>
          </a:r>
          <a:endParaRPr lang="en-US" dirty="0"/>
        </a:p>
      </dgm:t>
    </dgm:pt>
    <dgm:pt modelId="{934C0992-C2BE-4337-A978-D30AB2C8F09F}" type="parTrans" cxnId="{EDE969C0-4619-4737-A2FE-387554175B1E}">
      <dgm:prSet/>
      <dgm:spPr/>
      <dgm:t>
        <a:bodyPr/>
        <a:lstStyle/>
        <a:p>
          <a:endParaRPr lang="en-US"/>
        </a:p>
      </dgm:t>
    </dgm:pt>
    <dgm:pt modelId="{8433A9C9-59F0-490A-B4DD-A6FD725F0173}" type="sibTrans" cxnId="{EDE969C0-4619-4737-A2FE-387554175B1E}">
      <dgm:prSet/>
      <dgm:spPr/>
      <dgm:t>
        <a:bodyPr/>
        <a:lstStyle/>
        <a:p>
          <a:endParaRPr lang="en-US"/>
        </a:p>
      </dgm:t>
    </dgm:pt>
    <dgm:pt modelId="{340788F7-7AA5-4DF0-B6E2-0A579388EDEE}">
      <dgm:prSet phldrT="[Text]"/>
      <dgm:spPr/>
      <dgm:t>
        <a:bodyPr/>
        <a:lstStyle/>
        <a:p>
          <a:r>
            <a:rPr lang="en-US" dirty="0" smtClean="0"/>
            <a:t>Participation</a:t>
          </a:r>
        </a:p>
      </dgm:t>
    </dgm:pt>
    <dgm:pt modelId="{0DD8A3E0-CAE7-412C-9A44-D7531ED78218}" type="parTrans" cxnId="{7F45CEB8-1C80-4231-8C9B-F3BB6E0E083D}">
      <dgm:prSet/>
      <dgm:spPr/>
      <dgm:t>
        <a:bodyPr/>
        <a:lstStyle/>
        <a:p>
          <a:endParaRPr lang="en-US"/>
        </a:p>
      </dgm:t>
    </dgm:pt>
    <dgm:pt modelId="{4574C880-2058-4C01-9C29-67B52E4E1087}" type="sibTrans" cxnId="{7F45CEB8-1C80-4231-8C9B-F3BB6E0E083D}">
      <dgm:prSet/>
      <dgm:spPr/>
      <dgm:t>
        <a:bodyPr/>
        <a:lstStyle/>
        <a:p>
          <a:endParaRPr lang="en-US"/>
        </a:p>
      </dgm:t>
    </dgm:pt>
    <dgm:pt modelId="{C771DAE3-D36A-44DF-900F-923CFC7C5D32}">
      <dgm:prSet/>
      <dgm:spPr/>
      <dgm:t>
        <a:bodyPr/>
        <a:lstStyle/>
        <a:p>
          <a:r>
            <a:rPr lang="en-US" dirty="0" smtClean="0"/>
            <a:t>Objective Assessment</a:t>
          </a:r>
          <a:endParaRPr lang="en-US" dirty="0"/>
        </a:p>
      </dgm:t>
    </dgm:pt>
    <dgm:pt modelId="{617FB909-6281-482F-B952-3BE2858690F9}" type="parTrans" cxnId="{4C9E1D97-E10B-4FC6-BDC2-9E68DB920B5B}">
      <dgm:prSet/>
      <dgm:spPr/>
      <dgm:t>
        <a:bodyPr/>
        <a:lstStyle/>
        <a:p>
          <a:endParaRPr lang="en-US"/>
        </a:p>
      </dgm:t>
    </dgm:pt>
    <dgm:pt modelId="{936FB178-FEDA-49D5-AF00-11DAA606AB2E}" type="sibTrans" cxnId="{4C9E1D97-E10B-4FC6-BDC2-9E68DB920B5B}">
      <dgm:prSet/>
      <dgm:spPr/>
      <dgm:t>
        <a:bodyPr/>
        <a:lstStyle/>
        <a:p>
          <a:endParaRPr lang="en-US"/>
        </a:p>
      </dgm:t>
    </dgm:pt>
    <dgm:pt modelId="{36E9BC0F-E4AA-416A-8C24-D1EC7240B500}">
      <dgm:prSet/>
      <dgm:spPr/>
      <dgm:t>
        <a:bodyPr/>
        <a:lstStyle/>
        <a:p>
          <a:r>
            <a:rPr lang="en-US" dirty="0" smtClean="0"/>
            <a:t>Individual Service Strategy</a:t>
          </a:r>
          <a:endParaRPr lang="en-US" dirty="0"/>
        </a:p>
      </dgm:t>
    </dgm:pt>
    <dgm:pt modelId="{3A6F73A2-E73F-459D-9776-6B238DFC2399}" type="parTrans" cxnId="{7A7C78B3-D94B-4372-B390-023D89A96DED}">
      <dgm:prSet/>
      <dgm:spPr/>
      <dgm:t>
        <a:bodyPr/>
        <a:lstStyle/>
        <a:p>
          <a:endParaRPr lang="en-US"/>
        </a:p>
      </dgm:t>
    </dgm:pt>
    <dgm:pt modelId="{B0EDD86F-D720-496B-A7FA-138DC41777DA}" type="sibTrans" cxnId="{7A7C78B3-D94B-4372-B390-023D89A96DED}">
      <dgm:prSet/>
      <dgm:spPr/>
      <dgm:t>
        <a:bodyPr/>
        <a:lstStyle/>
        <a:p>
          <a:endParaRPr lang="en-US"/>
        </a:p>
      </dgm:t>
    </dgm:pt>
    <dgm:pt modelId="{1C03ACE1-FCE8-461D-881B-D1E619C9BA0A}">
      <dgm:prSet/>
      <dgm:spPr/>
      <dgm:t>
        <a:bodyPr/>
        <a:lstStyle/>
        <a:p>
          <a:r>
            <a:rPr lang="en-US" dirty="0" smtClean="0"/>
            <a:t>Includes the 14 Youth Program Elements</a:t>
          </a:r>
        </a:p>
      </dgm:t>
    </dgm:pt>
    <dgm:pt modelId="{A0F8D30E-79D9-4C9B-90F8-77E0FC715925}" type="parTrans" cxnId="{DA9EEDDD-C840-47FA-8020-C738CBDB44DC}">
      <dgm:prSet/>
      <dgm:spPr/>
      <dgm:t>
        <a:bodyPr/>
        <a:lstStyle/>
        <a:p>
          <a:endParaRPr lang="en-US"/>
        </a:p>
      </dgm:t>
    </dgm:pt>
    <dgm:pt modelId="{147704A1-0B83-4467-B719-E7B27CB498F0}" type="sibTrans" cxnId="{DA9EEDDD-C840-47FA-8020-C738CBDB44DC}">
      <dgm:prSet/>
      <dgm:spPr/>
      <dgm:t>
        <a:bodyPr/>
        <a:lstStyle/>
        <a:p>
          <a:endParaRPr lang="en-US"/>
        </a:p>
      </dgm:t>
    </dgm:pt>
    <dgm:pt modelId="{757BE764-2738-4E54-A9EF-E48F4E1FB89F}">
      <dgm:prSet/>
      <dgm:spPr/>
      <dgm:t>
        <a:bodyPr/>
        <a:lstStyle/>
        <a:p>
          <a:r>
            <a:rPr lang="en-US" dirty="0" smtClean="0"/>
            <a:t>Program completion</a:t>
          </a:r>
          <a:endParaRPr lang="en-US" dirty="0"/>
        </a:p>
      </dgm:t>
    </dgm:pt>
    <dgm:pt modelId="{913903D0-3E6E-4B70-8E52-4C27CB900A7F}" type="parTrans" cxnId="{8D1AA8ED-96BD-4B54-AC11-AFF5FD1C3638}">
      <dgm:prSet/>
      <dgm:spPr/>
      <dgm:t>
        <a:bodyPr/>
        <a:lstStyle/>
        <a:p>
          <a:endParaRPr lang="en-US"/>
        </a:p>
      </dgm:t>
    </dgm:pt>
    <dgm:pt modelId="{D6E2963B-0046-445D-A8BC-360549DA6D5A}" type="sibTrans" cxnId="{8D1AA8ED-96BD-4B54-AC11-AFF5FD1C3638}">
      <dgm:prSet/>
      <dgm:spPr/>
      <dgm:t>
        <a:bodyPr/>
        <a:lstStyle/>
        <a:p>
          <a:endParaRPr lang="en-US"/>
        </a:p>
      </dgm:t>
    </dgm:pt>
    <dgm:pt modelId="{2AF6008B-1300-4317-AFC7-AF95FB96B0AB}" type="pres">
      <dgm:prSet presAssocID="{96FA2DDF-74F1-4F07-9CA6-A58499C2AD88}" presName="Name0" presStyleCnt="0">
        <dgm:presLayoutVars>
          <dgm:dir/>
          <dgm:resizeHandles val="exact"/>
        </dgm:presLayoutVars>
      </dgm:prSet>
      <dgm:spPr/>
      <dgm:t>
        <a:bodyPr/>
        <a:lstStyle/>
        <a:p>
          <a:endParaRPr lang="en-US"/>
        </a:p>
      </dgm:t>
    </dgm:pt>
    <dgm:pt modelId="{374A4188-9700-4226-8C63-D1853B4917CB}" type="pres">
      <dgm:prSet presAssocID="{8E87D21D-D471-44FA-A276-A26EE651AC09}" presName="node" presStyleLbl="node1" presStyleIdx="0" presStyleCnt="6">
        <dgm:presLayoutVars>
          <dgm:bulletEnabled val="1"/>
        </dgm:presLayoutVars>
      </dgm:prSet>
      <dgm:spPr/>
      <dgm:t>
        <a:bodyPr/>
        <a:lstStyle/>
        <a:p>
          <a:endParaRPr lang="en-US"/>
        </a:p>
      </dgm:t>
    </dgm:pt>
    <dgm:pt modelId="{9CE84E76-BEFA-4AB3-BADF-3D6AE1803F8F}" type="pres">
      <dgm:prSet presAssocID="{C9928DBA-DF70-47E7-9F29-467B92C55C5B}" presName="sibTrans" presStyleLbl="sibTrans1D1" presStyleIdx="0" presStyleCnt="5"/>
      <dgm:spPr/>
      <dgm:t>
        <a:bodyPr/>
        <a:lstStyle/>
        <a:p>
          <a:endParaRPr lang="en-US"/>
        </a:p>
      </dgm:t>
    </dgm:pt>
    <dgm:pt modelId="{4B8CCE4B-9ACD-4DFD-B317-DC93739F47A3}" type="pres">
      <dgm:prSet presAssocID="{C9928DBA-DF70-47E7-9F29-467B92C55C5B}" presName="connectorText" presStyleLbl="sibTrans1D1" presStyleIdx="0" presStyleCnt="5"/>
      <dgm:spPr/>
      <dgm:t>
        <a:bodyPr/>
        <a:lstStyle/>
        <a:p>
          <a:endParaRPr lang="en-US"/>
        </a:p>
      </dgm:t>
    </dgm:pt>
    <dgm:pt modelId="{9BFBF9DF-CEDC-4407-B885-003F0A1302CB}" type="pres">
      <dgm:prSet presAssocID="{42699020-F270-42AF-B96B-707B78C91E66}" presName="node" presStyleLbl="node1" presStyleIdx="1" presStyleCnt="6">
        <dgm:presLayoutVars>
          <dgm:bulletEnabled val="1"/>
        </dgm:presLayoutVars>
      </dgm:prSet>
      <dgm:spPr/>
      <dgm:t>
        <a:bodyPr/>
        <a:lstStyle/>
        <a:p>
          <a:endParaRPr lang="en-US"/>
        </a:p>
      </dgm:t>
    </dgm:pt>
    <dgm:pt modelId="{C33A255A-3BC8-4659-AD92-ADC0922C1E61}" type="pres">
      <dgm:prSet presAssocID="{33718513-809B-41E8-AA17-53ADF7968192}" presName="sibTrans" presStyleLbl="sibTrans1D1" presStyleIdx="1" presStyleCnt="5"/>
      <dgm:spPr/>
      <dgm:t>
        <a:bodyPr/>
        <a:lstStyle/>
        <a:p>
          <a:endParaRPr lang="en-US"/>
        </a:p>
      </dgm:t>
    </dgm:pt>
    <dgm:pt modelId="{54AA9ADD-2336-4CE4-840F-EF71390A8727}" type="pres">
      <dgm:prSet presAssocID="{33718513-809B-41E8-AA17-53ADF7968192}" presName="connectorText" presStyleLbl="sibTrans1D1" presStyleIdx="1" presStyleCnt="5"/>
      <dgm:spPr/>
      <dgm:t>
        <a:bodyPr/>
        <a:lstStyle/>
        <a:p>
          <a:endParaRPr lang="en-US"/>
        </a:p>
      </dgm:t>
    </dgm:pt>
    <dgm:pt modelId="{E6653EFB-399E-401F-9572-EA8B39D25A3C}" type="pres">
      <dgm:prSet presAssocID="{F0BFD65E-55E9-45F3-A76F-3032E45352EF}" presName="node" presStyleLbl="node1" presStyleIdx="2" presStyleCnt="6">
        <dgm:presLayoutVars>
          <dgm:bulletEnabled val="1"/>
        </dgm:presLayoutVars>
      </dgm:prSet>
      <dgm:spPr/>
      <dgm:t>
        <a:bodyPr/>
        <a:lstStyle/>
        <a:p>
          <a:endParaRPr lang="en-US"/>
        </a:p>
      </dgm:t>
    </dgm:pt>
    <dgm:pt modelId="{AA38635C-88E0-41BD-970E-C27069C14D76}" type="pres">
      <dgm:prSet presAssocID="{4456C3BB-7B54-4B45-94F4-F89D76012B5F}" presName="sibTrans" presStyleLbl="sibTrans1D1" presStyleIdx="2" presStyleCnt="5"/>
      <dgm:spPr/>
      <dgm:t>
        <a:bodyPr/>
        <a:lstStyle/>
        <a:p>
          <a:endParaRPr lang="en-US"/>
        </a:p>
      </dgm:t>
    </dgm:pt>
    <dgm:pt modelId="{35821C28-96FD-4EF3-8354-983CE16C1FDF}" type="pres">
      <dgm:prSet presAssocID="{4456C3BB-7B54-4B45-94F4-F89D76012B5F}" presName="connectorText" presStyleLbl="sibTrans1D1" presStyleIdx="2" presStyleCnt="5"/>
      <dgm:spPr/>
      <dgm:t>
        <a:bodyPr/>
        <a:lstStyle/>
        <a:p>
          <a:endParaRPr lang="en-US"/>
        </a:p>
      </dgm:t>
    </dgm:pt>
    <dgm:pt modelId="{FF08FAD6-DD41-4E21-9E27-36CD2271AE19}" type="pres">
      <dgm:prSet presAssocID="{DA4A16A6-0C46-4AFD-A79D-A93268AB177A}" presName="node" presStyleLbl="node1" presStyleIdx="3" presStyleCnt="6">
        <dgm:presLayoutVars>
          <dgm:bulletEnabled val="1"/>
        </dgm:presLayoutVars>
      </dgm:prSet>
      <dgm:spPr/>
      <dgm:t>
        <a:bodyPr/>
        <a:lstStyle/>
        <a:p>
          <a:endParaRPr lang="en-US"/>
        </a:p>
      </dgm:t>
    </dgm:pt>
    <dgm:pt modelId="{AD09F4CB-8CC7-4853-9B53-DAA7F438D03B}" type="pres">
      <dgm:prSet presAssocID="{8433A9C9-59F0-490A-B4DD-A6FD725F0173}" presName="sibTrans" presStyleLbl="sibTrans1D1" presStyleIdx="3" presStyleCnt="5"/>
      <dgm:spPr/>
      <dgm:t>
        <a:bodyPr/>
        <a:lstStyle/>
        <a:p>
          <a:endParaRPr lang="en-US"/>
        </a:p>
      </dgm:t>
    </dgm:pt>
    <dgm:pt modelId="{145EC0E5-B215-41F7-916E-4A23E1C7E3AE}" type="pres">
      <dgm:prSet presAssocID="{8433A9C9-59F0-490A-B4DD-A6FD725F0173}" presName="connectorText" presStyleLbl="sibTrans1D1" presStyleIdx="3" presStyleCnt="5"/>
      <dgm:spPr/>
      <dgm:t>
        <a:bodyPr/>
        <a:lstStyle/>
        <a:p>
          <a:endParaRPr lang="en-US"/>
        </a:p>
      </dgm:t>
    </dgm:pt>
    <dgm:pt modelId="{4DA27B9A-3A38-4E66-A629-DF7EC9CD0F50}" type="pres">
      <dgm:prSet presAssocID="{340788F7-7AA5-4DF0-B6E2-0A579388EDEE}" presName="node" presStyleLbl="node1" presStyleIdx="4" presStyleCnt="6">
        <dgm:presLayoutVars>
          <dgm:bulletEnabled val="1"/>
        </dgm:presLayoutVars>
      </dgm:prSet>
      <dgm:spPr/>
      <dgm:t>
        <a:bodyPr/>
        <a:lstStyle/>
        <a:p>
          <a:endParaRPr lang="en-US"/>
        </a:p>
      </dgm:t>
    </dgm:pt>
    <dgm:pt modelId="{62B88CB4-6FA2-4D24-96C4-DE77D52E0F36}" type="pres">
      <dgm:prSet presAssocID="{4574C880-2058-4C01-9C29-67B52E4E1087}" presName="sibTrans" presStyleLbl="sibTrans1D1" presStyleIdx="4" presStyleCnt="5"/>
      <dgm:spPr/>
      <dgm:t>
        <a:bodyPr/>
        <a:lstStyle/>
        <a:p>
          <a:endParaRPr lang="en-US"/>
        </a:p>
      </dgm:t>
    </dgm:pt>
    <dgm:pt modelId="{05DFE3D1-45AB-4B5C-8415-339690D4C48B}" type="pres">
      <dgm:prSet presAssocID="{4574C880-2058-4C01-9C29-67B52E4E1087}" presName="connectorText" presStyleLbl="sibTrans1D1" presStyleIdx="4" presStyleCnt="5"/>
      <dgm:spPr/>
      <dgm:t>
        <a:bodyPr/>
        <a:lstStyle/>
        <a:p>
          <a:endParaRPr lang="en-US"/>
        </a:p>
      </dgm:t>
    </dgm:pt>
    <dgm:pt modelId="{5E533E76-C8C2-4682-B3CF-82782FB5F753}" type="pres">
      <dgm:prSet presAssocID="{757BE764-2738-4E54-A9EF-E48F4E1FB89F}" presName="node" presStyleLbl="node1" presStyleIdx="5" presStyleCnt="6">
        <dgm:presLayoutVars>
          <dgm:bulletEnabled val="1"/>
        </dgm:presLayoutVars>
      </dgm:prSet>
      <dgm:spPr/>
      <dgm:t>
        <a:bodyPr/>
        <a:lstStyle/>
        <a:p>
          <a:endParaRPr lang="en-US"/>
        </a:p>
      </dgm:t>
    </dgm:pt>
  </dgm:ptLst>
  <dgm:cxnLst>
    <dgm:cxn modelId="{7F45CEB8-1C80-4231-8C9B-F3BB6E0E083D}" srcId="{96FA2DDF-74F1-4F07-9CA6-A58499C2AD88}" destId="{340788F7-7AA5-4DF0-B6E2-0A579388EDEE}" srcOrd="4" destOrd="0" parTransId="{0DD8A3E0-CAE7-412C-9A44-D7531ED78218}" sibTransId="{4574C880-2058-4C01-9C29-67B52E4E1087}"/>
    <dgm:cxn modelId="{68E2B614-7DDB-4BE9-93A4-7564B948A307}" srcId="{96FA2DDF-74F1-4F07-9CA6-A58499C2AD88}" destId="{8E87D21D-D471-44FA-A276-A26EE651AC09}" srcOrd="0" destOrd="0" parTransId="{328F3F13-2BA6-499A-B5C1-BD79E2CA7E79}" sibTransId="{C9928DBA-DF70-47E7-9F29-467B92C55C5B}"/>
    <dgm:cxn modelId="{2EE73D36-B8E3-43C4-A1EC-AF0BFDFD8C31}" type="presOf" srcId="{C771DAE3-D36A-44DF-900F-923CFC7C5D32}" destId="{FF08FAD6-DD41-4E21-9E27-36CD2271AE19}" srcOrd="0" destOrd="1" presId="urn:microsoft.com/office/officeart/2005/8/layout/bProcess3"/>
    <dgm:cxn modelId="{FF80005F-D938-415D-86A3-92ADB8115BAD}" type="presOf" srcId="{96FA2DDF-74F1-4F07-9CA6-A58499C2AD88}" destId="{2AF6008B-1300-4317-AFC7-AF95FB96B0AB}" srcOrd="0" destOrd="0" presId="urn:microsoft.com/office/officeart/2005/8/layout/bProcess3"/>
    <dgm:cxn modelId="{7A7C78B3-D94B-4372-B390-023D89A96DED}" srcId="{DA4A16A6-0C46-4AFD-A79D-A93268AB177A}" destId="{36E9BC0F-E4AA-416A-8C24-D1EC7240B500}" srcOrd="1" destOrd="0" parTransId="{3A6F73A2-E73F-459D-9776-6B238DFC2399}" sibTransId="{B0EDD86F-D720-496B-A7FA-138DC41777DA}"/>
    <dgm:cxn modelId="{8DA809AC-A232-4E4F-98F0-9C383C73DA97}" type="presOf" srcId="{33718513-809B-41E8-AA17-53ADF7968192}" destId="{C33A255A-3BC8-4659-AD92-ADC0922C1E61}" srcOrd="0" destOrd="0" presId="urn:microsoft.com/office/officeart/2005/8/layout/bProcess3"/>
    <dgm:cxn modelId="{0D8C9E05-6E06-47B5-9067-8C3324EA1318}" type="presOf" srcId="{757BE764-2738-4E54-A9EF-E48F4E1FB89F}" destId="{5E533E76-C8C2-4682-B3CF-82782FB5F753}" srcOrd="0" destOrd="0" presId="urn:microsoft.com/office/officeart/2005/8/layout/bProcess3"/>
    <dgm:cxn modelId="{686FC253-6399-4822-BCC2-EACC3DE40025}" type="presOf" srcId="{F0BFD65E-55E9-45F3-A76F-3032E45352EF}" destId="{E6653EFB-399E-401F-9572-EA8B39D25A3C}" srcOrd="0" destOrd="0" presId="urn:microsoft.com/office/officeart/2005/8/layout/bProcess3"/>
    <dgm:cxn modelId="{1218DBD3-0C85-48DD-BB03-4ABCECE19A59}" type="presOf" srcId="{42699020-F270-42AF-B96B-707B78C91E66}" destId="{9BFBF9DF-CEDC-4407-B885-003F0A1302CB}" srcOrd="0" destOrd="0" presId="urn:microsoft.com/office/officeart/2005/8/layout/bProcess3"/>
    <dgm:cxn modelId="{BB9F1550-ADC6-4B22-B3EF-66C0A918D03F}" srcId="{96FA2DDF-74F1-4F07-9CA6-A58499C2AD88}" destId="{F0BFD65E-55E9-45F3-A76F-3032E45352EF}" srcOrd="2" destOrd="0" parTransId="{9E1912ED-72AB-4FAD-B8A7-2B2DABFF9C96}" sibTransId="{4456C3BB-7B54-4B45-94F4-F89D76012B5F}"/>
    <dgm:cxn modelId="{8D1AA8ED-96BD-4B54-AC11-AFF5FD1C3638}" srcId="{96FA2DDF-74F1-4F07-9CA6-A58499C2AD88}" destId="{757BE764-2738-4E54-A9EF-E48F4E1FB89F}" srcOrd="5" destOrd="0" parTransId="{913903D0-3E6E-4B70-8E52-4C27CB900A7F}" sibTransId="{D6E2963B-0046-445D-A8BC-360549DA6D5A}"/>
    <dgm:cxn modelId="{DA9EEDDD-C840-47FA-8020-C738CBDB44DC}" srcId="{340788F7-7AA5-4DF0-B6E2-0A579388EDEE}" destId="{1C03ACE1-FCE8-461D-881B-D1E619C9BA0A}" srcOrd="0" destOrd="0" parTransId="{A0F8D30E-79D9-4C9B-90F8-77E0FC715925}" sibTransId="{147704A1-0B83-4467-B719-E7B27CB498F0}"/>
    <dgm:cxn modelId="{4C9E1D97-E10B-4FC6-BDC2-9E68DB920B5B}" srcId="{DA4A16A6-0C46-4AFD-A79D-A93268AB177A}" destId="{C771DAE3-D36A-44DF-900F-923CFC7C5D32}" srcOrd="0" destOrd="0" parTransId="{617FB909-6281-482F-B952-3BE2858690F9}" sibTransId="{936FB178-FEDA-49D5-AF00-11DAA606AB2E}"/>
    <dgm:cxn modelId="{9244EBD5-6A6B-4AEF-8287-4A9001BC37BD}" srcId="{96FA2DDF-74F1-4F07-9CA6-A58499C2AD88}" destId="{42699020-F270-42AF-B96B-707B78C91E66}" srcOrd="1" destOrd="0" parTransId="{761B7353-37D7-4F7A-BBA5-831C0173F8B5}" sibTransId="{33718513-809B-41E8-AA17-53ADF7968192}"/>
    <dgm:cxn modelId="{A60E37D6-D39E-4181-8240-5BD16901CF7F}" type="presOf" srcId="{8433A9C9-59F0-490A-B4DD-A6FD725F0173}" destId="{AD09F4CB-8CC7-4853-9B53-DAA7F438D03B}" srcOrd="0" destOrd="0" presId="urn:microsoft.com/office/officeart/2005/8/layout/bProcess3"/>
    <dgm:cxn modelId="{618223B9-C5CE-4EE6-801D-EABE813CD412}" type="presOf" srcId="{4456C3BB-7B54-4B45-94F4-F89D76012B5F}" destId="{AA38635C-88E0-41BD-970E-C27069C14D76}" srcOrd="0" destOrd="0" presId="urn:microsoft.com/office/officeart/2005/8/layout/bProcess3"/>
    <dgm:cxn modelId="{39049528-1C0A-4F23-BAE5-CEC586209325}" type="presOf" srcId="{1C03ACE1-FCE8-461D-881B-D1E619C9BA0A}" destId="{4DA27B9A-3A38-4E66-A629-DF7EC9CD0F50}" srcOrd="0" destOrd="1" presId="urn:microsoft.com/office/officeart/2005/8/layout/bProcess3"/>
    <dgm:cxn modelId="{8E13AEAD-B41A-46D5-B05A-CE0F295DC64C}" type="presOf" srcId="{C9928DBA-DF70-47E7-9F29-467B92C55C5B}" destId="{4B8CCE4B-9ACD-4DFD-B317-DC93739F47A3}" srcOrd="1" destOrd="0" presId="urn:microsoft.com/office/officeart/2005/8/layout/bProcess3"/>
    <dgm:cxn modelId="{0565062F-ADC1-43C0-B30D-9ADA9BE6D05A}" type="presOf" srcId="{C9928DBA-DF70-47E7-9F29-467B92C55C5B}" destId="{9CE84E76-BEFA-4AB3-BADF-3D6AE1803F8F}" srcOrd="0" destOrd="0" presId="urn:microsoft.com/office/officeart/2005/8/layout/bProcess3"/>
    <dgm:cxn modelId="{0DC40915-0E2E-48D9-B0F4-0A28DF01F302}" type="presOf" srcId="{4574C880-2058-4C01-9C29-67B52E4E1087}" destId="{05DFE3D1-45AB-4B5C-8415-339690D4C48B}" srcOrd="1" destOrd="0" presId="urn:microsoft.com/office/officeart/2005/8/layout/bProcess3"/>
    <dgm:cxn modelId="{B1CF3DF0-8BD7-4A3C-B528-CED20EBDA7B3}" type="presOf" srcId="{4574C880-2058-4C01-9C29-67B52E4E1087}" destId="{62B88CB4-6FA2-4D24-96C4-DE77D52E0F36}" srcOrd="0" destOrd="0" presId="urn:microsoft.com/office/officeart/2005/8/layout/bProcess3"/>
    <dgm:cxn modelId="{C51392B3-650C-41B2-A8BC-7B37838BCF31}" type="presOf" srcId="{8E87D21D-D471-44FA-A276-A26EE651AC09}" destId="{374A4188-9700-4226-8C63-D1853B4917CB}" srcOrd="0" destOrd="0" presId="urn:microsoft.com/office/officeart/2005/8/layout/bProcess3"/>
    <dgm:cxn modelId="{EDE969C0-4619-4737-A2FE-387554175B1E}" srcId="{96FA2DDF-74F1-4F07-9CA6-A58499C2AD88}" destId="{DA4A16A6-0C46-4AFD-A79D-A93268AB177A}" srcOrd="3" destOrd="0" parTransId="{934C0992-C2BE-4337-A978-D30AB2C8F09F}" sibTransId="{8433A9C9-59F0-490A-B4DD-A6FD725F0173}"/>
    <dgm:cxn modelId="{52B304C5-F813-48F4-8FEF-E00F3B53AA83}" type="presOf" srcId="{4456C3BB-7B54-4B45-94F4-F89D76012B5F}" destId="{35821C28-96FD-4EF3-8354-983CE16C1FDF}" srcOrd="1" destOrd="0" presId="urn:microsoft.com/office/officeart/2005/8/layout/bProcess3"/>
    <dgm:cxn modelId="{E6ED66DA-4C76-4933-99BE-03E7A6A8EE96}" type="presOf" srcId="{DA4A16A6-0C46-4AFD-A79D-A93268AB177A}" destId="{FF08FAD6-DD41-4E21-9E27-36CD2271AE19}" srcOrd="0" destOrd="0" presId="urn:microsoft.com/office/officeart/2005/8/layout/bProcess3"/>
    <dgm:cxn modelId="{406C1F0D-B056-41F9-9547-6AA5C0BB7025}" type="presOf" srcId="{36E9BC0F-E4AA-416A-8C24-D1EC7240B500}" destId="{FF08FAD6-DD41-4E21-9E27-36CD2271AE19}" srcOrd="0" destOrd="2" presId="urn:microsoft.com/office/officeart/2005/8/layout/bProcess3"/>
    <dgm:cxn modelId="{4AA66058-FC90-434D-BB1D-21646F7F20C0}" type="presOf" srcId="{8433A9C9-59F0-490A-B4DD-A6FD725F0173}" destId="{145EC0E5-B215-41F7-916E-4A23E1C7E3AE}" srcOrd="1" destOrd="0" presId="urn:microsoft.com/office/officeart/2005/8/layout/bProcess3"/>
    <dgm:cxn modelId="{F076C40B-327A-46E6-8C73-666DFFD0554C}" type="presOf" srcId="{340788F7-7AA5-4DF0-B6E2-0A579388EDEE}" destId="{4DA27B9A-3A38-4E66-A629-DF7EC9CD0F50}" srcOrd="0" destOrd="0" presId="urn:microsoft.com/office/officeart/2005/8/layout/bProcess3"/>
    <dgm:cxn modelId="{49C42AB8-DAE4-4A72-BC75-B151D98ED317}" type="presOf" srcId="{33718513-809B-41E8-AA17-53ADF7968192}" destId="{54AA9ADD-2336-4CE4-840F-EF71390A8727}" srcOrd="1" destOrd="0" presId="urn:microsoft.com/office/officeart/2005/8/layout/bProcess3"/>
    <dgm:cxn modelId="{E75D5C49-6C91-453C-9AE7-8B7ACB22FA84}" type="presParOf" srcId="{2AF6008B-1300-4317-AFC7-AF95FB96B0AB}" destId="{374A4188-9700-4226-8C63-D1853B4917CB}" srcOrd="0" destOrd="0" presId="urn:microsoft.com/office/officeart/2005/8/layout/bProcess3"/>
    <dgm:cxn modelId="{D05F09A5-3D2E-490D-A2B2-20996543C488}" type="presParOf" srcId="{2AF6008B-1300-4317-AFC7-AF95FB96B0AB}" destId="{9CE84E76-BEFA-4AB3-BADF-3D6AE1803F8F}" srcOrd="1" destOrd="0" presId="urn:microsoft.com/office/officeart/2005/8/layout/bProcess3"/>
    <dgm:cxn modelId="{F74F919C-6698-4795-BD87-9B83404CDC35}" type="presParOf" srcId="{9CE84E76-BEFA-4AB3-BADF-3D6AE1803F8F}" destId="{4B8CCE4B-9ACD-4DFD-B317-DC93739F47A3}" srcOrd="0" destOrd="0" presId="urn:microsoft.com/office/officeart/2005/8/layout/bProcess3"/>
    <dgm:cxn modelId="{DCB517B6-2AD1-4DCC-A6B0-FE135B5AE428}" type="presParOf" srcId="{2AF6008B-1300-4317-AFC7-AF95FB96B0AB}" destId="{9BFBF9DF-CEDC-4407-B885-003F0A1302CB}" srcOrd="2" destOrd="0" presId="urn:microsoft.com/office/officeart/2005/8/layout/bProcess3"/>
    <dgm:cxn modelId="{17954FF8-220F-4D45-98F7-EF7FD526B509}" type="presParOf" srcId="{2AF6008B-1300-4317-AFC7-AF95FB96B0AB}" destId="{C33A255A-3BC8-4659-AD92-ADC0922C1E61}" srcOrd="3" destOrd="0" presId="urn:microsoft.com/office/officeart/2005/8/layout/bProcess3"/>
    <dgm:cxn modelId="{4CC3F499-35F7-4B84-B77A-F2264570D474}" type="presParOf" srcId="{C33A255A-3BC8-4659-AD92-ADC0922C1E61}" destId="{54AA9ADD-2336-4CE4-840F-EF71390A8727}" srcOrd="0" destOrd="0" presId="urn:microsoft.com/office/officeart/2005/8/layout/bProcess3"/>
    <dgm:cxn modelId="{FCD87243-B351-45ED-97BB-8BA6E3171A4E}" type="presParOf" srcId="{2AF6008B-1300-4317-AFC7-AF95FB96B0AB}" destId="{E6653EFB-399E-401F-9572-EA8B39D25A3C}" srcOrd="4" destOrd="0" presId="urn:microsoft.com/office/officeart/2005/8/layout/bProcess3"/>
    <dgm:cxn modelId="{1731A82F-97D7-4B7F-9468-2BB99FF799BB}" type="presParOf" srcId="{2AF6008B-1300-4317-AFC7-AF95FB96B0AB}" destId="{AA38635C-88E0-41BD-970E-C27069C14D76}" srcOrd="5" destOrd="0" presId="urn:microsoft.com/office/officeart/2005/8/layout/bProcess3"/>
    <dgm:cxn modelId="{AB54A5FF-FFE1-483E-B7DA-7500FA6F8250}" type="presParOf" srcId="{AA38635C-88E0-41BD-970E-C27069C14D76}" destId="{35821C28-96FD-4EF3-8354-983CE16C1FDF}" srcOrd="0" destOrd="0" presId="urn:microsoft.com/office/officeart/2005/8/layout/bProcess3"/>
    <dgm:cxn modelId="{37C68B34-47E0-45C7-A0DA-15AD5ED19087}" type="presParOf" srcId="{2AF6008B-1300-4317-AFC7-AF95FB96B0AB}" destId="{FF08FAD6-DD41-4E21-9E27-36CD2271AE19}" srcOrd="6" destOrd="0" presId="urn:microsoft.com/office/officeart/2005/8/layout/bProcess3"/>
    <dgm:cxn modelId="{19EF442A-C49F-45C6-953C-961F79CE3F02}" type="presParOf" srcId="{2AF6008B-1300-4317-AFC7-AF95FB96B0AB}" destId="{AD09F4CB-8CC7-4853-9B53-DAA7F438D03B}" srcOrd="7" destOrd="0" presId="urn:microsoft.com/office/officeart/2005/8/layout/bProcess3"/>
    <dgm:cxn modelId="{A0EF2BFE-2F2C-4511-8D35-9A958EED1502}" type="presParOf" srcId="{AD09F4CB-8CC7-4853-9B53-DAA7F438D03B}" destId="{145EC0E5-B215-41F7-916E-4A23E1C7E3AE}" srcOrd="0" destOrd="0" presId="urn:microsoft.com/office/officeart/2005/8/layout/bProcess3"/>
    <dgm:cxn modelId="{E9F59CFC-3E1A-4D40-A6C7-DC28D93E3DE6}" type="presParOf" srcId="{2AF6008B-1300-4317-AFC7-AF95FB96B0AB}" destId="{4DA27B9A-3A38-4E66-A629-DF7EC9CD0F50}" srcOrd="8" destOrd="0" presId="urn:microsoft.com/office/officeart/2005/8/layout/bProcess3"/>
    <dgm:cxn modelId="{F6BABD40-F597-483F-AB3E-698040A2A0A5}" type="presParOf" srcId="{2AF6008B-1300-4317-AFC7-AF95FB96B0AB}" destId="{62B88CB4-6FA2-4D24-96C4-DE77D52E0F36}" srcOrd="9" destOrd="0" presId="urn:microsoft.com/office/officeart/2005/8/layout/bProcess3"/>
    <dgm:cxn modelId="{7530A8CF-0EDA-44CB-9320-578C8DF86C25}" type="presParOf" srcId="{62B88CB4-6FA2-4D24-96C4-DE77D52E0F36}" destId="{05DFE3D1-45AB-4B5C-8415-339690D4C48B}" srcOrd="0" destOrd="0" presId="urn:microsoft.com/office/officeart/2005/8/layout/bProcess3"/>
    <dgm:cxn modelId="{981F13E2-BDD4-4624-9484-A2AA589A51C4}" type="presParOf" srcId="{2AF6008B-1300-4317-AFC7-AF95FB96B0AB}" destId="{5E533E76-C8C2-4682-B3CF-82782FB5F753}"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84E76-BEFA-4AB3-BADF-3D6AE1803F8F}">
      <dsp:nvSpPr>
        <dsp:cNvPr id="0" name=""/>
        <dsp:cNvSpPr/>
      </dsp:nvSpPr>
      <dsp:spPr>
        <a:xfrm>
          <a:off x="2716457" y="747614"/>
          <a:ext cx="576713" cy="91440"/>
        </a:xfrm>
        <a:custGeom>
          <a:avLst/>
          <a:gdLst/>
          <a:ahLst/>
          <a:cxnLst/>
          <a:rect l="0" t="0" r="0" b="0"/>
          <a:pathLst>
            <a:path>
              <a:moveTo>
                <a:pt x="0" y="45720"/>
              </a:moveTo>
              <a:lnTo>
                <a:pt x="576713"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89631" y="790297"/>
        <a:ext cx="30365" cy="6073"/>
      </dsp:txXfrm>
    </dsp:sp>
    <dsp:sp modelId="{374A4188-9700-4226-8C63-D1853B4917CB}">
      <dsp:nvSpPr>
        <dsp:cNvPr id="0" name=""/>
        <dsp:cNvSpPr/>
      </dsp:nvSpPr>
      <dsp:spPr>
        <a:xfrm>
          <a:off x="77763" y="1185"/>
          <a:ext cx="2640494" cy="158429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Referral </a:t>
          </a:r>
          <a:endParaRPr lang="en-US" sz="2100" kern="1200" dirty="0"/>
        </a:p>
      </dsp:txBody>
      <dsp:txXfrm>
        <a:off x="77763" y="1185"/>
        <a:ext cx="2640494" cy="1584296"/>
      </dsp:txXfrm>
    </dsp:sp>
    <dsp:sp modelId="{C33A255A-3BC8-4659-AD92-ADC0922C1E61}">
      <dsp:nvSpPr>
        <dsp:cNvPr id="0" name=""/>
        <dsp:cNvSpPr/>
      </dsp:nvSpPr>
      <dsp:spPr>
        <a:xfrm>
          <a:off x="5964266" y="747614"/>
          <a:ext cx="576713" cy="91440"/>
        </a:xfrm>
        <a:custGeom>
          <a:avLst/>
          <a:gdLst/>
          <a:ahLst/>
          <a:cxnLst/>
          <a:rect l="0" t="0" r="0" b="0"/>
          <a:pathLst>
            <a:path>
              <a:moveTo>
                <a:pt x="0" y="45720"/>
              </a:moveTo>
              <a:lnTo>
                <a:pt x="576713"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37440" y="790297"/>
        <a:ext cx="30365" cy="6073"/>
      </dsp:txXfrm>
    </dsp:sp>
    <dsp:sp modelId="{9BFBF9DF-CEDC-4407-B885-003F0A1302CB}">
      <dsp:nvSpPr>
        <dsp:cNvPr id="0" name=""/>
        <dsp:cNvSpPr/>
      </dsp:nvSpPr>
      <dsp:spPr>
        <a:xfrm>
          <a:off x="3325571" y="1185"/>
          <a:ext cx="2640494" cy="158429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Orientation</a:t>
          </a:r>
          <a:endParaRPr lang="en-US" sz="2100" kern="1200" dirty="0"/>
        </a:p>
      </dsp:txBody>
      <dsp:txXfrm>
        <a:off x="3325571" y="1185"/>
        <a:ext cx="2640494" cy="1584296"/>
      </dsp:txXfrm>
    </dsp:sp>
    <dsp:sp modelId="{AA38635C-88E0-41BD-970E-C27069C14D76}">
      <dsp:nvSpPr>
        <dsp:cNvPr id="0" name=""/>
        <dsp:cNvSpPr/>
      </dsp:nvSpPr>
      <dsp:spPr>
        <a:xfrm>
          <a:off x="1398010" y="1583682"/>
          <a:ext cx="6495617" cy="576713"/>
        </a:xfrm>
        <a:custGeom>
          <a:avLst/>
          <a:gdLst/>
          <a:ahLst/>
          <a:cxnLst/>
          <a:rect l="0" t="0" r="0" b="0"/>
          <a:pathLst>
            <a:path>
              <a:moveTo>
                <a:pt x="6495617" y="0"/>
              </a:moveTo>
              <a:lnTo>
                <a:pt x="6495617" y="305456"/>
              </a:lnTo>
              <a:lnTo>
                <a:pt x="0" y="305456"/>
              </a:lnTo>
              <a:lnTo>
                <a:pt x="0" y="576713"/>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82720" y="1869002"/>
        <a:ext cx="326197" cy="6073"/>
      </dsp:txXfrm>
    </dsp:sp>
    <dsp:sp modelId="{E6653EFB-399E-401F-9572-EA8B39D25A3C}">
      <dsp:nvSpPr>
        <dsp:cNvPr id="0" name=""/>
        <dsp:cNvSpPr/>
      </dsp:nvSpPr>
      <dsp:spPr>
        <a:xfrm>
          <a:off x="6573380" y="1185"/>
          <a:ext cx="2640494" cy="158429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Eligibility Determination</a:t>
          </a:r>
          <a:endParaRPr lang="en-US" sz="2100" kern="1200" dirty="0"/>
        </a:p>
      </dsp:txBody>
      <dsp:txXfrm>
        <a:off x="6573380" y="1185"/>
        <a:ext cx="2640494" cy="1584296"/>
      </dsp:txXfrm>
    </dsp:sp>
    <dsp:sp modelId="{AD09F4CB-8CC7-4853-9B53-DAA7F438D03B}">
      <dsp:nvSpPr>
        <dsp:cNvPr id="0" name=""/>
        <dsp:cNvSpPr/>
      </dsp:nvSpPr>
      <dsp:spPr>
        <a:xfrm>
          <a:off x="2716457" y="2939224"/>
          <a:ext cx="576713" cy="91440"/>
        </a:xfrm>
        <a:custGeom>
          <a:avLst/>
          <a:gdLst/>
          <a:ahLst/>
          <a:cxnLst/>
          <a:rect l="0" t="0" r="0" b="0"/>
          <a:pathLst>
            <a:path>
              <a:moveTo>
                <a:pt x="0" y="45720"/>
              </a:moveTo>
              <a:lnTo>
                <a:pt x="576713"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89631" y="2981908"/>
        <a:ext cx="30365" cy="6073"/>
      </dsp:txXfrm>
    </dsp:sp>
    <dsp:sp modelId="{FF08FAD6-DD41-4E21-9E27-36CD2271AE19}">
      <dsp:nvSpPr>
        <dsp:cNvPr id="0" name=""/>
        <dsp:cNvSpPr/>
      </dsp:nvSpPr>
      <dsp:spPr>
        <a:xfrm>
          <a:off x="77763" y="2192796"/>
          <a:ext cx="2640494" cy="158429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149352" rIns="149352" bIns="149352" numCol="1" spcCol="1270" anchor="t" anchorCtr="0">
          <a:noAutofit/>
        </a:bodyPr>
        <a:lstStyle/>
        <a:p>
          <a:pPr lvl="0" algn="l" defTabSz="933450">
            <a:lnSpc>
              <a:spcPct val="90000"/>
            </a:lnSpc>
            <a:spcBef>
              <a:spcPct val="0"/>
            </a:spcBef>
            <a:spcAft>
              <a:spcPct val="35000"/>
            </a:spcAft>
          </a:pPr>
          <a:r>
            <a:rPr lang="en-US" sz="2100" kern="1200" dirty="0" smtClean="0"/>
            <a:t>Enrollment</a:t>
          </a:r>
          <a:endParaRPr lang="en-US" sz="2100" kern="1200" dirty="0"/>
        </a:p>
        <a:p>
          <a:pPr marL="171450" lvl="1" indent="-171450" algn="l" defTabSz="711200">
            <a:lnSpc>
              <a:spcPct val="90000"/>
            </a:lnSpc>
            <a:spcBef>
              <a:spcPct val="0"/>
            </a:spcBef>
            <a:spcAft>
              <a:spcPct val="15000"/>
            </a:spcAft>
            <a:buChar char="••"/>
          </a:pPr>
          <a:r>
            <a:rPr lang="en-US" sz="1600" kern="1200" dirty="0" smtClean="0"/>
            <a:t>Objective Assessment</a:t>
          </a:r>
          <a:endParaRPr lang="en-US" sz="1600" kern="1200" dirty="0"/>
        </a:p>
        <a:p>
          <a:pPr marL="171450" lvl="1" indent="-171450" algn="l" defTabSz="711200">
            <a:lnSpc>
              <a:spcPct val="90000"/>
            </a:lnSpc>
            <a:spcBef>
              <a:spcPct val="0"/>
            </a:spcBef>
            <a:spcAft>
              <a:spcPct val="15000"/>
            </a:spcAft>
            <a:buChar char="••"/>
          </a:pPr>
          <a:r>
            <a:rPr lang="en-US" sz="1600" kern="1200" dirty="0" smtClean="0"/>
            <a:t>Individual Service Strategy</a:t>
          </a:r>
          <a:endParaRPr lang="en-US" sz="1600" kern="1200" dirty="0"/>
        </a:p>
      </dsp:txBody>
      <dsp:txXfrm>
        <a:off x="77763" y="2192796"/>
        <a:ext cx="2640494" cy="1584296"/>
      </dsp:txXfrm>
    </dsp:sp>
    <dsp:sp modelId="{62B88CB4-6FA2-4D24-96C4-DE77D52E0F36}">
      <dsp:nvSpPr>
        <dsp:cNvPr id="0" name=""/>
        <dsp:cNvSpPr/>
      </dsp:nvSpPr>
      <dsp:spPr>
        <a:xfrm>
          <a:off x="5964266" y="2939224"/>
          <a:ext cx="576713" cy="91440"/>
        </a:xfrm>
        <a:custGeom>
          <a:avLst/>
          <a:gdLst/>
          <a:ahLst/>
          <a:cxnLst/>
          <a:rect l="0" t="0" r="0" b="0"/>
          <a:pathLst>
            <a:path>
              <a:moveTo>
                <a:pt x="0" y="45720"/>
              </a:moveTo>
              <a:lnTo>
                <a:pt x="576713"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37440" y="2981908"/>
        <a:ext cx="30365" cy="6073"/>
      </dsp:txXfrm>
    </dsp:sp>
    <dsp:sp modelId="{4DA27B9A-3A38-4E66-A629-DF7EC9CD0F50}">
      <dsp:nvSpPr>
        <dsp:cNvPr id="0" name=""/>
        <dsp:cNvSpPr/>
      </dsp:nvSpPr>
      <dsp:spPr>
        <a:xfrm>
          <a:off x="3325571" y="2192796"/>
          <a:ext cx="2640494" cy="158429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149352" rIns="149352" bIns="149352" numCol="1" spcCol="1270" anchor="t" anchorCtr="0">
          <a:noAutofit/>
        </a:bodyPr>
        <a:lstStyle/>
        <a:p>
          <a:pPr lvl="0" algn="l" defTabSz="933450">
            <a:lnSpc>
              <a:spcPct val="90000"/>
            </a:lnSpc>
            <a:spcBef>
              <a:spcPct val="0"/>
            </a:spcBef>
            <a:spcAft>
              <a:spcPct val="35000"/>
            </a:spcAft>
          </a:pPr>
          <a:r>
            <a:rPr lang="en-US" sz="2100" kern="1200" dirty="0" smtClean="0"/>
            <a:t>Participation</a:t>
          </a:r>
        </a:p>
        <a:p>
          <a:pPr marL="171450" lvl="1" indent="-171450" algn="l" defTabSz="711200">
            <a:lnSpc>
              <a:spcPct val="90000"/>
            </a:lnSpc>
            <a:spcBef>
              <a:spcPct val="0"/>
            </a:spcBef>
            <a:spcAft>
              <a:spcPct val="15000"/>
            </a:spcAft>
            <a:buChar char="••"/>
          </a:pPr>
          <a:r>
            <a:rPr lang="en-US" sz="1600" kern="1200" dirty="0" smtClean="0"/>
            <a:t>Includes the 14 Youth Program Elements</a:t>
          </a:r>
        </a:p>
      </dsp:txBody>
      <dsp:txXfrm>
        <a:off x="3325571" y="2192796"/>
        <a:ext cx="2640494" cy="1584296"/>
      </dsp:txXfrm>
    </dsp:sp>
    <dsp:sp modelId="{5E533E76-C8C2-4682-B3CF-82782FB5F753}">
      <dsp:nvSpPr>
        <dsp:cNvPr id="0" name=""/>
        <dsp:cNvSpPr/>
      </dsp:nvSpPr>
      <dsp:spPr>
        <a:xfrm>
          <a:off x="6573380" y="2192796"/>
          <a:ext cx="2640494" cy="158429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Program completion</a:t>
          </a:r>
          <a:endParaRPr lang="en-US" sz="2100" kern="1200" dirty="0"/>
        </a:p>
      </dsp:txBody>
      <dsp:txXfrm>
        <a:off x="6573380" y="2192796"/>
        <a:ext cx="2640494" cy="158429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97B853-F2CA-4665-8037-A83DA1FF2F61}" type="datetimeFigureOut">
              <a:rPr lang="en-US" smtClean="0"/>
              <a:t>2/24/2021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6A274C-BAD6-4CB6-9D0F-185B1626B19F}" type="slidenum">
              <a:rPr lang="en-US" smtClean="0"/>
              <a:t>‹#›</a:t>
            </a:fld>
            <a:endParaRPr lang="en-US"/>
          </a:p>
        </p:txBody>
      </p:sp>
    </p:spTree>
    <p:extLst>
      <p:ext uri="{BB962C8B-B14F-4D97-AF65-F5344CB8AC3E}">
        <p14:creationId xmlns:p14="http://schemas.microsoft.com/office/powerpoint/2010/main" val="273569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English Languag</a:t>
            </a:r>
            <a:r>
              <a:rPr lang="en-US" baseline="0" dirty="0" smtClean="0"/>
              <a:t>e Learner: Someone who has limited ability reading, writing, speaking, or comprehending English AND whose native language is not English OR who lives in a family or community where English is not the dominant language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BSD: English reading, writing, or computing skills are at or below 8</a:t>
            </a:r>
            <a:r>
              <a:rPr lang="en-US" baseline="30000" dirty="0" smtClean="0"/>
              <a:t>th</a:t>
            </a:r>
            <a:r>
              <a:rPr lang="en-US" baseline="0" dirty="0" smtClean="0"/>
              <a:t> grade level on an accepted standardized test (most places would use a TABE test) OR is unable to </a:t>
            </a:r>
            <a:r>
              <a:rPr lang="en-US" baseline="0" dirty="0" smtClean="0"/>
              <a:t>compute </a:t>
            </a:r>
            <a:r>
              <a:rPr lang="en-US" baseline="0" dirty="0" smtClean="0"/>
              <a:t>or solve problems, read, write, or speak English at a level necessary to function on the job, in a family or in society.</a:t>
            </a:r>
          </a:p>
          <a:p>
            <a:endParaRPr lang="en-US" baseline="0" dirty="0" smtClean="0"/>
          </a:p>
          <a:p>
            <a:r>
              <a:rPr lang="en-US" baseline="0" dirty="0" smtClean="0"/>
              <a:t>Required additional assistance to enter or complete education: someone who previously dropped out of an educational program; has poor attendance patterns in and educational program for the last 12 calendar months, has below average grades (under 2.0 GPA); has a disability</a:t>
            </a:r>
          </a:p>
          <a:p>
            <a:endParaRPr lang="en-US" baseline="0" dirty="0" smtClean="0"/>
          </a:p>
          <a:p>
            <a:r>
              <a:rPr lang="en-US" baseline="0" dirty="0" smtClean="0"/>
              <a:t>Requires assistance to secure &amp; hold employment: someone who is 16 years or older and has no vocation/employment goal; has poor or no work history; has been fired from a job in the last six months; has a disability.</a:t>
            </a:r>
          </a:p>
          <a:p>
            <a:endParaRPr lang="en-US" baseline="0" dirty="0" smtClean="0"/>
          </a:p>
        </p:txBody>
      </p:sp>
      <p:sp>
        <p:nvSpPr>
          <p:cNvPr id="4" name="Slide Number Placeholder 3"/>
          <p:cNvSpPr>
            <a:spLocks noGrp="1"/>
          </p:cNvSpPr>
          <p:nvPr>
            <p:ph type="sldNum" sz="quarter" idx="10"/>
          </p:nvPr>
        </p:nvSpPr>
        <p:spPr/>
        <p:txBody>
          <a:bodyPr/>
          <a:lstStyle/>
          <a:p>
            <a:fld id="{F26A274C-BAD6-4CB6-9D0F-185B1626B19F}" type="slidenum">
              <a:rPr lang="en-US" smtClean="0"/>
              <a:t>4</a:t>
            </a:fld>
            <a:endParaRPr lang="en-US"/>
          </a:p>
        </p:txBody>
      </p:sp>
    </p:spTree>
    <p:extLst>
      <p:ext uri="{BB962C8B-B14F-4D97-AF65-F5344CB8AC3E}">
        <p14:creationId xmlns:p14="http://schemas.microsoft.com/office/powerpoint/2010/main" val="1689493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Supporting documentation would be IDs</a:t>
            </a:r>
            <a:r>
              <a:rPr lang="en-US" baseline="0" dirty="0" smtClean="0"/>
              <a:t> (Birth Certificates, SS cards, Selective Service compliance, Proof of school status, and barrier category.</a:t>
            </a:r>
            <a:endParaRPr lang="en-US" dirty="0"/>
          </a:p>
        </p:txBody>
      </p:sp>
      <p:sp>
        <p:nvSpPr>
          <p:cNvPr id="4" name="Slide Number Placeholder 3"/>
          <p:cNvSpPr>
            <a:spLocks noGrp="1"/>
          </p:cNvSpPr>
          <p:nvPr>
            <p:ph type="sldNum" sz="quarter" idx="10"/>
          </p:nvPr>
        </p:nvSpPr>
        <p:spPr/>
        <p:txBody>
          <a:bodyPr/>
          <a:lstStyle/>
          <a:p>
            <a:fld id="{F26A274C-BAD6-4CB6-9D0F-185B1626B19F}" type="slidenum">
              <a:rPr lang="en-US" smtClean="0"/>
              <a:t>7</a:t>
            </a:fld>
            <a:endParaRPr lang="en-US"/>
          </a:p>
        </p:txBody>
      </p:sp>
    </p:spTree>
    <p:extLst>
      <p:ext uri="{BB962C8B-B14F-4D97-AF65-F5344CB8AC3E}">
        <p14:creationId xmlns:p14="http://schemas.microsoft.com/office/powerpoint/2010/main" val="2308345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CNA example from before: That participant would benefit from Occupational Skills Training, maybe financial literacy to help them manage the new income, Post Secondary Preparation and transition activities if it’s been awhile since they’ve been in school; even LMI so they know what kind of wages to expect for their CNA.</a:t>
            </a:r>
            <a:endParaRPr lang="en-US" dirty="0"/>
          </a:p>
        </p:txBody>
      </p:sp>
      <p:sp>
        <p:nvSpPr>
          <p:cNvPr id="4" name="Slide Number Placeholder 3"/>
          <p:cNvSpPr>
            <a:spLocks noGrp="1"/>
          </p:cNvSpPr>
          <p:nvPr>
            <p:ph type="sldNum" sz="quarter" idx="10"/>
          </p:nvPr>
        </p:nvSpPr>
        <p:spPr/>
        <p:txBody>
          <a:bodyPr/>
          <a:lstStyle/>
          <a:p>
            <a:fld id="{F26A274C-BAD6-4CB6-9D0F-185B1626B19F}" type="slidenum">
              <a:rPr lang="en-US" smtClean="0"/>
              <a:t>9</a:t>
            </a:fld>
            <a:endParaRPr lang="en-US"/>
          </a:p>
        </p:txBody>
      </p:sp>
    </p:spTree>
    <p:extLst>
      <p:ext uri="{BB962C8B-B14F-4D97-AF65-F5344CB8AC3E}">
        <p14:creationId xmlns:p14="http://schemas.microsoft.com/office/powerpoint/2010/main" val="3222210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https://intranet.workforce-ks.com/internaldocuments/youth/youthreferencematerial/154038.aspx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Mace: </a:t>
            </a:r>
            <a:br>
              <a:rPr lang="en-US" dirty="0" smtClean="0"/>
            </a:br>
            <a:r>
              <a:rPr lang="en-US" sz="1200" dirty="0" smtClean="0"/>
              <a:t>Mace is a 17 year old high school dropout. He worked at McDonalds for 2 weeks a few months ago but has not held any other legal employment. He’d like to get his diploma and he is interested in Aviation manufacturing as a possible career path. He doesn’t know much about the field, but knows they pay well. Mace is worried that his lack of transportation will get in his way of attending any classes or training.</a:t>
            </a:r>
          </a:p>
          <a:p>
            <a:endParaRPr lang="en-US" dirty="0" smtClean="0"/>
          </a:p>
          <a:p>
            <a:r>
              <a:rPr lang="en-US" dirty="0" smtClean="0"/>
              <a:t>2. </a:t>
            </a:r>
            <a:r>
              <a:rPr lang="en-US" dirty="0" err="1" smtClean="0"/>
              <a:t>Ama</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Ama</a:t>
            </a:r>
            <a:r>
              <a:rPr lang="en-US" sz="1200" dirty="0" smtClean="0"/>
              <a:t> is a 21 year old who is in her first year of studies at JR’s Junior College pursuing a degree in nursing. She took a placement assessment at the school and was determined to be at a 6</a:t>
            </a:r>
            <a:r>
              <a:rPr lang="en-US" sz="1200" baseline="30000" dirty="0" smtClean="0"/>
              <a:t>th</a:t>
            </a:r>
            <a:r>
              <a:rPr lang="en-US" sz="1200" dirty="0" smtClean="0"/>
              <a:t> grade reading level and placed in a remedial English class. </a:t>
            </a:r>
            <a:r>
              <a:rPr lang="en-US" sz="1200" dirty="0" err="1" smtClean="0"/>
              <a:t>Ama</a:t>
            </a:r>
            <a:r>
              <a:rPr lang="en-US" sz="1200" dirty="0" smtClean="0"/>
              <a:t> works part time, lives alone, and takes the bus when she can’t find rides from friends or family. She shared that she struggles to cover all her bills, but can’t move back in with her mom because she’s an alcoholic.</a:t>
            </a:r>
          </a:p>
          <a:p>
            <a:endParaRPr lang="en-US" dirty="0" smtClean="0"/>
          </a:p>
          <a:p>
            <a:r>
              <a:rPr lang="en-US" dirty="0" smtClean="0"/>
              <a:t>3. Theo</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Theo is a 23 year old high school graduate who was released from incarceration 4 months ago and is living in a halfway house where he receives support and counseling. He has been working odd jobs since his release, but hasn’t found anything permanent. He really doesn’t know what he wants to do long term. He shared that he’s recently reconnected with some old friends and received a citation from the halfway house for breaking curfew.</a:t>
            </a:r>
          </a:p>
          <a:p>
            <a:endParaRPr lang="en-US" dirty="0"/>
          </a:p>
        </p:txBody>
      </p:sp>
      <p:sp>
        <p:nvSpPr>
          <p:cNvPr id="4" name="Slide Number Placeholder 3"/>
          <p:cNvSpPr>
            <a:spLocks noGrp="1"/>
          </p:cNvSpPr>
          <p:nvPr>
            <p:ph type="sldNum" sz="quarter" idx="10"/>
          </p:nvPr>
        </p:nvSpPr>
        <p:spPr/>
        <p:txBody>
          <a:bodyPr/>
          <a:lstStyle/>
          <a:p>
            <a:fld id="{F26A274C-BAD6-4CB6-9D0F-185B1626B19F}" type="slidenum">
              <a:rPr lang="en-US" smtClean="0"/>
              <a:t>13</a:t>
            </a:fld>
            <a:endParaRPr lang="en-US"/>
          </a:p>
        </p:txBody>
      </p:sp>
    </p:spTree>
    <p:extLst>
      <p:ext uri="{BB962C8B-B14F-4D97-AF65-F5344CB8AC3E}">
        <p14:creationId xmlns:p14="http://schemas.microsoft.com/office/powerpoint/2010/main" val="205738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Scenario 1:</a:t>
            </a:r>
            <a:r>
              <a:rPr lang="en-US" baseline="0" dirty="0" smtClean="0"/>
              <a:t> Mace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Mace is a 17 year old high school dropout. He worked at McDonalds for 2 weeks a few months ago but has not held any other legal employment. He’d like to get his diploma and he is interested in Aviation manufacturing as a possible career path. He doesn’t know much about the field, but knows they pay well. Mace is worried that his lack of transportation will get in his way of attending any classes or training.</a:t>
            </a:r>
          </a:p>
          <a:p>
            <a:endParaRPr lang="en-US" dirty="0" smtClean="0"/>
          </a:p>
          <a:p>
            <a:r>
              <a:rPr lang="en-US" dirty="0" smtClean="0"/>
              <a:t>Scenario</a:t>
            </a:r>
            <a:r>
              <a:rPr lang="en-US" baseline="0" dirty="0" smtClean="0"/>
              <a:t> 2: </a:t>
            </a:r>
            <a:r>
              <a:rPr lang="en-US" baseline="0" dirty="0" err="1" smtClean="0"/>
              <a:t>Ama</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Ama</a:t>
            </a:r>
            <a:r>
              <a:rPr lang="en-US" sz="1200" dirty="0" smtClean="0"/>
              <a:t> is a 21 year old who is in her first year of studies at JR’s Junior College pursuing a degree in nursing. She took a placement assessment at the school and was determined to be at a 6</a:t>
            </a:r>
            <a:r>
              <a:rPr lang="en-US" sz="1200" baseline="30000" dirty="0" smtClean="0"/>
              <a:t>th</a:t>
            </a:r>
            <a:r>
              <a:rPr lang="en-US" sz="1200" dirty="0" smtClean="0"/>
              <a:t> grade reading level and placed in a remedial English class. </a:t>
            </a:r>
            <a:r>
              <a:rPr lang="en-US" sz="1200" dirty="0" err="1" smtClean="0"/>
              <a:t>Ama</a:t>
            </a:r>
            <a:r>
              <a:rPr lang="en-US" sz="1200" dirty="0" smtClean="0"/>
              <a:t> works part time, lives alone, and takes the bus when she can’t find rides from friends or family. She shared that she struggles to cover all her bills, but can’t move back in with her mom because she’s an alcoholic.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Scenario</a:t>
            </a:r>
            <a:r>
              <a:rPr lang="en-US" sz="1200" baseline="0" dirty="0" smtClean="0"/>
              <a:t> 3: Theo</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Theo is a 23 year old high school graduate who was released from incarceration 4 months ago and is living in a halfway house where he receives support and counseling. He has been working odd jobs since his release, but hasn’t found anything permanent. He really doesn’t know what he wants to do long term. </a:t>
            </a:r>
            <a:r>
              <a:rPr lang="en-US" sz="1200" smtClean="0"/>
              <a:t>He shared that he’s recently reconnected with some old friends and received a citation from the halfway house for breaking curfew.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smtClean="0"/>
          </a:p>
          <a:p>
            <a:endParaRPr lang="en-US" dirty="0"/>
          </a:p>
        </p:txBody>
      </p:sp>
      <p:sp>
        <p:nvSpPr>
          <p:cNvPr id="4" name="Slide Number Placeholder 3"/>
          <p:cNvSpPr>
            <a:spLocks noGrp="1"/>
          </p:cNvSpPr>
          <p:nvPr>
            <p:ph type="sldNum" sz="quarter" idx="10"/>
          </p:nvPr>
        </p:nvSpPr>
        <p:spPr/>
        <p:txBody>
          <a:bodyPr/>
          <a:lstStyle/>
          <a:p>
            <a:fld id="{F26A274C-BAD6-4CB6-9D0F-185B1626B19F}" type="slidenum">
              <a:rPr lang="en-US" smtClean="0"/>
              <a:t>14</a:t>
            </a:fld>
            <a:endParaRPr lang="en-US"/>
          </a:p>
        </p:txBody>
      </p:sp>
    </p:spTree>
    <p:extLst>
      <p:ext uri="{BB962C8B-B14F-4D97-AF65-F5344CB8AC3E}">
        <p14:creationId xmlns:p14="http://schemas.microsoft.com/office/powerpoint/2010/main" val="152024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2/24/2021</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89302"/>
            <a:ext cx="2674801" cy="8485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89302"/>
            <a:ext cx="2674801" cy="8485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smtClean="0"/>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2/24/2021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2/24/2021</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WIOA Youth Program</a:t>
            </a:r>
            <a:endParaRPr lang="en-US" dirty="0"/>
          </a:p>
        </p:txBody>
      </p:sp>
      <p:sp>
        <p:nvSpPr>
          <p:cNvPr id="3" name="Subtitle 2"/>
          <p:cNvSpPr>
            <a:spLocks noGrp="1"/>
          </p:cNvSpPr>
          <p:nvPr>
            <p:ph type="subTitle" idx="1"/>
          </p:nvPr>
        </p:nvSpPr>
        <p:spPr/>
        <p:txBody>
          <a:bodyPr/>
          <a:lstStyle/>
          <a:p>
            <a:r>
              <a:rPr lang="en-US" dirty="0" smtClean="0"/>
              <a:t>An extremely brief overview</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89302"/>
            <a:ext cx="2674801" cy="848558"/>
          </a:xfrm>
          <a:prstGeom prst="rect">
            <a:avLst/>
          </a:prstGeom>
        </p:spPr>
      </p:pic>
    </p:spTree>
    <p:extLst>
      <p:ext uri="{BB962C8B-B14F-4D97-AF65-F5344CB8AC3E}">
        <p14:creationId xmlns:p14="http://schemas.microsoft.com/office/powerpoint/2010/main" val="9627984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Providers</a:t>
            </a:r>
            <a:endParaRPr lang="en-US" dirty="0"/>
          </a:p>
        </p:txBody>
      </p:sp>
      <p:sp>
        <p:nvSpPr>
          <p:cNvPr id="3" name="Content Placeholder 2"/>
          <p:cNvSpPr>
            <a:spLocks noGrp="1"/>
          </p:cNvSpPr>
          <p:nvPr>
            <p:ph idx="1"/>
          </p:nvPr>
        </p:nvSpPr>
        <p:spPr>
          <a:xfrm>
            <a:off x="1451579" y="1754156"/>
            <a:ext cx="9291215" cy="3712190"/>
          </a:xfrm>
        </p:spPr>
        <p:txBody>
          <a:bodyPr>
            <a:normAutofit/>
          </a:bodyPr>
          <a:lstStyle/>
          <a:p>
            <a:r>
              <a:rPr lang="en-US" dirty="0" smtClean="0"/>
              <a:t>The WFC provides the following elements: </a:t>
            </a:r>
          </a:p>
          <a:p>
            <a:pPr lvl="1"/>
            <a:r>
              <a:rPr lang="en-US" dirty="0" smtClean="0"/>
              <a:t>Paid </a:t>
            </a:r>
            <a:r>
              <a:rPr lang="en-US" dirty="0"/>
              <a:t>and unpaid work experience (OJT, Summer employment, internship, etc</a:t>
            </a:r>
            <a:r>
              <a:rPr lang="en-US" dirty="0" smtClean="0"/>
              <a:t>.)</a:t>
            </a:r>
          </a:p>
          <a:p>
            <a:pPr lvl="1"/>
            <a:r>
              <a:rPr lang="en-US" dirty="0"/>
              <a:t>Supportive Services</a:t>
            </a:r>
          </a:p>
          <a:p>
            <a:pPr lvl="1"/>
            <a:r>
              <a:rPr lang="en-US" dirty="0"/>
              <a:t>Follow-up services</a:t>
            </a:r>
          </a:p>
          <a:p>
            <a:pPr lvl="1"/>
            <a:r>
              <a:rPr lang="en-US" dirty="0"/>
              <a:t>Services that provide labor market information</a:t>
            </a:r>
          </a:p>
          <a:p>
            <a:r>
              <a:rPr lang="en-US" dirty="0" smtClean="0"/>
              <a:t>However, the WFC can’t provide every one of the 14 elements available, so we contract with other community organizations to offer a robust service program</a:t>
            </a:r>
          </a:p>
          <a:p>
            <a:endParaRPr lang="en-US" dirty="0"/>
          </a:p>
        </p:txBody>
      </p:sp>
    </p:spTree>
    <p:extLst>
      <p:ext uri="{BB962C8B-B14F-4D97-AF65-F5344CB8AC3E}">
        <p14:creationId xmlns:p14="http://schemas.microsoft.com/office/powerpoint/2010/main" val="27871031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0719" t="20286" r="11817" b="47061"/>
          <a:stretch/>
        </p:blipFill>
        <p:spPr>
          <a:xfrm>
            <a:off x="265554" y="1247264"/>
            <a:ext cx="11663264" cy="3265715"/>
          </a:xfrm>
          <a:prstGeom prst="rect">
            <a:avLst/>
          </a:prstGeom>
        </p:spPr>
      </p:pic>
      <p:sp>
        <p:nvSpPr>
          <p:cNvPr id="6" name="Title 1"/>
          <p:cNvSpPr txBox="1">
            <a:spLocks/>
          </p:cNvSpPr>
          <p:nvPr/>
        </p:nvSpPr>
        <p:spPr>
          <a:xfrm>
            <a:off x="1325982" y="524601"/>
            <a:ext cx="9291215" cy="1049235"/>
          </a:xfrm>
          <a:prstGeom prst="rect">
            <a:avLst/>
          </a:prstGeom>
        </p:spPr>
        <p:txBody>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r>
              <a:rPr lang="en-US" dirty="0" smtClean="0"/>
              <a:t>Element Providers</a:t>
            </a:r>
            <a:endParaRPr lang="en-US" dirty="0"/>
          </a:p>
        </p:txBody>
      </p:sp>
      <p:sp>
        <p:nvSpPr>
          <p:cNvPr id="7" name="Content Placeholder 2"/>
          <p:cNvSpPr txBox="1">
            <a:spLocks/>
          </p:cNvSpPr>
          <p:nvPr/>
        </p:nvSpPr>
        <p:spPr>
          <a:xfrm>
            <a:off x="569167" y="4702628"/>
            <a:ext cx="11047445" cy="1175658"/>
          </a:xfrm>
          <a:prstGeom prst="rect">
            <a:avLst/>
          </a:prstGeom>
        </p:spPr>
        <p:txBody>
          <a:bodyPr>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smtClean="0"/>
              <a:t>A note about CPRF: They have a special contract to provide bundled services. Which means they’ll be doing outreach, recruitment, and case management, in addition to providing element services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89302"/>
            <a:ext cx="2674801" cy="848558"/>
          </a:xfrm>
          <a:prstGeom prst="rect">
            <a:avLst/>
          </a:prstGeom>
        </p:spPr>
      </p:pic>
    </p:spTree>
    <p:extLst>
      <p:ext uri="{BB962C8B-B14F-4D97-AF65-F5344CB8AC3E}">
        <p14:creationId xmlns:p14="http://schemas.microsoft.com/office/powerpoint/2010/main" val="28284803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Completion</a:t>
            </a:r>
            <a:endParaRPr lang="en-US" dirty="0"/>
          </a:p>
        </p:txBody>
      </p:sp>
      <p:sp>
        <p:nvSpPr>
          <p:cNvPr id="3" name="Content Placeholder 2"/>
          <p:cNvSpPr>
            <a:spLocks noGrp="1"/>
          </p:cNvSpPr>
          <p:nvPr>
            <p:ph idx="1"/>
          </p:nvPr>
        </p:nvSpPr>
        <p:spPr/>
        <p:txBody>
          <a:bodyPr/>
          <a:lstStyle/>
          <a:p>
            <a:r>
              <a:rPr lang="en-US" dirty="0" smtClean="0"/>
              <a:t>Youth can remain in the program as long as they are actively working toward goals as stated in their ISS, or until they have gained self-sufficient employment</a:t>
            </a:r>
          </a:p>
          <a:p>
            <a:r>
              <a:rPr lang="en-US" dirty="0" smtClean="0"/>
              <a:t>Youth may complete the goals established in their initial ISS, or continue working toward their desired career pathway by establishing new goals in a new ISS</a:t>
            </a:r>
          </a:p>
          <a:p>
            <a:r>
              <a:rPr lang="en-US" dirty="0" smtClean="0"/>
              <a:t>Technically, there is no time limit to participation in the Youth Program; however, the ultimate goal is the timely achievement of self-sufficiency</a:t>
            </a:r>
          </a:p>
        </p:txBody>
      </p:sp>
    </p:spTree>
    <p:extLst>
      <p:ext uri="{BB962C8B-B14F-4D97-AF65-F5344CB8AC3E}">
        <p14:creationId xmlns:p14="http://schemas.microsoft.com/office/powerpoint/2010/main" val="42048606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51578" y="673889"/>
            <a:ext cx="9291215" cy="1049235"/>
          </a:xfrm>
        </p:spPr>
        <p:txBody>
          <a:bodyPr/>
          <a:lstStyle/>
          <a:p>
            <a:r>
              <a:rPr lang="en-US" dirty="0" smtClean="0"/>
              <a:t>Let’s try some Scenarios!</a:t>
            </a:r>
            <a:endParaRPr lang="en-US" dirty="0"/>
          </a:p>
        </p:txBody>
      </p:sp>
      <p:sp>
        <p:nvSpPr>
          <p:cNvPr id="5" name="Text Placeholder 4"/>
          <p:cNvSpPr>
            <a:spLocks noGrp="1"/>
          </p:cNvSpPr>
          <p:nvPr>
            <p:ph idx="1"/>
          </p:nvPr>
        </p:nvSpPr>
        <p:spPr>
          <a:xfrm>
            <a:off x="1451578" y="2039815"/>
            <a:ext cx="9291215" cy="3798319"/>
          </a:xfrm>
        </p:spPr>
        <p:txBody>
          <a:bodyPr>
            <a:normAutofit/>
          </a:bodyPr>
          <a:lstStyle/>
          <a:p>
            <a:r>
              <a:rPr lang="en-US" dirty="0" smtClean="0"/>
              <a:t>You’ll be put into a group</a:t>
            </a:r>
          </a:p>
          <a:p>
            <a:r>
              <a:rPr lang="en-US" dirty="0" smtClean="0"/>
              <a:t>Your group will be assigned a number; find the scenario that corresponds to your number in the chat</a:t>
            </a:r>
          </a:p>
          <a:p>
            <a:r>
              <a:rPr lang="en-US" dirty="0" smtClean="0"/>
              <a:t>One member of the group needs to click the link in the chat to get the “Youth Program Elements Definitions” sheet</a:t>
            </a:r>
          </a:p>
          <a:p>
            <a:r>
              <a:rPr lang="en-US" dirty="0" smtClean="0"/>
              <a:t>Discuss the scenario and decide which elements would be most appropriate for your participant and why</a:t>
            </a:r>
          </a:p>
          <a:p>
            <a:r>
              <a:rPr lang="en-US" dirty="0" smtClean="0"/>
              <a:t>We’ll come back together and discuss them.</a:t>
            </a:r>
            <a:endParaRPr lang="en-US" dirty="0"/>
          </a:p>
        </p:txBody>
      </p:sp>
    </p:spTree>
    <p:extLst>
      <p:ext uri="{BB962C8B-B14F-4D97-AF65-F5344CB8AC3E}">
        <p14:creationId xmlns:p14="http://schemas.microsoft.com/office/powerpoint/2010/main" val="10428946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 Concerns?</a:t>
            </a:r>
            <a:endParaRPr lang="en-US" dirty="0"/>
          </a:p>
        </p:txBody>
      </p:sp>
    </p:spTree>
    <p:extLst>
      <p:ext uri="{BB962C8B-B14F-4D97-AF65-F5344CB8AC3E}">
        <p14:creationId xmlns:p14="http://schemas.microsoft.com/office/powerpoint/2010/main" val="14017074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WIOA Youth Program Goals</a:t>
            </a:r>
            <a:endParaRPr lang="en-US" dirty="0"/>
          </a:p>
        </p:txBody>
      </p:sp>
      <p:sp>
        <p:nvSpPr>
          <p:cNvPr id="3" name="Content Placeholder 2"/>
          <p:cNvSpPr>
            <a:spLocks noGrp="1"/>
          </p:cNvSpPr>
          <p:nvPr>
            <p:ph idx="1"/>
          </p:nvPr>
        </p:nvSpPr>
        <p:spPr/>
        <p:txBody>
          <a:bodyPr/>
          <a:lstStyle/>
          <a:p>
            <a:r>
              <a:rPr lang="en-US" dirty="0" smtClean="0"/>
              <a:t>To assist customers with</a:t>
            </a:r>
          </a:p>
          <a:p>
            <a:pPr lvl="1"/>
            <a:r>
              <a:rPr lang="en-US" dirty="0" smtClean="0"/>
              <a:t>The attainment of secondary school diploma or its recognized equivalent</a:t>
            </a:r>
          </a:p>
          <a:p>
            <a:pPr lvl="1"/>
            <a:r>
              <a:rPr lang="en-US" dirty="0" smtClean="0"/>
              <a:t>Entry into post secondary education (Technical Schools, Colleges, Apprenticeships, etc.)</a:t>
            </a:r>
          </a:p>
          <a:p>
            <a:pPr lvl="1"/>
            <a:r>
              <a:rPr lang="en-US" dirty="0" smtClean="0"/>
              <a:t>Career Readiness</a:t>
            </a:r>
          </a:p>
          <a:p>
            <a:r>
              <a:rPr lang="en-US" dirty="0" smtClean="0"/>
              <a:t>We are focused on the latter two goals in particular</a:t>
            </a:r>
          </a:p>
          <a:p>
            <a:r>
              <a:rPr lang="en-US" dirty="0" smtClean="0"/>
              <a:t>The 14 Youth Program Elements are provided to help achieve these goals; they are the services provided in the program</a:t>
            </a:r>
            <a:endParaRPr lang="en-US" dirty="0"/>
          </a:p>
        </p:txBody>
      </p:sp>
    </p:spTree>
    <p:extLst>
      <p:ext uri="{BB962C8B-B14F-4D97-AF65-F5344CB8AC3E}">
        <p14:creationId xmlns:p14="http://schemas.microsoft.com/office/powerpoint/2010/main" val="24742865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297442"/>
            <a:ext cx="9291215" cy="1049235"/>
          </a:xfrm>
        </p:spPr>
        <p:txBody>
          <a:bodyPr/>
          <a:lstStyle/>
          <a:p>
            <a:r>
              <a:rPr lang="en-US" dirty="0" smtClean="0"/>
              <a:t>Who is served?</a:t>
            </a:r>
            <a:endParaRPr lang="en-US" dirty="0"/>
          </a:p>
        </p:txBody>
      </p:sp>
      <p:sp>
        <p:nvSpPr>
          <p:cNvPr id="3" name="Content Placeholder 2"/>
          <p:cNvSpPr>
            <a:spLocks noGrp="1"/>
          </p:cNvSpPr>
          <p:nvPr>
            <p:ph idx="1"/>
          </p:nvPr>
        </p:nvSpPr>
        <p:spPr>
          <a:xfrm>
            <a:off x="1451578" y="1346677"/>
            <a:ext cx="9291215" cy="3612591"/>
          </a:xfrm>
        </p:spPr>
        <p:txBody>
          <a:bodyPr>
            <a:normAutofit lnSpcReduction="10000"/>
          </a:bodyPr>
          <a:lstStyle/>
          <a:p>
            <a:r>
              <a:rPr lang="en-US" dirty="0" smtClean="0"/>
              <a:t>In-School Youth (</a:t>
            </a:r>
            <a:r>
              <a:rPr lang="en-US" dirty="0" smtClean="0"/>
              <a:t>ISY)</a:t>
            </a:r>
          </a:p>
          <a:p>
            <a:pPr marL="742950" lvl="1" indent="-285750"/>
            <a:r>
              <a:rPr lang="en-US" dirty="0" smtClean="0"/>
              <a:t>attending school</a:t>
            </a:r>
          </a:p>
          <a:p>
            <a:pPr marL="742950" lvl="1" indent="-285750"/>
            <a:r>
              <a:rPr lang="en-US" dirty="0" smtClean="0"/>
              <a:t>age </a:t>
            </a:r>
            <a:r>
              <a:rPr lang="en-US" dirty="0" smtClean="0"/>
              <a:t>14-21</a:t>
            </a:r>
          </a:p>
          <a:p>
            <a:pPr marL="742950" lvl="1" indent="-285750"/>
            <a:r>
              <a:rPr lang="en-US" dirty="0"/>
              <a:t>is low income</a:t>
            </a:r>
          </a:p>
          <a:p>
            <a:pPr marL="742950" lvl="1" indent="-285750"/>
            <a:r>
              <a:rPr lang="en-US" dirty="0" smtClean="0"/>
              <a:t>has </a:t>
            </a:r>
            <a:r>
              <a:rPr lang="en-US" dirty="0"/>
              <a:t>one or more barriers to employment</a:t>
            </a:r>
          </a:p>
          <a:p>
            <a:r>
              <a:rPr lang="en-US" dirty="0" smtClean="0"/>
              <a:t>Out of School Youth (OSY)– 75% of allocated funds</a:t>
            </a:r>
          </a:p>
          <a:p>
            <a:pPr marL="742950" lvl="1" indent="-285750"/>
            <a:r>
              <a:rPr lang="en-US" dirty="0" smtClean="0"/>
              <a:t>not attending </a:t>
            </a:r>
            <a:r>
              <a:rPr lang="en-US" dirty="0"/>
              <a:t>school</a:t>
            </a:r>
          </a:p>
          <a:p>
            <a:pPr marL="742950" lvl="1" indent="-285750"/>
            <a:r>
              <a:rPr lang="en-US" dirty="0"/>
              <a:t>age </a:t>
            </a:r>
            <a:r>
              <a:rPr lang="en-US" dirty="0" smtClean="0"/>
              <a:t>16-24</a:t>
            </a:r>
            <a:endParaRPr lang="en-US" dirty="0"/>
          </a:p>
          <a:p>
            <a:pPr marL="742950" lvl="1" indent="-285750"/>
            <a:r>
              <a:rPr lang="en-US" dirty="0" smtClean="0"/>
              <a:t>has </a:t>
            </a:r>
            <a:r>
              <a:rPr lang="en-US" dirty="0"/>
              <a:t>one or more barriers to employment </a:t>
            </a:r>
          </a:p>
        </p:txBody>
      </p:sp>
      <p:pic>
        <p:nvPicPr>
          <p:cNvPr id="4" name="Picture 3"/>
          <p:cNvPicPr>
            <a:picLocks noChangeAspect="1"/>
          </p:cNvPicPr>
          <p:nvPr/>
        </p:nvPicPr>
        <p:blipFill>
          <a:blip r:embed="rId2"/>
          <a:stretch>
            <a:fillRect/>
          </a:stretch>
        </p:blipFill>
        <p:spPr>
          <a:xfrm>
            <a:off x="8790799" y="1545337"/>
            <a:ext cx="3198692" cy="1797958"/>
          </a:xfrm>
          <a:prstGeom prst="rect">
            <a:avLst/>
          </a:prstGeom>
        </p:spPr>
      </p:pic>
      <p:pic>
        <p:nvPicPr>
          <p:cNvPr id="5" name="Picture 4"/>
          <p:cNvPicPr>
            <a:picLocks noChangeAspect="1"/>
          </p:cNvPicPr>
          <p:nvPr/>
        </p:nvPicPr>
        <p:blipFill>
          <a:blip r:embed="rId3"/>
          <a:stretch>
            <a:fillRect/>
          </a:stretch>
        </p:blipFill>
        <p:spPr>
          <a:xfrm>
            <a:off x="7054088" y="3867912"/>
            <a:ext cx="3275584" cy="1842516"/>
          </a:xfrm>
          <a:prstGeom prst="rect">
            <a:avLst/>
          </a:prstGeom>
        </p:spPr>
      </p:pic>
    </p:spTree>
    <p:extLst>
      <p:ext uri="{BB962C8B-B14F-4D97-AF65-F5344CB8AC3E}">
        <p14:creationId xmlns:p14="http://schemas.microsoft.com/office/powerpoint/2010/main" val="218906946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589366"/>
            <a:ext cx="9291215" cy="1049235"/>
          </a:xfrm>
        </p:spPr>
        <p:txBody>
          <a:bodyPr/>
          <a:lstStyle/>
          <a:p>
            <a:r>
              <a:rPr lang="en-US" dirty="0" smtClean="0"/>
              <a:t>What are “Barriers to Employment”?</a:t>
            </a:r>
            <a:endParaRPr lang="en-US" dirty="0"/>
          </a:p>
        </p:txBody>
      </p:sp>
      <p:sp>
        <p:nvSpPr>
          <p:cNvPr id="3" name="Content Placeholder 2"/>
          <p:cNvSpPr>
            <a:spLocks noGrp="1"/>
          </p:cNvSpPr>
          <p:nvPr>
            <p:ph idx="1"/>
          </p:nvPr>
        </p:nvSpPr>
        <p:spPr>
          <a:xfrm>
            <a:off x="1451578" y="1452282"/>
            <a:ext cx="9291215" cy="3851238"/>
          </a:xfrm>
        </p:spPr>
        <p:txBody>
          <a:bodyPr>
            <a:normAutofit fontScale="70000" lnSpcReduction="20000"/>
          </a:bodyPr>
          <a:lstStyle/>
          <a:p>
            <a:r>
              <a:rPr lang="en-US" dirty="0" smtClean="0"/>
              <a:t>English Language Learner and/or basic skills deficient</a:t>
            </a:r>
          </a:p>
          <a:p>
            <a:r>
              <a:rPr lang="en-US" dirty="0" smtClean="0"/>
              <a:t>Dropout</a:t>
            </a:r>
          </a:p>
          <a:p>
            <a:r>
              <a:rPr lang="en-US" dirty="0" smtClean="0"/>
              <a:t>Within the age of compulsory school attendance but not attending</a:t>
            </a:r>
          </a:p>
          <a:p>
            <a:r>
              <a:rPr lang="en-US" dirty="0" smtClean="0"/>
              <a:t>Offender</a:t>
            </a:r>
          </a:p>
          <a:p>
            <a:r>
              <a:rPr lang="en-US" dirty="0" smtClean="0"/>
              <a:t>Homeless and/or foster care youth</a:t>
            </a:r>
          </a:p>
          <a:p>
            <a:r>
              <a:rPr lang="en-US" dirty="0" smtClean="0"/>
              <a:t>Runaway</a:t>
            </a:r>
          </a:p>
          <a:p>
            <a:r>
              <a:rPr lang="en-US" dirty="0" smtClean="0"/>
              <a:t>Has a documented disability</a:t>
            </a:r>
          </a:p>
          <a:p>
            <a:pPr lvl="1"/>
            <a:r>
              <a:rPr lang="en-US" dirty="0" smtClean="0"/>
              <a:t>An Individual Education Plan (IEP) is the most common documentation for this</a:t>
            </a:r>
          </a:p>
          <a:p>
            <a:pPr lvl="1"/>
            <a:r>
              <a:rPr lang="en-US" dirty="0" smtClean="0"/>
              <a:t>An Individual Employment Plan (IEP) is different</a:t>
            </a:r>
          </a:p>
          <a:p>
            <a:r>
              <a:rPr lang="en-US" dirty="0" smtClean="0"/>
              <a:t>Pregnant or parenting (men or women for parenting)</a:t>
            </a:r>
          </a:p>
          <a:p>
            <a:r>
              <a:rPr lang="en-US" dirty="0" smtClean="0"/>
              <a:t>Requires additional assistance to enter or complete an education program or to secure &amp; hold employment</a:t>
            </a:r>
          </a:p>
          <a:p>
            <a:pPr lvl="1"/>
            <a:endParaRPr lang="en-US" dirty="0"/>
          </a:p>
        </p:txBody>
      </p:sp>
      <p:sp>
        <p:nvSpPr>
          <p:cNvPr id="4" name="TextBox 3"/>
          <p:cNvSpPr txBox="1"/>
          <p:nvPr/>
        </p:nvSpPr>
        <p:spPr>
          <a:xfrm>
            <a:off x="1592132" y="5303520"/>
            <a:ext cx="8853543" cy="365760"/>
          </a:xfrm>
          <a:prstGeom prst="rect">
            <a:avLst/>
          </a:prstGeom>
          <a:noFill/>
        </p:spPr>
        <p:txBody>
          <a:bodyPr wrap="square" rtlCol="0">
            <a:spAutoFit/>
          </a:bodyPr>
          <a:lstStyle/>
          <a:p>
            <a:r>
              <a:rPr lang="en-US" dirty="0" smtClean="0"/>
              <a:t>For definitions of these terms, please see </a:t>
            </a:r>
            <a:r>
              <a:rPr lang="en-US" i="1" dirty="0" smtClean="0"/>
              <a:t>Youth Program Eligibility Definitions</a:t>
            </a:r>
            <a:endParaRPr lang="en-US" dirty="0"/>
          </a:p>
        </p:txBody>
      </p:sp>
      <p:pic>
        <p:nvPicPr>
          <p:cNvPr id="5" name="Picture 4"/>
          <p:cNvPicPr>
            <a:picLocks noChangeAspect="1"/>
          </p:cNvPicPr>
          <p:nvPr/>
        </p:nvPicPr>
        <p:blipFill>
          <a:blip r:embed="rId3"/>
          <a:stretch>
            <a:fillRect/>
          </a:stretch>
        </p:blipFill>
        <p:spPr>
          <a:xfrm>
            <a:off x="8388096" y="1638601"/>
            <a:ext cx="3315984" cy="2213419"/>
          </a:xfrm>
          <a:prstGeom prst="rect">
            <a:avLst/>
          </a:prstGeom>
        </p:spPr>
      </p:pic>
    </p:spTree>
    <p:extLst>
      <p:ext uri="{BB962C8B-B14F-4D97-AF65-F5344CB8AC3E}">
        <p14:creationId xmlns:p14="http://schemas.microsoft.com/office/powerpoint/2010/main" val="20867347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472009"/>
            <a:ext cx="9291215" cy="1049235"/>
          </a:xfrm>
        </p:spPr>
        <p:txBody>
          <a:bodyPr/>
          <a:lstStyle/>
          <a:p>
            <a:r>
              <a:rPr lang="en-US" dirty="0" smtClean="0"/>
              <a:t>What’s the program structure?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86208798"/>
              </p:ext>
            </p:extLst>
          </p:nvPr>
        </p:nvGraphicFramePr>
        <p:xfrm>
          <a:off x="1450975" y="1687484"/>
          <a:ext cx="9291638" cy="3778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93748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279901"/>
            <a:ext cx="9291215" cy="1049235"/>
          </a:xfrm>
        </p:spPr>
        <p:txBody>
          <a:bodyPr/>
          <a:lstStyle/>
          <a:p>
            <a:r>
              <a:rPr lang="en-US" dirty="0" smtClean="0"/>
              <a:t>Referral to Youth Program</a:t>
            </a:r>
            <a:endParaRPr lang="en-US" dirty="0"/>
          </a:p>
        </p:txBody>
      </p:sp>
      <p:sp>
        <p:nvSpPr>
          <p:cNvPr id="3" name="Content Placeholder 2"/>
          <p:cNvSpPr>
            <a:spLocks noGrp="1"/>
          </p:cNvSpPr>
          <p:nvPr>
            <p:ph idx="1"/>
          </p:nvPr>
        </p:nvSpPr>
        <p:spPr>
          <a:xfrm>
            <a:off x="1451576" y="1329136"/>
            <a:ext cx="8261592" cy="2438192"/>
          </a:xfrm>
        </p:spPr>
        <p:txBody>
          <a:bodyPr>
            <a:normAutofit fontScale="92500" lnSpcReduction="20000"/>
          </a:bodyPr>
          <a:lstStyle/>
          <a:p>
            <a:r>
              <a:rPr lang="en-US" dirty="0" smtClean="0"/>
              <a:t>Come from internal and external partners</a:t>
            </a:r>
          </a:p>
          <a:p>
            <a:r>
              <a:rPr lang="en-US" dirty="0" smtClean="0"/>
              <a:t>To qualify for referral, youth must:</a:t>
            </a:r>
          </a:p>
          <a:p>
            <a:pPr lvl="1">
              <a:buFont typeface="Wingdings" panose="05000000000000000000" pitchFamily="2" charset="2"/>
              <a:buChar char="ü"/>
            </a:pPr>
            <a:r>
              <a:rPr lang="en-US" dirty="0" smtClean="0"/>
              <a:t>meet the age requirement (14-24) with an emphasis on OSY (we’re only accepting OSY currently)</a:t>
            </a:r>
          </a:p>
          <a:p>
            <a:pPr lvl="1">
              <a:buFont typeface="Wingdings" panose="05000000000000000000" pitchFamily="2" charset="2"/>
              <a:buChar char="ü"/>
            </a:pPr>
            <a:r>
              <a:rPr lang="en-US" dirty="0" smtClean="0"/>
              <a:t>be compliant with Selective Service (if applicable)</a:t>
            </a:r>
          </a:p>
          <a:p>
            <a:pPr lvl="1">
              <a:buFont typeface="Wingdings" panose="05000000000000000000" pitchFamily="2" charset="2"/>
              <a:buChar char="ü"/>
            </a:pPr>
            <a:r>
              <a:rPr lang="en-US" dirty="0" smtClean="0"/>
              <a:t>be eligible to work in the US</a:t>
            </a:r>
          </a:p>
          <a:p>
            <a:pPr lvl="1">
              <a:buFont typeface="Wingdings" panose="05000000000000000000" pitchFamily="2" charset="2"/>
              <a:buChar char="ü"/>
            </a:pPr>
            <a:r>
              <a:rPr lang="en-US" dirty="0" smtClean="0"/>
              <a:t>Have at least 1 barrier to employment</a:t>
            </a:r>
          </a:p>
          <a:p>
            <a:pPr lvl="1"/>
            <a:endParaRPr lang="en-US" dirty="0" smtClean="0"/>
          </a:p>
          <a:p>
            <a:pPr lvl="1"/>
            <a:endParaRPr lang="en-US" dirty="0" smtClean="0"/>
          </a:p>
          <a:p>
            <a:pPr lvl="1"/>
            <a:endParaRPr lang="en-US" dirty="0" smtClean="0"/>
          </a:p>
          <a:p>
            <a:pPr lvl="1"/>
            <a:endParaRPr lang="en-US" dirty="0"/>
          </a:p>
        </p:txBody>
      </p:sp>
      <p:pic>
        <p:nvPicPr>
          <p:cNvPr id="1028" name="Picture 4" descr="Image result for refer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1930" y="1226571"/>
            <a:ext cx="1901725" cy="206978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451576" y="3593592"/>
            <a:ext cx="9291215"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r>
              <a:rPr lang="en-US" dirty="0" smtClean="0"/>
              <a:t>Orientation</a:t>
            </a:r>
            <a:endParaRPr lang="en-US" dirty="0"/>
          </a:p>
        </p:txBody>
      </p:sp>
      <p:sp>
        <p:nvSpPr>
          <p:cNvPr id="7" name="Content Placeholder 2"/>
          <p:cNvSpPr txBox="1">
            <a:spLocks/>
          </p:cNvSpPr>
          <p:nvPr/>
        </p:nvSpPr>
        <p:spPr>
          <a:xfrm>
            <a:off x="1451577" y="4429233"/>
            <a:ext cx="9291215" cy="1678444"/>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smtClean="0"/>
              <a:t>Referred youth are contacted and invited to attend an orientation session at the Workforce Center </a:t>
            </a:r>
          </a:p>
          <a:p>
            <a:r>
              <a:rPr lang="en-US" dirty="0" smtClean="0"/>
              <a:t>Youth complete a pre-enrollment assessment to help determine their suitability for the program and need for services</a:t>
            </a:r>
          </a:p>
          <a:p>
            <a:endParaRPr lang="en-US" dirty="0"/>
          </a:p>
        </p:txBody>
      </p:sp>
    </p:spTree>
    <p:extLst>
      <p:ext uri="{BB962C8B-B14F-4D97-AF65-F5344CB8AC3E}">
        <p14:creationId xmlns:p14="http://schemas.microsoft.com/office/powerpoint/2010/main" val="7371809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292455"/>
            <a:ext cx="9291215" cy="1049235"/>
          </a:xfrm>
        </p:spPr>
        <p:txBody>
          <a:bodyPr/>
          <a:lstStyle/>
          <a:p>
            <a:r>
              <a:rPr lang="en-US" dirty="0" smtClean="0"/>
              <a:t>Eligibility Determination</a:t>
            </a:r>
            <a:endParaRPr lang="en-US" dirty="0"/>
          </a:p>
        </p:txBody>
      </p:sp>
      <p:sp>
        <p:nvSpPr>
          <p:cNvPr id="3" name="Content Placeholder 2"/>
          <p:cNvSpPr>
            <a:spLocks noGrp="1"/>
          </p:cNvSpPr>
          <p:nvPr>
            <p:ph idx="1"/>
          </p:nvPr>
        </p:nvSpPr>
        <p:spPr>
          <a:xfrm>
            <a:off x="1451579" y="1341690"/>
            <a:ext cx="9291215" cy="4124656"/>
          </a:xfrm>
        </p:spPr>
        <p:txBody>
          <a:bodyPr>
            <a:normAutofit fontScale="92500" lnSpcReduction="10000"/>
          </a:bodyPr>
          <a:lstStyle/>
          <a:p>
            <a:r>
              <a:rPr lang="en-US" dirty="0" smtClean="0"/>
              <a:t>WPs determine the youth’s status (ISY or OSY), then based on the youth’s barriers will choose the appropriate eligibility form </a:t>
            </a:r>
          </a:p>
          <a:p>
            <a:r>
              <a:rPr lang="en-US" dirty="0" smtClean="0"/>
              <a:t>Youth must have all their supporting documentation in order to complete the eligibility process</a:t>
            </a:r>
          </a:p>
          <a:p>
            <a:r>
              <a:rPr lang="en-US" dirty="0" smtClean="0"/>
              <a:t>For youth 18-24, WPs must determine if co-enrollment in WIOA Adult is beneficial</a:t>
            </a:r>
          </a:p>
          <a:p>
            <a:pPr lvl="1"/>
            <a:r>
              <a:rPr lang="en-US" dirty="0" smtClean="0"/>
              <a:t>Co-enrollment could provide a wider selection of training options or additional funding</a:t>
            </a:r>
          </a:p>
          <a:p>
            <a:pPr lvl="1"/>
            <a:r>
              <a:rPr lang="en-US" dirty="0" smtClean="0"/>
              <a:t>If co-enrollment is beneficial, Adult Program Eligibility should also be completed</a:t>
            </a:r>
          </a:p>
          <a:p>
            <a:r>
              <a:rPr lang="en-US" dirty="0" smtClean="0"/>
              <a:t>All eligibility documents are submitted to the appropriate supervisor for approval</a:t>
            </a:r>
            <a:endParaRPr lang="en-US" dirty="0"/>
          </a:p>
        </p:txBody>
      </p:sp>
    </p:spTree>
    <p:extLst>
      <p:ext uri="{BB962C8B-B14F-4D97-AF65-F5344CB8AC3E}">
        <p14:creationId xmlns:p14="http://schemas.microsoft.com/office/powerpoint/2010/main" val="40319556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265023"/>
            <a:ext cx="9291215" cy="1049235"/>
          </a:xfrm>
        </p:spPr>
        <p:txBody>
          <a:bodyPr/>
          <a:lstStyle/>
          <a:p>
            <a:r>
              <a:rPr lang="en-US" dirty="0" smtClean="0"/>
              <a:t>Enrollment</a:t>
            </a:r>
            <a:endParaRPr lang="en-US" dirty="0"/>
          </a:p>
        </p:txBody>
      </p:sp>
      <p:sp>
        <p:nvSpPr>
          <p:cNvPr id="3" name="Content Placeholder 2"/>
          <p:cNvSpPr>
            <a:spLocks noGrp="1"/>
          </p:cNvSpPr>
          <p:nvPr>
            <p:ph idx="1"/>
          </p:nvPr>
        </p:nvSpPr>
        <p:spPr>
          <a:xfrm>
            <a:off x="400018" y="1192772"/>
            <a:ext cx="9291215" cy="4567948"/>
          </a:xfrm>
        </p:spPr>
        <p:txBody>
          <a:bodyPr>
            <a:normAutofit fontScale="92500" lnSpcReduction="20000"/>
          </a:bodyPr>
          <a:lstStyle/>
          <a:p>
            <a:r>
              <a:rPr lang="en-US" dirty="0" smtClean="0"/>
              <a:t>Objective Assessment (OA)</a:t>
            </a:r>
          </a:p>
          <a:p>
            <a:pPr lvl="1"/>
            <a:r>
              <a:rPr lang="en-US" dirty="0"/>
              <a:t>Must be completed before any other Youth services can be provided</a:t>
            </a:r>
          </a:p>
          <a:p>
            <a:pPr lvl="1"/>
            <a:r>
              <a:rPr lang="en-US" dirty="0" smtClean="0"/>
              <a:t>Assesses strengths, basic skills, occupational skills, prior work experience, employability, interests, aptitudes, supportive service and developmental needs</a:t>
            </a:r>
          </a:p>
          <a:p>
            <a:pPr lvl="1"/>
            <a:r>
              <a:rPr lang="en-US" dirty="0" smtClean="0"/>
              <a:t>Is completed with the youth based on observation and formal assessment</a:t>
            </a:r>
          </a:p>
          <a:p>
            <a:pPr lvl="1"/>
            <a:r>
              <a:rPr lang="en-US" dirty="0" smtClean="0"/>
              <a:t>Provides the basis for the Individual Service Strategy</a:t>
            </a:r>
          </a:p>
          <a:p>
            <a:r>
              <a:rPr lang="en-US" dirty="0" smtClean="0"/>
              <a:t>Individual Service Strategy</a:t>
            </a:r>
          </a:p>
          <a:p>
            <a:pPr lvl="1"/>
            <a:r>
              <a:rPr lang="en-US" dirty="0" smtClean="0"/>
              <a:t>Provides a plan for using the program successfully and a guide for effectively helping the youth transition through the program</a:t>
            </a:r>
          </a:p>
          <a:p>
            <a:pPr lvl="1"/>
            <a:r>
              <a:rPr lang="en-US" dirty="0" smtClean="0"/>
              <a:t>Includes an educational goal, employment goal and career pathway and action steps to achieve the stated goals</a:t>
            </a:r>
          </a:p>
          <a:p>
            <a:r>
              <a:rPr lang="en-US" dirty="0" smtClean="0"/>
              <a:t>Both documents determine which of the 14 elements are appropriate for the youth and are on-going documents which must be reviewed at least every 6 months, or as goals are met or circumstances change</a:t>
            </a:r>
          </a:p>
        </p:txBody>
      </p:sp>
      <p:pic>
        <p:nvPicPr>
          <p:cNvPr id="4" name="Picture 3"/>
          <p:cNvPicPr>
            <a:picLocks noChangeAspect="1"/>
          </p:cNvPicPr>
          <p:nvPr/>
        </p:nvPicPr>
        <p:blipFill>
          <a:blip r:embed="rId2"/>
          <a:stretch>
            <a:fillRect/>
          </a:stretch>
        </p:blipFill>
        <p:spPr>
          <a:xfrm>
            <a:off x="8622792" y="265023"/>
            <a:ext cx="3254935" cy="1703416"/>
          </a:xfrm>
          <a:prstGeom prst="rect">
            <a:avLst/>
          </a:prstGeom>
        </p:spPr>
      </p:pic>
    </p:spTree>
    <p:extLst>
      <p:ext uri="{BB962C8B-B14F-4D97-AF65-F5344CB8AC3E}">
        <p14:creationId xmlns:p14="http://schemas.microsoft.com/office/powerpoint/2010/main" val="41148071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319887"/>
            <a:ext cx="9291215" cy="1049235"/>
          </a:xfrm>
        </p:spPr>
        <p:txBody>
          <a:bodyPr/>
          <a:lstStyle/>
          <a:p>
            <a:r>
              <a:rPr lang="en-US" dirty="0" smtClean="0"/>
              <a:t>Participation</a:t>
            </a:r>
            <a:endParaRPr lang="en-US" dirty="0"/>
          </a:p>
        </p:txBody>
      </p:sp>
      <p:sp>
        <p:nvSpPr>
          <p:cNvPr id="3" name="Content Placeholder 2"/>
          <p:cNvSpPr>
            <a:spLocks noGrp="1"/>
          </p:cNvSpPr>
          <p:nvPr>
            <p:ph idx="1"/>
          </p:nvPr>
        </p:nvSpPr>
        <p:spPr>
          <a:xfrm>
            <a:off x="1451578" y="1956816"/>
            <a:ext cx="9291215" cy="3813048"/>
          </a:xfrm>
        </p:spPr>
        <p:txBody>
          <a:bodyPr numCol="2">
            <a:normAutofit fontScale="77500" lnSpcReduction="20000"/>
          </a:bodyPr>
          <a:lstStyle/>
          <a:p>
            <a:r>
              <a:rPr lang="en-US" dirty="0" smtClean="0"/>
              <a:t>Tutoring, study skills training, instruction, and dropout prevention</a:t>
            </a:r>
          </a:p>
          <a:p>
            <a:r>
              <a:rPr lang="en-US" dirty="0" smtClean="0"/>
              <a:t>Alternative secondary school services or dropout recovery services</a:t>
            </a:r>
          </a:p>
          <a:p>
            <a:r>
              <a:rPr lang="en-US" dirty="0" smtClean="0"/>
              <a:t>Paid and unpaid work experience (OJT, Summer employment, internship, etc.)</a:t>
            </a:r>
          </a:p>
          <a:p>
            <a:r>
              <a:rPr lang="en-US" dirty="0" smtClean="0"/>
              <a:t>Occupational skills training</a:t>
            </a:r>
          </a:p>
          <a:p>
            <a:r>
              <a:rPr lang="en-US" dirty="0" smtClean="0"/>
              <a:t>Education offered concurrently with workforce prep &amp; training for a specific occupation</a:t>
            </a:r>
          </a:p>
          <a:p>
            <a:r>
              <a:rPr lang="en-US" dirty="0" smtClean="0"/>
              <a:t>Leadership development opportunities</a:t>
            </a:r>
          </a:p>
          <a:p>
            <a:r>
              <a:rPr lang="en-US" dirty="0" smtClean="0"/>
              <a:t>Supportive Services</a:t>
            </a:r>
          </a:p>
          <a:p>
            <a:r>
              <a:rPr lang="en-US" dirty="0" smtClean="0"/>
              <a:t>Adult mentoring</a:t>
            </a:r>
          </a:p>
          <a:p>
            <a:r>
              <a:rPr lang="en-US" dirty="0" smtClean="0"/>
              <a:t>Follow-up services</a:t>
            </a:r>
          </a:p>
          <a:p>
            <a:r>
              <a:rPr lang="en-US" dirty="0" smtClean="0"/>
              <a:t>Comprehensive guidance and counseling</a:t>
            </a:r>
          </a:p>
          <a:p>
            <a:r>
              <a:rPr lang="en-US" dirty="0" smtClean="0"/>
              <a:t>Financial literacy education</a:t>
            </a:r>
          </a:p>
          <a:p>
            <a:r>
              <a:rPr lang="en-US" dirty="0" smtClean="0"/>
              <a:t>Entrepreneurial Skills training</a:t>
            </a:r>
          </a:p>
          <a:p>
            <a:r>
              <a:rPr lang="en-US" dirty="0" smtClean="0"/>
              <a:t>Services that provide labor market information</a:t>
            </a:r>
          </a:p>
          <a:p>
            <a:r>
              <a:rPr lang="en-US" dirty="0" smtClean="0"/>
              <a:t>Postsecondary preparation and transition activities</a:t>
            </a:r>
          </a:p>
          <a:p>
            <a:pPr marL="457200" lvl="1" indent="0">
              <a:buNone/>
            </a:pPr>
            <a:endParaRPr lang="en-US" dirty="0" smtClean="0"/>
          </a:p>
          <a:p>
            <a:pPr lvl="1"/>
            <a:endParaRPr lang="en-US" dirty="0"/>
          </a:p>
        </p:txBody>
      </p:sp>
      <p:sp>
        <p:nvSpPr>
          <p:cNvPr id="4" name="TextBox 3"/>
          <p:cNvSpPr txBox="1"/>
          <p:nvPr/>
        </p:nvSpPr>
        <p:spPr>
          <a:xfrm>
            <a:off x="1451579" y="1231962"/>
            <a:ext cx="9291214" cy="646331"/>
          </a:xfrm>
          <a:prstGeom prst="rect">
            <a:avLst/>
          </a:prstGeom>
          <a:noFill/>
        </p:spPr>
        <p:txBody>
          <a:bodyPr wrap="square" rtlCol="0">
            <a:spAutoFit/>
          </a:bodyPr>
          <a:lstStyle/>
          <a:p>
            <a:r>
              <a:rPr lang="en-US" dirty="0"/>
              <a:t>Youth engage in the program through </a:t>
            </a:r>
            <a:r>
              <a:rPr lang="en-US" dirty="0" smtClean="0"/>
              <a:t>participation in </a:t>
            </a:r>
            <a:r>
              <a:rPr lang="en-US" dirty="0"/>
              <a:t>the elements determined in their OA &amp; </a:t>
            </a:r>
            <a:r>
              <a:rPr lang="en-US" dirty="0" smtClean="0"/>
              <a:t>ISS</a:t>
            </a:r>
            <a:endParaRPr lang="en-US" dirty="0"/>
          </a:p>
        </p:txBody>
      </p:sp>
    </p:spTree>
    <p:extLst>
      <p:ext uri="{BB962C8B-B14F-4D97-AF65-F5344CB8AC3E}">
        <p14:creationId xmlns:p14="http://schemas.microsoft.com/office/powerpoint/2010/main" val="12646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1523</TotalTime>
  <Words>1476</Words>
  <Application>Microsoft Office PowerPoint</Application>
  <PresentationFormat>Widescreen</PresentationFormat>
  <Paragraphs>137</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Rockwell</vt:lpstr>
      <vt:lpstr>Wingdings</vt:lpstr>
      <vt:lpstr>Gallery</vt:lpstr>
      <vt:lpstr>WIOA Youth Program</vt:lpstr>
      <vt:lpstr>WIOA Youth Program Goals</vt:lpstr>
      <vt:lpstr>Who is served?</vt:lpstr>
      <vt:lpstr>What are “Barriers to Employment”?</vt:lpstr>
      <vt:lpstr>What’s the program structure?</vt:lpstr>
      <vt:lpstr>Referral to Youth Program</vt:lpstr>
      <vt:lpstr>Eligibility Determination</vt:lpstr>
      <vt:lpstr>Enrollment</vt:lpstr>
      <vt:lpstr>Participation</vt:lpstr>
      <vt:lpstr>Element Providers</vt:lpstr>
      <vt:lpstr>PowerPoint Presentation</vt:lpstr>
      <vt:lpstr>Program Completion</vt:lpstr>
      <vt:lpstr>Let’s try some Scenarios!</vt:lpstr>
      <vt:lpstr>Questions? Comments? Concerns?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WIOA Youth Program</dc:title>
  <dc:creator>Janet Sutton</dc:creator>
  <cp:lastModifiedBy>Janet Sutton</cp:lastModifiedBy>
  <cp:revision>65</cp:revision>
  <dcterms:created xsi:type="dcterms:W3CDTF">2018-11-26T17:08:09Z</dcterms:created>
  <dcterms:modified xsi:type="dcterms:W3CDTF">2021-02-24T17:22:36Z</dcterms:modified>
</cp:coreProperties>
</file>