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6" r:id="rId2"/>
    <p:sldId id="268" r:id="rId3"/>
    <p:sldId id="257" r:id="rId4"/>
    <p:sldId id="263" r:id="rId5"/>
    <p:sldId id="270" r:id="rId6"/>
    <p:sldId id="271" r:id="rId7"/>
    <p:sldId id="258" r:id="rId8"/>
    <p:sldId id="259" r:id="rId9"/>
    <p:sldId id="262" r:id="rId10"/>
    <p:sldId id="260" r:id="rId11"/>
    <p:sldId id="264" r:id="rId12"/>
    <p:sldId id="261" r:id="rId13"/>
    <p:sldId id="267" r:id="rId14"/>
    <p:sldId id="26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2599" autoAdjust="0"/>
  </p:normalViewPr>
  <p:slideViewPr>
    <p:cSldViewPr snapToGrid="0">
      <p:cViewPr varScale="1">
        <p:scale>
          <a:sx n="92" d="100"/>
          <a:sy n="92" d="100"/>
        </p:scale>
        <p:origin x="1230" y="6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221802-3124-41C8-9DCF-B229AFB53894}" type="datetimeFigureOut">
              <a:rPr lang="en-US" smtClean="0"/>
              <a:t>7/14/2021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757540-D532-4A91-AD05-4B24A0A65AEB}" type="slidenum">
              <a:rPr lang="en-US" smtClean="0"/>
              <a:t>‹#›</a:t>
            </a:fld>
            <a:endParaRPr lang="en-US"/>
          </a:p>
        </p:txBody>
      </p:sp>
    </p:spTree>
    <p:extLst>
      <p:ext uri="{BB962C8B-B14F-4D97-AF65-F5344CB8AC3E}">
        <p14:creationId xmlns:p14="http://schemas.microsoft.com/office/powerpoint/2010/main" val="2991996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Cisgender</a:t>
            </a:r>
            <a:r>
              <a:rPr lang="en-US" baseline="0" dirty="0" smtClean="0"/>
              <a:t> is not an acronym, though it is frequently abbreviated cis. It’s actually the antonym (or opposite) of transgender. The Latin prefix cis means “on this side of” while trans means “across from” or “on the other side of.”</a:t>
            </a:r>
          </a:p>
          <a:p>
            <a:endParaRPr lang="en-US" baseline="0" dirty="0" smtClean="0"/>
          </a:p>
          <a:p>
            <a:r>
              <a:rPr lang="en-US" dirty="0" smtClean="0"/>
              <a:t>It’s important to note</a:t>
            </a:r>
            <a:r>
              <a:rPr lang="en-US" baseline="0" dirty="0" smtClean="0"/>
              <a:t> that none of these terms reference any kind of sexual attraction. Gender identity doesn’t necessarily correlate to any particular sexuality</a:t>
            </a:r>
            <a:endParaRPr lang="en-US" dirty="0"/>
          </a:p>
        </p:txBody>
      </p:sp>
      <p:sp>
        <p:nvSpPr>
          <p:cNvPr id="4" name="Slide Number Placeholder 3"/>
          <p:cNvSpPr>
            <a:spLocks noGrp="1"/>
          </p:cNvSpPr>
          <p:nvPr>
            <p:ph type="sldNum" sz="quarter" idx="10"/>
          </p:nvPr>
        </p:nvSpPr>
        <p:spPr/>
        <p:txBody>
          <a:bodyPr/>
          <a:lstStyle/>
          <a:p>
            <a:fld id="{61757540-D532-4A91-AD05-4B24A0A65AEB}" type="slidenum">
              <a:rPr lang="en-US" smtClean="0"/>
              <a:t>4</a:t>
            </a:fld>
            <a:endParaRPr lang="en-US"/>
          </a:p>
        </p:txBody>
      </p:sp>
    </p:spTree>
    <p:extLst>
      <p:ext uri="{BB962C8B-B14F-4D97-AF65-F5344CB8AC3E}">
        <p14:creationId xmlns:p14="http://schemas.microsoft.com/office/powerpoint/2010/main" val="1960798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757540-D532-4A91-AD05-4B24A0A65AEB}" type="slidenum">
              <a:rPr lang="en-US" smtClean="0"/>
              <a:t>5</a:t>
            </a:fld>
            <a:endParaRPr lang="en-US"/>
          </a:p>
        </p:txBody>
      </p:sp>
    </p:spTree>
    <p:extLst>
      <p:ext uri="{BB962C8B-B14F-4D97-AF65-F5344CB8AC3E}">
        <p14:creationId xmlns:p14="http://schemas.microsoft.com/office/powerpoint/2010/main" val="4177770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Talk about the Gender-Bread person and how it illustrates the various aspects of gender</a:t>
            </a:r>
            <a:r>
              <a:rPr lang="en-US" smtClean="0"/>
              <a:t>, sexuality, etc.</a:t>
            </a:r>
            <a:endParaRPr lang="en-US"/>
          </a:p>
        </p:txBody>
      </p:sp>
      <p:sp>
        <p:nvSpPr>
          <p:cNvPr id="4" name="Slide Number Placeholder 3"/>
          <p:cNvSpPr>
            <a:spLocks noGrp="1"/>
          </p:cNvSpPr>
          <p:nvPr>
            <p:ph type="sldNum" sz="quarter" idx="10"/>
          </p:nvPr>
        </p:nvSpPr>
        <p:spPr/>
        <p:txBody>
          <a:bodyPr/>
          <a:lstStyle/>
          <a:p>
            <a:fld id="{61757540-D532-4A91-AD05-4B24A0A65AEB}" type="slidenum">
              <a:rPr lang="en-US" smtClean="0"/>
              <a:t>14</a:t>
            </a:fld>
            <a:endParaRPr lang="en-US"/>
          </a:p>
        </p:txBody>
      </p:sp>
    </p:spTree>
    <p:extLst>
      <p:ext uri="{BB962C8B-B14F-4D97-AF65-F5344CB8AC3E}">
        <p14:creationId xmlns:p14="http://schemas.microsoft.com/office/powerpoint/2010/main" val="1325708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7/14/2021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7/14/2021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7/14/2021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7/14/2021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7/14/2021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7/14/2021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7/14/2021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7/14/2021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7/14/2021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7/14/2021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7/14/2021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7/14/2021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7/14/2021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7/14/2021</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7/14/2021</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pic>
        <p:nvPicPr>
          <p:cNvPr id="7" name="Picture 6"/>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114109" y="6223924"/>
            <a:ext cx="2115375" cy="552116"/>
          </a:xfrm>
          <a:prstGeom prst="rect">
            <a:avLst/>
          </a:prstGeom>
        </p:spPr>
      </p:pic>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ted.com/talks/archie_crowley_language_around_gender_and_identity_evolves_and_always_has?language=en" TargetMode="External"/><Relationship Id="rId2" Type="http://schemas.openxmlformats.org/officeDocument/2006/relationships/notesSlide" Target="../notesSlides/notesSlide2.xml"/><Relationship Id="rId1" Type="http://schemas.openxmlformats.org/officeDocument/2006/relationships/slideLayout" Target="../slideLayouts/slideLayout8.xml"/><Relationship Id="rId5" Type="http://schemas.openxmlformats.org/officeDocument/2006/relationships/image" Target="../media/image3.pn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0" y="1449147"/>
            <a:ext cx="10802879" cy="2971051"/>
          </a:xfrm>
        </p:spPr>
        <p:txBody>
          <a:bodyPr/>
          <a:lstStyle/>
          <a:p>
            <a:r>
              <a:rPr lang="en-US" dirty="0" smtClean="0"/>
              <a:t>Gender Inclusive Language with Customers &amp; in Record Keeping</a:t>
            </a:r>
            <a:endParaRPr lang="en-US" dirty="0"/>
          </a:p>
        </p:txBody>
      </p:sp>
      <p:sp>
        <p:nvSpPr>
          <p:cNvPr id="3" name="Content Placeholder 2"/>
          <p:cNvSpPr txBox="1">
            <a:spLocks/>
          </p:cNvSpPr>
          <p:nvPr/>
        </p:nvSpPr>
        <p:spPr>
          <a:xfrm>
            <a:off x="810000" y="5266944"/>
            <a:ext cx="10554574" cy="628430"/>
          </a:xfrm>
          <a:prstGeom prst="rect">
            <a:avLst/>
          </a:prstGeom>
          <a:effectLst>
            <a:outerShdw blurRad="50800" dir="14400000">
              <a:srgbClr val="000000">
                <a:alpha val="40000"/>
              </a:srgbClr>
            </a:outerShdw>
          </a:effectLst>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1"/>
              </a:buClr>
              <a:buFont typeface="Wingdings 2" charset="2"/>
              <a:buNone/>
              <a:defRPr sz="1800" kern="1200">
                <a:solidFill>
                  <a:schemeClr val="tx1"/>
                </a:solidFill>
                <a:latin typeface="+mn-lt"/>
                <a:ea typeface="+mn-ea"/>
                <a:cs typeface="+mn-cs"/>
              </a:defRPr>
            </a:lvl1pPr>
            <a:lvl2pPr marL="457200" indent="0" algn="ctr" defTabSz="457200" rtl="0" eaLnBrk="1" latinLnBrk="0" hangingPunct="1">
              <a:spcBef>
                <a:spcPct val="20000"/>
              </a:spcBef>
              <a:spcAft>
                <a:spcPts val="600"/>
              </a:spcAft>
              <a:buClr>
                <a:schemeClr val="accent1"/>
              </a:buClr>
              <a:buFont typeface="Wingdings 2"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1"/>
              </a:buClr>
              <a:buFont typeface="Wingdings 2"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9pPr>
          </a:lstStyle>
          <a:p>
            <a:r>
              <a:rPr lang="en-US" dirty="0" smtClean="0"/>
              <a:t>LGBTQ Non-Discrimination</a:t>
            </a:r>
          </a:p>
        </p:txBody>
      </p:sp>
      <p:pic>
        <p:nvPicPr>
          <p:cNvPr id="1026" name="Picture 2" descr="Equity / LGBTQ You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3575" y="4704749"/>
            <a:ext cx="4762500" cy="2381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20029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Inclusivity in Record Keeping</a:t>
            </a:r>
            <a:endParaRPr lang="en-US" dirty="0"/>
          </a:p>
        </p:txBody>
      </p:sp>
      <p:sp>
        <p:nvSpPr>
          <p:cNvPr id="3" name="Content Placeholder 2"/>
          <p:cNvSpPr>
            <a:spLocks noGrp="1"/>
          </p:cNvSpPr>
          <p:nvPr>
            <p:ph idx="1"/>
          </p:nvPr>
        </p:nvSpPr>
        <p:spPr>
          <a:xfrm>
            <a:off x="818712" y="2130847"/>
            <a:ext cx="10554574" cy="4068785"/>
          </a:xfrm>
        </p:spPr>
        <p:txBody>
          <a:bodyPr>
            <a:normAutofit/>
          </a:bodyPr>
          <a:lstStyle/>
          <a:p>
            <a:pPr marL="0" indent="0">
              <a:buNone/>
            </a:pPr>
            <a:r>
              <a:rPr lang="en-US" sz="2400" dirty="0"/>
              <a:t>In the Career Center:</a:t>
            </a:r>
          </a:p>
          <a:p>
            <a:r>
              <a:rPr lang="en-US" sz="2000" dirty="0"/>
              <a:t>General and Basic Career Services are based on self-attestation (no documentation is required), so all customer information should be entered in KW as reported by the customer</a:t>
            </a:r>
          </a:p>
          <a:p>
            <a:pPr lvl="1"/>
            <a:r>
              <a:rPr lang="en-US" sz="1800" dirty="0" smtClean="0"/>
              <a:t>If a different name comes up when searched or if </a:t>
            </a:r>
            <a:r>
              <a:rPr lang="en-US" sz="1800" dirty="0"/>
              <a:t>the customer volunteers a legal and preferred name, both should be entered with the </a:t>
            </a:r>
            <a:r>
              <a:rPr lang="en-US" sz="1800" b="1" dirty="0">
                <a:solidFill>
                  <a:schemeClr val="accent6"/>
                </a:solidFill>
              </a:rPr>
              <a:t>preferred name in parentheses </a:t>
            </a:r>
            <a:r>
              <a:rPr lang="en-US" sz="1800" dirty="0"/>
              <a:t>(e.g. John (Jane) Smith)</a:t>
            </a:r>
          </a:p>
          <a:p>
            <a:pPr lvl="1"/>
            <a:r>
              <a:rPr lang="en-US" sz="1800" dirty="0"/>
              <a:t>Selective Service Compliance must still be met for self-attestation</a:t>
            </a:r>
          </a:p>
          <a:p>
            <a:pPr lvl="2"/>
            <a:r>
              <a:rPr lang="en-US" sz="1600" dirty="0"/>
              <a:t>Individuals who are born female and changed their gender to male are not required to register. U.S. citizens or immigrants who are born male and changed their gender to female are still required to </a:t>
            </a:r>
            <a:r>
              <a:rPr lang="en-US" sz="1600" dirty="0" smtClean="0"/>
              <a:t>register</a:t>
            </a:r>
            <a:endParaRPr lang="en-US" sz="1800" dirty="0"/>
          </a:p>
        </p:txBody>
      </p:sp>
    </p:spTree>
    <p:extLst>
      <p:ext uri="{BB962C8B-B14F-4D97-AF65-F5344CB8AC3E}">
        <p14:creationId xmlns:p14="http://schemas.microsoft.com/office/powerpoint/2010/main" val="22888553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Inclusivity in Record Keeping</a:t>
            </a:r>
            <a:endParaRPr lang="en-US" dirty="0"/>
          </a:p>
        </p:txBody>
      </p:sp>
      <p:sp>
        <p:nvSpPr>
          <p:cNvPr id="3" name="Content Placeholder 2"/>
          <p:cNvSpPr>
            <a:spLocks noGrp="1"/>
          </p:cNvSpPr>
          <p:nvPr>
            <p:ph idx="1"/>
          </p:nvPr>
        </p:nvSpPr>
        <p:spPr>
          <a:xfrm>
            <a:off x="818712" y="2130847"/>
            <a:ext cx="10554574" cy="3931625"/>
          </a:xfrm>
        </p:spPr>
        <p:txBody>
          <a:bodyPr>
            <a:normAutofit/>
          </a:bodyPr>
          <a:lstStyle/>
          <a:p>
            <a:pPr marL="0" lvl="1" indent="0">
              <a:buNone/>
            </a:pPr>
            <a:r>
              <a:rPr lang="en-US" sz="2000" dirty="0"/>
              <a:t>In </a:t>
            </a:r>
            <a:r>
              <a:rPr lang="en-US" sz="2000" dirty="0" smtClean="0"/>
              <a:t>Training Services</a:t>
            </a:r>
          </a:p>
          <a:p>
            <a:pPr marL="685800" lvl="2"/>
            <a:r>
              <a:rPr lang="en-US" sz="1800" dirty="0" smtClean="0"/>
              <a:t>Training </a:t>
            </a:r>
            <a:r>
              <a:rPr lang="en-US" sz="1800" dirty="0"/>
              <a:t>services require documentation for enrollment</a:t>
            </a:r>
          </a:p>
          <a:p>
            <a:pPr lvl="2"/>
            <a:r>
              <a:rPr lang="en-US" sz="1600" dirty="0"/>
              <a:t>A customer’s legal name and sex (those that appear on the supporting documents) must be entered in KW</a:t>
            </a:r>
          </a:p>
          <a:p>
            <a:pPr lvl="1"/>
            <a:r>
              <a:rPr lang="en-US" sz="1800" dirty="0"/>
              <a:t>Mismatched Documents</a:t>
            </a:r>
          </a:p>
          <a:p>
            <a:pPr lvl="2"/>
            <a:r>
              <a:rPr lang="en-US" sz="1600" dirty="0"/>
              <a:t>Transgender individuals might have documents with a previous name and/or gender marker and those with their corrected name and/or gender marker.</a:t>
            </a:r>
          </a:p>
          <a:p>
            <a:pPr lvl="3"/>
            <a:r>
              <a:rPr lang="en-US" sz="1400" dirty="0"/>
              <a:t>These discrepancies must not prevent the individual from taking part in a program or receiving services</a:t>
            </a:r>
          </a:p>
          <a:p>
            <a:pPr lvl="3"/>
            <a:r>
              <a:rPr lang="en-US" sz="1400" dirty="0"/>
              <a:t>Typically proof of a court-ordered name change is enough to resolve the discrepancy </a:t>
            </a:r>
            <a:endParaRPr lang="en-US" sz="1800" dirty="0"/>
          </a:p>
        </p:txBody>
      </p:sp>
    </p:spTree>
    <p:extLst>
      <p:ext uri="{BB962C8B-B14F-4D97-AF65-F5344CB8AC3E}">
        <p14:creationId xmlns:p14="http://schemas.microsoft.com/office/powerpoint/2010/main" val="14062432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Inclusivity is the Law</a:t>
            </a:r>
            <a:endParaRPr lang="en-US" dirty="0"/>
          </a:p>
        </p:txBody>
      </p:sp>
      <p:sp>
        <p:nvSpPr>
          <p:cNvPr id="3" name="Content Placeholder 2"/>
          <p:cNvSpPr>
            <a:spLocks noGrp="1"/>
          </p:cNvSpPr>
          <p:nvPr>
            <p:ph idx="1"/>
          </p:nvPr>
        </p:nvSpPr>
        <p:spPr/>
        <p:txBody>
          <a:bodyPr/>
          <a:lstStyle/>
          <a:p>
            <a:r>
              <a:rPr lang="en-US" dirty="0" smtClean="0"/>
              <a:t>It is against the law for the Workforce Centers to “discriminate against any individual in the United States on the basis of…sex stereotyping, transgender status, and gender identity…”</a:t>
            </a:r>
          </a:p>
          <a:p>
            <a:pPr lvl="1"/>
            <a:r>
              <a:rPr lang="en-US" dirty="0" smtClean="0"/>
              <a:t>Discrimination in the context of civil rights law refers to unfair or unequal treatment</a:t>
            </a:r>
          </a:p>
          <a:p>
            <a:r>
              <a:rPr lang="en-US" dirty="0" smtClean="0"/>
              <a:t>Intentionally and persistently failing to use the name and gender pronouns that correspond to the gender identity the customer has communicated to employees and/or management constitutes unlawful discrimination</a:t>
            </a:r>
          </a:p>
        </p:txBody>
      </p:sp>
      <p:pic>
        <p:nvPicPr>
          <p:cNvPr id="4" name="Picture 2" descr="Equity / LGBTQ You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9374" y="5032347"/>
            <a:ext cx="4156653" cy="2078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53915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Considerations</a:t>
            </a:r>
            <a:endParaRPr lang="en-US" dirty="0"/>
          </a:p>
        </p:txBody>
      </p:sp>
      <p:sp>
        <p:nvSpPr>
          <p:cNvPr id="3" name="Content Placeholder 2"/>
          <p:cNvSpPr>
            <a:spLocks noGrp="1"/>
          </p:cNvSpPr>
          <p:nvPr>
            <p:ph idx="1"/>
          </p:nvPr>
        </p:nvSpPr>
        <p:spPr/>
        <p:txBody>
          <a:bodyPr/>
          <a:lstStyle/>
          <a:p>
            <a:r>
              <a:rPr lang="en-US" dirty="0" smtClean="0"/>
              <a:t>Information about a person’s status as transgender may be considered medical information and therefore MUST be kept confidential</a:t>
            </a:r>
          </a:p>
          <a:p>
            <a:r>
              <a:rPr lang="en-US" dirty="0" smtClean="0"/>
              <a:t>Access to restrooms cannot be restricted</a:t>
            </a:r>
          </a:p>
          <a:p>
            <a:pPr lvl="1"/>
            <a:r>
              <a:rPr lang="en-US" dirty="0" smtClean="0"/>
              <a:t>Individuals cannot be required to use a specific restroom (gender neutral or otherwise)</a:t>
            </a:r>
          </a:p>
          <a:p>
            <a:pPr lvl="1"/>
            <a:r>
              <a:rPr lang="en-US" dirty="0" smtClean="0"/>
              <a:t>All customers and employees can determine the most appropriate and safest restroom for themselves</a:t>
            </a:r>
          </a:p>
          <a:p>
            <a:r>
              <a:rPr lang="en-US" dirty="0" smtClean="0"/>
              <a:t>Customers should not be counseled to change their gender presentation in order to find work</a:t>
            </a:r>
            <a:endParaRPr lang="en-US" dirty="0"/>
          </a:p>
        </p:txBody>
      </p:sp>
      <p:pic>
        <p:nvPicPr>
          <p:cNvPr id="4" name="Picture 2" descr="Equity / LGBTQ You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85075" y="5001174"/>
            <a:ext cx="4094307" cy="20471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89714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10001" y="5280846"/>
            <a:ext cx="10572000" cy="671897"/>
          </a:xfrm>
        </p:spPr>
        <p:txBody>
          <a:bodyPr>
            <a:noAutofit/>
          </a:bodyPr>
          <a:lstStyle/>
          <a:p>
            <a:r>
              <a:rPr lang="en-US" sz="3200" dirty="0" smtClean="0"/>
              <a:t>Any questions?</a:t>
            </a:r>
            <a:endParaRPr lang="en-US" sz="3200" dirty="0"/>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t="51867"/>
          <a:stretch/>
        </p:blipFill>
        <p:spPr>
          <a:xfrm>
            <a:off x="2190397" y="758952"/>
            <a:ext cx="7225990" cy="3300984"/>
          </a:xfrm>
          <a:prstGeom prst="rect">
            <a:avLst/>
          </a:prstGeom>
          <a:ln w="228600" cap="sq" cmpd="thickThin">
            <a:solidFill>
              <a:srgbClr val="000000"/>
            </a:solidFill>
            <a:prstDash val="solid"/>
            <a:miter lim="800000"/>
          </a:ln>
          <a:effectLst>
            <a:innerShdw blurRad="76200">
              <a:srgbClr val="000000"/>
            </a:innerShdw>
          </a:effectLst>
        </p:spPr>
      </p:pic>
      <p:pic>
        <p:nvPicPr>
          <p:cNvPr id="5" name="Picture 2" descr="Equity / LGBTQ Youth"/>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81166" y="4887602"/>
            <a:ext cx="4260562" cy="21302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2349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lstStyle/>
          <a:p>
            <a:r>
              <a:rPr lang="en-US" dirty="0"/>
              <a:t>The Workforce Center already has a policy of non-discrimination. Why does this group need special attention?</a:t>
            </a:r>
          </a:p>
          <a:p>
            <a:pPr lvl="1"/>
            <a:r>
              <a:rPr lang="en-US" dirty="0"/>
              <a:t>LGBTQ (Lesbian, Gay, Bisexual, Transgender, Queer) individuals experience unemployment and employment discrimination at significantly higher rates than the rest of the American population</a:t>
            </a:r>
          </a:p>
          <a:p>
            <a:pPr lvl="1"/>
            <a:r>
              <a:rPr lang="en-US" dirty="0"/>
              <a:t>LGBTQ individuals are absolutely covered by </a:t>
            </a:r>
            <a:r>
              <a:rPr lang="en-US" dirty="0" smtClean="0"/>
              <a:t>our non-discrimination </a:t>
            </a:r>
            <a:r>
              <a:rPr lang="en-US" dirty="0"/>
              <a:t>policies, but there </a:t>
            </a:r>
            <a:r>
              <a:rPr lang="en-US" dirty="0" smtClean="0"/>
              <a:t>are some </a:t>
            </a:r>
            <a:r>
              <a:rPr lang="en-US" dirty="0"/>
              <a:t>additional considerations with this population, particularly transgender </a:t>
            </a:r>
            <a:r>
              <a:rPr lang="en-US" dirty="0" smtClean="0"/>
              <a:t>individuals</a:t>
            </a:r>
            <a:endParaRPr lang="en-US" dirty="0"/>
          </a:p>
        </p:txBody>
      </p:sp>
      <p:pic>
        <p:nvPicPr>
          <p:cNvPr id="4" name="Picture 2" descr="Equity / LGBTQ You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9663" y="4989341"/>
            <a:ext cx="4180320" cy="2090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43918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Terminology</a:t>
            </a:r>
            <a:endParaRPr lang="en-US" dirty="0"/>
          </a:p>
        </p:txBody>
      </p:sp>
      <p:sp>
        <p:nvSpPr>
          <p:cNvPr id="3" name="Content Placeholder 2"/>
          <p:cNvSpPr>
            <a:spLocks noGrp="1"/>
          </p:cNvSpPr>
          <p:nvPr>
            <p:ph idx="1"/>
          </p:nvPr>
        </p:nvSpPr>
        <p:spPr>
          <a:xfrm>
            <a:off x="818712" y="2222287"/>
            <a:ext cx="10554574" cy="3858473"/>
          </a:xfrm>
        </p:spPr>
        <p:txBody>
          <a:bodyPr>
            <a:normAutofit lnSpcReduction="10000"/>
          </a:bodyPr>
          <a:lstStyle/>
          <a:p>
            <a:r>
              <a:rPr lang="en-US" b="1" dirty="0">
                <a:solidFill>
                  <a:schemeClr val="accent6"/>
                </a:solidFill>
              </a:rPr>
              <a:t>Sex: </a:t>
            </a:r>
            <a:r>
              <a:rPr lang="en-US" dirty="0"/>
              <a:t>A characteristic assigned at birth based on a combination of an infant’s biological characteristics</a:t>
            </a:r>
          </a:p>
          <a:p>
            <a:r>
              <a:rPr lang="en-US" b="1" dirty="0">
                <a:solidFill>
                  <a:schemeClr val="accent6"/>
                </a:solidFill>
              </a:rPr>
              <a:t>Gender: </a:t>
            </a:r>
            <a:r>
              <a:rPr lang="en-US" dirty="0"/>
              <a:t>Socially constructed roles, behaviors, activities, and attributes that a given society considers appropriate for men and women.</a:t>
            </a:r>
          </a:p>
          <a:p>
            <a:r>
              <a:rPr lang="en-US" b="1" dirty="0">
                <a:solidFill>
                  <a:schemeClr val="accent6"/>
                </a:solidFill>
              </a:rPr>
              <a:t>Gender Identity: </a:t>
            </a:r>
            <a:r>
              <a:rPr lang="en-US" dirty="0"/>
              <a:t>A term that refers to one’s internal sense of one’s own gender. It may or may not correspond to the sex assigned to a person at birth, and may or may not be made visible to others.</a:t>
            </a:r>
          </a:p>
          <a:p>
            <a:r>
              <a:rPr lang="en-US" b="1" dirty="0">
                <a:solidFill>
                  <a:schemeClr val="accent6"/>
                </a:solidFill>
              </a:rPr>
              <a:t>Gender Expression: </a:t>
            </a:r>
            <a:r>
              <a:rPr lang="en-US" dirty="0"/>
              <a:t>A term that refers to how a person represents or expresses one’s gender identity to others, often through behavior, clothing, hairstyles, voice, and/or body characteristics</a:t>
            </a:r>
            <a:r>
              <a:rPr lang="en-US" dirty="0" smtClean="0"/>
              <a:t>.</a:t>
            </a:r>
          </a:p>
          <a:p>
            <a:r>
              <a:rPr lang="en-US" b="1" dirty="0" smtClean="0">
                <a:solidFill>
                  <a:schemeClr val="accent6"/>
                </a:solidFill>
              </a:rPr>
              <a:t>Gender Attribution: </a:t>
            </a:r>
            <a:r>
              <a:rPr lang="en-US" dirty="0" smtClean="0"/>
              <a:t>The gender we assign people when we first meet them based on a set of cues that differ culture to culture; usually based on a person’s gender expression.</a:t>
            </a:r>
            <a:endParaRPr lang="en-US" b="1" dirty="0"/>
          </a:p>
        </p:txBody>
      </p:sp>
    </p:spTree>
    <p:extLst>
      <p:ext uri="{BB962C8B-B14F-4D97-AF65-F5344CB8AC3E}">
        <p14:creationId xmlns:p14="http://schemas.microsoft.com/office/powerpoint/2010/main" val="25137387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(more) Terminology</a:t>
            </a:r>
            <a:endParaRPr lang="en-US" dirty="0"/>
          </a:p>
        </p:txBody>
      </p:sp>
      <p:sp>
        <p:nvSpPr>
          <p:cNvPr id="3" name="Content Placeholder 2"/>
          <p:cNvSpPr>
            <a:spLocks noGrp="1"/>
          </p:cNvSpPr>
          <p:nvPr>
            <p:ph idx="1"/>
          </p:nvPr>
        </p:nvSpPr>
        <p:spPr>
          <a:xfrm>
            <a:off x="810000" y="2066839"/>
            <a:ext cx="10554574" cy="4059641"/>
          </a:xfrm>
        </p:spPr>
        <p:txBody>
          <a:bodyPr>
            <a:normAutofit lnSpcReduction="10000"/>
          </a:bodyPr>
          <a:lstStyle/>
          <a:p>
            <a:r>
              <a:rPr lang="en-US" b="1" dirty="0" smtClean="0">
                <a:solidFill>
                  <a:schemeClr val="accent6"/>
                </a:solidFill>
              </a:rPr>
              <a:t>Cisgender: </a:t>
            </a:r>
            <a:r>
              <a:rPr lang="en-US" dirty="0" smtClean="0"/>
              <a:t>A term that refers </a:t>
            </a:r>
            <a:r>
              <a:rPr lang="en-US" dirty="0"/>
              <a:t>to people whose gender </a:t>
            </a:r>
            <a:r>
              <a:rPr lang="en-US" dirty="0" smtClean="0"/>
              <a:t>identity, expression, or behavior </a:t>
            </a:r>
            <a:r>
              <a:rPr lang="en-US" dirty="0"/>
              <a:t>matches their sex assigned at birth.</a:t>
            </a:r>
          </a:p>
          <a:p>
            <a:r>
              <a:rPr lang="en-US" b="1" dirty="0" smtClean="0">
                <a:solidFill>
                  <a:schemeClr val="accent6"/>
                </a:solidFill>
              </a:rPr>
              <a:t>Transgender</a:t>
            </a:r>
            <a:r>
              <a:rPr lang="en-US" b="1" dirty="0">
                <a:solidFill>
                  <a:schemeClr val="accent6"/>
                </a:solidFill>
              </a:rPr>
              <a:t>: </a:t>
            </a:r>
            <a:r>
              <a:rPr lang="en-US" dirty="0"/>
              <a:t>A term that refers to people whose gender identity, expression, or behavior is different from that typically associated with their assigned sex at birth. Transgender is a broad term and an acceptable descriptive term for non-transgender people to use. “Trans” is shorthand for “transgender.” (Note: “Transgender” is correctly used as an adjective, not as a noun; thus “transgender people” is appropriate, but “</a:t>
            </a:r>
            <a:r>
              <a:rPr lang="en-US" dirty="0" err="1"/>
              <a:t>transgenders</a:t>
            </a:r>
            <a:r>
              <a:rPr lang="en-US" dirty="0"/>
              <a:t>” is often viewed as disrespectful.)</a:t>
            </a:r>
          </a:p>
          <a:p>
            <a:pPr lvl="1"/>
            <a:r>
              <a:rPr lang="en-US" b="1" dirty="0">
                <a:solidFill>
                  <a:schemeClr val="accent6"/>
                </a:solidFill>
              </a:rPr>
              <a:t>Transgender woman (Trans Woman): </a:t>
            </a:r>
            <a:r>
              <a:rPr lang="en-US" dirty="0"/>
              <a:t>A term that refers to a person whose assigned sex at birth was male but whose gender identity is female.</a:t>
            </a:r>
          </a:p>
          <a:p>
            <a:pPr lvl="1"/>
            <a:r>
              <a:rPr lang="en-US" b="1" dirty="0">
                <a:solidFill>
                  <a:schemeClr val="accent6"/>
                </a:solidFill>
              </a:rPr>
              <a:t>Transgender man (Trans Man): </a:t>
            </a:r>
            <a:r>
              <a:rPr lang="en-US" dirty="0"/>
              <a:t>A term that refers to a person whose assigned sex at birth was female but whose gender identity is male</a:t>
            </a:r>
            <a:r>
              <a:rPr lang="en-US" dirty="0" smtClean="0"/>
              <a:t>.</a:t>
            </a:r>
          </a:p>
          <a:p>
            <a:r>
              <a:rPr lang="en-US" b="1" dirty="0" smtClean="0">
                <a:solidFill>
                  <a:schemeClr val="accent6"/>
                </a:solidFill>
              </a:rPr>
              <a:t>Non-binary/Genderqueer: </a:t>
            </a:r>
            <a:r>
              <a:rPr lang="en-US" dirty="0" smtClean="0"/>
              <a:t>a spectrum of gender identities that are not exclusively masculine or feminine; identities that are outside the gender binary</a:t>
            </a:r>
            <a:endParaRPr lang="en-US" b="1" dirty="0">
              <a:solidFill>
                <a:schemeClr val="accent6"/>
              </a:solidFill>
            </a:endParaRPr>
          </a:p>
        </p:txBody>
      </p:sp>
    </p:spTree>
    <p:extLst>
      <p:ext uri="{BB962C8B-B14F-4D97-AF65-F5344CB8AC3E}">
        <p14:creationId xmlns:p14="http://schemas.microsoft.com/office/powerpoint/2010/main" val="2477758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Some Context</a:t>
            </a:r>
            <a:endParaRPr lang="en-US" dirty="0"/>
          </a:p>
        </p:txBody>
      </p:sp>
      <p:sp>
        <p:nvSpPr>
          <p:cNvPr id="4" name="Text Placeholder 3"/>
          <p:cNvSpPr>
            <a:spLocks noGrp="1"/>
          </p:cNvSpPr>
          <p:nvPr>
            <p:ph type="body" sz="half" idx="2"/>
          </p:nvPr>
        </p:nvSpPr>
        <p:spPr/>
        <p:txBody>
          <a:bodyPr/>
          <a:lstStyle/>
          <a:p>
            <a:r>
              <a:rPr lang="en-US" dirty="0" smtClean="0">
                <a:hlinkClick r:id="rId3"/>
              </a:rPr>
              <a:t>Language Around Gender and Identity Evolves (and always has</a:t>
            </a:r>
            <a:r>
              <a:rPr lang="en-US" dirty="0" smtClean="0"/>
              <a:t>)</a:t>
            </a:r>
            <a:endParaRPr lang="en-US" dirty="0"/>
          </a:p>
        </p:txBody>
      </p:sp>
      <p:pic>
        <p:nvPicPr>
          <p:cNvPr id="1028" name="Picture 4" descr="Archie Crowley | Speaker | TED"/>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5209454" y="1946032"/>
            <a:ext cx="6251575" cy="3516510"/>
          </a:xfrm>
          <a:prstGeom prst="rect">
            <a:avLst/>
          </a:prstGeom>
          <a:noFill/>
          <a:ln w="38100">
            <a:solidFill>
              <a:schemeClr val="accent1"/>
            </a:solidFill>
          </a:ln>
          <a:extLst>
            <a:ext uri="{909E8E84-426E-40DD-AFC4-6F175D3DCCD1}">
              <a14:hiddenFill xmlns:a14="http://schemas.microsoft.com/office/drawing/2010/main">
                <a:solidFill>
                  <a:srgbClr val="FFFFFF"/>
                </a:solidFill>
              </a14:hiddenFill>
            </a:ext>
          </a:extLst>
        </p:spPr>
      </p:pic>
      <p:pic>
        <p:nvPicPr>
          <p:cNvPr id="5" name="Picture 2" descr="Equity / LGBTQ Youth"/>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92438" y="-128245"/>
            <a:ext cx="4148554" cy="20742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3342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Preferred Names</a:t>
            </a:r>
            <a:endParaRPr lang="en-US" dirty="0"/>
          </a:p>
        </p:txBody>
      </p:sp>
      <p:sp>
        <p:nvSpPr>
          <p:cNvPr id="6" name="Content Placeholder 5"/>
          <p:cNvSpPr>
            <a:spLocks noGrp="1"/>
          </p:cNvSpPr>
          <p:nvPr>
            <p:ph idx="1"/>
          </p:nvPr>
        </p:nvSpPr>
        <p:spPr/>
        <p:txBody>
          <a:bodyPr/>
          <a:lstStyle/>
          <a:p>
            <a:r>
              <a:rPr lang="en-US" dirty="0" smtClean="0"/>
              <a:t>Lots of people have a preferred name, we’re just usually more used to hearing them called nicknames. </a:t>
            </a:r>
          </a:p>
          <a:p>
            <a:r>
              <a:rPr lang="en-US" dirty="0" smtClean="0"/>
              <a:t>Dead names are those names, typically the ones given at birth, that trans folk have left behind either formally or informally. </a:t>
            </a:r>
          </a:p>
          <a:p>
            <a:pPr lvl="1"/>
            <a:r>
              <a:rPr lang="en-US" dirty="0" smtClean="0"/>
              <a:t>Calling someone by their dead name is considered extremely rude and disrespectful, especially if you’ve been informed of their preference.</a:t>
            </a:r>
          </a:p>
          <a:p>
            <a:pPr lvl="1"/>
            <a:r>
              <a:rPr lang="en-US" dirty="0" smtClean="0"/>
              <a:t>Referring to someone by their dead name or incorrect pronouns after you’ve been informed of their preference is a type of discrimination and can be prosecuted.</a:t>
            </a:r>
          </a:p>
          <a:p>
            <a:r>
              <a:rPr lang="en-US" dirty="0" smtClean="0"/>
              <a:t>Getting into the habit of asking a customer if they have a preferred name is a best practice.</a:t>
            </a:r>
            <a:endParaRPr lang="en-US" dirty="0"/>
          </a:p>
        </p:txBody>
      </p:sp>
      <p:pic>
        <p:nvPicPr>
          <p:cNvPr id="4" name="Picture 2" descr="Equity / LGBTQ You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8593" y="5081155"/>
            <a:ext cx="4100604" cy="20503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0061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Pronouns</a:t>
            </a:r>
            <a:endParaRPr lang="en-US" dirty="0"/>
          </a:p>
        </p:txBody>
      </p:sp>
      <p:pic>
        <p:nvPicPr>
          <p:cNvPr id="1026" name="Picture 2" descr="Image result for gendered languag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786839" y="2323897"/>
            <a:ext cx="3030802" cy="3636963"/>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2"/>
          <p:cNvSpPr txBox="1">
            <a:spLocks/>
          </p:cNvSpPr>
          <p:nvPr/>
        </p:nvSpPr>
        <p:spPr>
          <a:xfrm>
            <a:off x="818712" y="2222287"/>
            <a:ext cx="7749216" cy="3840185"/>
          </a:xfrm>
          <a:prstGeom prst="rect">
            <a:avLst/>
          </a:prstGeom>
          <a:effectLst>
            <a:outerShdw blurRad="50800" dir="14400000">
              <a:srgbClr val="000000">
                <a:alpha val="40000"/>
              </a:srgbClr>
            </a:outerShdw>
          </a:effectLst>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r>
              <a:rPr lang="en-US" dirty="0" smtClean="0"/>
              <a:t>Words that take the place of proper nouns typically used to eliminate repetition of names. </a:t>
            </a:r>
          </a:p>
          <a:p>
            <a:pPr lvl="1"/>
            <a:r>
              <a:rPr lang="en-US" dirty="0" smtClean="0"/>
              <a:t>I, me, we, us, he, him, she, her, they, them, it</a:t>
            </a:r>
          </a:p>
          <a:p>
            <a:r>
              <a:rPr lang="en-US" dirty="0" smtClean="0"/>
              <a:t>We usually base our use of personal pronouns on gender attribution, but this isn’t always correct.</a:t>
            </a:r>
          </a:p>
          <a:p>
            <a:r>
              <a:rPr lang="en-US" dirty="0" smtClean="0"/>
              <a:t>Singular “they/them” is usually a safe bet if you don’t know a person’s pronouns.</a:t>
            </a:r>
          </a:p>
          <a:p>
            <a:r>
              <a:rPr lang="en-US" dirty="0" smtClean="0"/>
              <a:t>Also, asking upfront if you are unsure of someone’s pronouns is perfectly acceptable. </a:t>
            </a:r>
            <a:endParaRPr lang="en-US" dirty="0"/>
          </a:p>
          <a:p>
            <a:r>
              <a:rPr lang="en-US" b="1" dirty="0" smtClean="0">
                <a:solidFill>
                  <a:schemeClr val="accent6"/>
                </a:solidFill>
              </a:rPr>
              <a:t>Customers MUST ALWAYS be referred to by the name and gender specific pronoun of their choice.</a:t>
            </a:r>
          </a:p>
        </p:txBody>
      </p:sp>
    </p:spTree>
    <p:extLst>
      <p:ext uri="{BB962C8B-B14F-4D97-AF65-F5344CB8AC3E}">
        <p14:creationId xmlns:p14="http://schemas.microsoft.com/office/powerpoint/2010/main" val="2430788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Honorifics &amp; General Address</a:t>
            </a:r>
            <a:endParaRPr lang="en-US" dirty="0"/>
          </a:p>
        </p:txBody>
      </p:sp>
      <p:sp>
        <p:nvSpPr>
          <p:cNvPr id="3" name="Content Placeholder 2"/>
          <p:cNvSpPr>
            <a:spLocks noGrp="1"/>
          </p:cNvSpPr>
          <p:nvPr>
            <p:ph idx="1"/>
          </p:nvPr>
        </p:nvSpPr>
        <p:spPr>
          <a:xfrm>
            <a:off x="818712" y="2004078"/>
            <a:ext cx="10554574" cy="3636511"/>
          </a:xfrm>
        </p:spPr>
        <p:txBody>
          <a:bodyPr/>
          <a:lstStyle/>
          <a:p>
            <a:r>
              <a:rPr lang="en-US" dirty="0" smtClean="0"/>
              <a:t>Honorifics are titles used to show respect, be polite, or express high status</a:t>
            </a:r>
          </a:p>
          <a:p>
            <a:pPr lvl="1"/>
            <a:r>
              <a:rPr lang="en-US" dirty="0" smtClean="0"/>
              <a:t>Mister, Miss, Missus, Ms., Sir, Ma’am, Your Honor, Doctor, Officer, etc.</a:t>
            </a:r>
          </a:p>
          <a:p>
            <a:pPr lvl="1"/>
            <a:r>
              <a:rPr lang="en-US" dirty="0" smtClean="0"/>
              <a:t>If it’s gendered, it’s best to leave it out unless it’s absolutely necessary</a:t>
            </a:r>
          </a:p>
          <a:p>
            <a:pPr lvl="2"/>
            <a:r>
              <a:rPr lang="en-US" dirty="0" smtClean="0"/>
              <a:t>Gender neutral form of Mr./Miss/Ms./Mrs. is </a:t>
            </a:r>
            <a:r>
              <a:rPr lang="en-US" dirty="0" err="1" smtClean="0"/>
              <a:t>Mx</a:t>
            </a:r>
            <a:r>
              <a:rPr lang="en-US" dirty="0" smtClean="0"/>
              <a:t>. (pronounced “mix”), but best practice is to ask what the person uses</a:t>
            </a:r>
          </a:p>
          <a:p>
            <a:r>
              <a:rPr lang="en-US" dirty="0" smtClean="0"/>
              <a:t>General Address forms are used to speak to a group of people</a:t>
            </a:r>
          </a:p>
          <a:p>
            <a:pPr lvl="1"/>
            <a:r>
              <a:rPr lang="en-US" dirty="0" smtClean="0"/>
              <a:t>Instead of “ladies and gentlemen” or “boys and girls” try: folks, friends, colleagues, associates, team, comrades, etc.</a:t>
            </a:r>
            <a:endParaRPr lang="en-US" dirty="0"/>
          </a:p>
        </p:txBody>
      </p:sp>
      <p:pic>
        <p:nvPicPr>
          <p:cNvPr id="4" name="Picture 2" descr="Equity / LGBTQ You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0383" y="4944024"/>
            <a:ext cx="4333298" cy="21666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50196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Case of </a:t>
            </a:r>
            <a:r>
              <a:rPr lang="en-US" dirty="0" err="1" smtClean="0"/>
              <a:t>Misgendering</a:t>
            </a:r>
            <a:endParaRPr lang="en-US" dirty="0"/>
          </a:p>
        </p:txBody>
      </p:sp>
      <p:sp>
        <p:nvSpPr>
          <p:cNvPr id="3" name="Content Placeholder 2"/>
          <p:cNvSpPr>
            <a:spLocks noGrp="1"/>
          </p:cNvSpPr>
          <p:nvPr>
            <p:ph idx="1"/>
          </p:nvPr>
        </p:nvSpPr>
        <p:spPr>
          <a:xfrm>
            <a:off x="818712" y="2222287"/>
            <a:ext cx="10554574" cy="4105361"/>
          </a:xfrm>
        </p:spPr>
        <p:txBody>
          <a:bodyPr/>
          <a:lstStyle/>
          <a:p>
            <a:r>
              <a:rPr lang="en-US" dirty="0"/>
              <a:t>Missteps happen and it takes a little grace on both sides to avoid </a:t>
            </a:r>
            <a:r>
              <a:rPr lang="en-US" dirty="0" smtClean="0"/>
              <a:t>exacerbating the situation</a:t>
            </a:r>
            <a:endParaRPr lang="en-US" dirty="0"/>
          </a:p>
          <a:p>
            <a:r>
              <a:rPr lang="en-US" dirty="0" smtClean="0"/>
              <a:t>Acknowledge the mistake and move on quickly; everyone is probably a little uncomfortable</a:t>
            </a:r>
          </a:p>
          <a:p>
            <a:pPr lvl="2"/>
            <a:r>
              <a:rPr lang="en-US" sz="1600" dirty="0" smtClean="0"/>
              <a:t>Correct your mistake (use the appropriate pronoun or name), apologize, and continue</a:t>
            </a:r>
          </a:p>
          <a:p>
            <a:pPr lvl="2"/>
            <a:r>
              <a:rPr lang="en-US" sz="1600" dirty="0"/>
              <a:t>An over-the-top apology is typically not appropriate</a:t>
            </a:r>
          </a:p>
          <a:p>
            <a:pPr lvl="2"/>
            <a:r>
              <a:rPr lang="en-US" sz="1600" dirty="0" smtClean="0"/>
              <a:t>If it happens repeatedly, do not ask for a little slack, instead apologize and work on slowing your speech to make sure you’re thinking about each word</a:t>
            </a:r>
          </a:p>
          <a:p>
            <a:pPr lvl="2"/>
            <a:r>
              <a:rPr lang="en-US" sz="1600" dirty="0" smtClean="0"/>
              <a:t>If the person gets angry or upset, try to understand that while it was an accident, it’s likely not the first time it’s happened to them (perhaps even that day). Again, don’t ask that they bear with you.</a:t>
            </a:r>
          </a:p>
        </p:txBody>
      </p:sp>
    </p:spTree>
    <p:extLst>
      <p:ext uri="{BB962C8B-B14F-4D97-AF65-F5344CB8AC3E}">
        <p14:creationId xmlns:p14="http://schemas.microsoft.com/office/powerpoint/2010/main" val="29695148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1363</TotalTime>
  <Words>1368</Words>
  <Application>Microsoft Office PowerPoint</Application>
  <PresentationFormat>Widescreen</PresentationFormat>
  <Paragraphs>79</Paragraphs>
  <Slides>14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Century Gothic</vt:lpstr>
      <vt:lpstr>Wingdings 2</vt:lpstr>
      <vt:lpstr>Quotable</vt:lpstr>
      <vt:lpstr>Gender Inclusive Language with Customers &amp; in Record Keeping</vt:lpstr>
      <vt:lpstr>Purpose</vt:lpstr>
      <vt:lpstr>Some Terminology</vt:lpstr>
      <vt:lpstr>Some (more) Terminology</vt:lpstr>
      <vt:lpstr>Adding Some Context</vt:lpstr>
      <vt:lpstr>Preferred Names</vt:lpstr>
      <vt:lpstr>Personal Pronouns</vt:lpstr>
      <vt:lpstr>Honorifics &amp; General Address</vt:lpstr>
      <vt:lpstr>In Case of Misgendering</vt:lpstr>
      <vt:lpstr>Inclusivity in Record Keeping</vt:lpstr>
      <vt:lpstr>Inclusivity in Record Keeping</vt:lpstr>
      <vt:lpstr>Inclusivity is the Law</vt:lpstr>
      <vt:lpstr>Additional Considerations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Gender Inclusive Language with Customers &amp; KANSASWORKS</dc:title>
  <dc:creator>Janet Sutton</dc:creator>
  <cp:lastModifiedBy>Janet Sutton</cp:lastModifiedBy>
  <cp:revision>46</cp:revision>
  <dcterms:created xsi:type="dcterms:W3CDTF">2020-02-10T20:57:28Z</dcterms:created>
  <dcterms:modified xsi:type="dcterms:W3CDTF">2021-07-14T13:26:44Z</dcterms:modified>
</cp:coreProperties>
</file>