
<file path=[Content_Types].xml><?xml version="1.0" encoding="utf-8"?>
<Types xmlns="http://schemas.openxmlformats.org/package/2006/content-types">
  <Default Extension="bmp" ContentType="image/bmp"/>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notesMasterIdLst>
    <p:notesMasterId r:id="rId25"/>
  </p:notesMasterIdLst>
  <p:sldIdLst>
    <p:sldId id="256" r:id="rId2"/>
    <p:sldId id="277" r:id="rId3"/>
    <p:sldId id="267" r:id="rId4"/>
    <p:sldId id="274" r:id="rId5"/>
    <p:sldId id="257" r:id="rId6"/>
    <p:sldId id="269" r:id="rId7"/>
    <p:sldId id="261" r:id="rId8"/>
    <p:sldId id="260" r:id="rId9"/>
    <p:sldId id="258" r:id="rId10"/>
    <p:sldId id="270" r:id="rId11"/>
    <p:sldId id="259" r:id="rId12"/>
    <p:sldId id="266" r:id="rId13"/>
    <p:sldId id="276" r:id="rId14"/>
    <p:sldId id="278" r:id="rId15"/>
    <p:sldId id="265" r:id="rId16"/>
    <p:sldId id="272" r:id="rId17"/>
    <p:sldId id="268" r:id="rId18"/>
    <p:sldId id="279" r:id="rId19"/>
    <p:sldId id="264" r:id="rId20"/>
    <p:sldId id="273" r:id="rId21"/>
    <p:sldId id="263" r:id="rId22"/>
    <p:sldId id="275" r:id="rId23"/>
    <p:sldId id="280"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99" autoAdjust="0"/>
    <p:restoredTop sz="80344" autoAdjust="0"/>
  </p:normalViewPr>
  <p:slideViewPr>
    <p:cSldViewPr snapToGrid="0">
      <p:cViewPr varScale="1">
        <p:scale>
          <a:sx n="86" d="100"/>
          <a:sy n="86" d="100"/>
        </p:scale>
        <p:origin x="852" y="78"/>
      </p:cViewPr>
      <p:guideLst/>
    </p:cSldViewPr>
  </p:slideViewPr>
  <p:notesTextViewPr>
    <p:cViewPr>
      <p:scale>
        <a:sx n="1" d="1"/>
        <a:sy n="1" d="1"/>
      </p:scale>
      <p:origin x="0" y="-252"/>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9B64B7-8373-4CB3-ACC8-F2AF4E00CC98}" type="datetimeFigureOut">
              <a:rPr lang="en-US" smtClean="0"/>
              <a:t>4/14/2021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171703-BA8C-4F88-BD8B-0D7682702A0E}" type="slidenum">
              <a:rPr lang="en-US" smtClean="0"/>
              <a:t>‹#›</a:t>
            </a:fld>
            <a:endParaRPr lang="en-US"/>
          </a:p>
        </p:txBody>
      </p:sp>
    </p:spTree>
    <p:extLst>
      <p:ext uri="{BB962C8B-B14F-4D97-AF65-F5344CB8AC3E}">
        <p14:creationId xmlns:p14="http://schemas.microsoft.com/office/powerpoint/2010/main" val="27941375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Because of funding levels,</a:t>
            </a:r>
            <a:r>
              <a:rPr lang="en-US" baseline="0" dirty="0" smtClean="0"/>
              <a:t> few training plans are approved out of Adult funds. Typically, customers are co-enrolled in Adult (assuming they meet eligibility requirements) and supportive services are funded through the Adult program while training is funded through another source.</a:t>
            </a:r>
            <a:endParaRPr lang="en-US" dirty="0"/>
          </a:p>
        </p:txBody>
      </p:sp>
      <p:sp>
        <p:nvSpPr>
          <p:cNvPr id="4" name="Slide Number Placeholder 3"/>
          <p:cNvSpPr>
            <a:spLocks noGrp="1"/>
          </p:cNvSpPr>
          <p:nvPr>
            <p:ph type="sldNum" sz="quarter" idx="10"/>
          </p:nvPr>
        </p:nvSpPr>
        <p:spPr/>
        <p:txBody>
          <a:bodyPr/>
          <a:lstStyle/>
          <a:p>
            <a:fld id="{95171703-BA8C-4F88-BD8B-0D7682702A0E}" type="slidenum">
              <a:rPr lang="en-US" smtClean="0"/>
              <a:t>4</a:t>
            </a:fld>
            <a:endParaRPr lang="en-US"/>
          </a:p>
        </p:txBody>
      </p:sp>
    </p:spTree>
    <p:extLst>
      <p:ext uri="{BB962C8B-B14F-4D97-AF65-F5344CB8AC3E}">
        <p14:creationId xmlns:p14="http://schemas.microsoft.com/office/powerpoint/2010/main" val="18826002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Random assignment for KHPOP</a:t>
            </a:r>
            <a:r>
              <a:rPr lang="en-US" baseline="0" dirty="0" smtClean="0"/>
              <a:t> is 1 in three people will not be put into the program. Random assignment is done because funding comes from a study and they need a control and treatment group. </a:t>
            </a:r>
            <a:endParaRPr lang="en-US" dirty="0"/>
          </a:p>
        </p:txBody>
      </p:sp>
      <p:sp>
        <p:nvSpPr>
          <p:cNvPr id="4" name="Slide Number Placeholder 3"/>
          <p:cNvSpPr>
            <a:spLocks noGrp="1"/>
          </p:cNvSpPr>
          <p:nvPr>
            <p:ph type="sldNum" sz="quarter" idx="10"/>
          </p:nvPr>
        </p:nvSpPr>
        <p:spPr/>
        <p:txBody>
          <a:bodyPr/>
          <a:lstStyle/>
          <a:p>
            <a:fld id="{95171703-BA8C-4F88-BD8B-0D7682702A0E}" type="slidenum">
              <a:rPr lang="en-US" smtClean="0"/>
              <a:t>9</a:t>
            </a:fld>
            <a:endParaRPr lang="en-US"/>
          </a:p>
        </p:txBody>
      </p:sp>
    </p:spTree>
    <p:extLst>
      <p:ext uri="{BB962C8B-B14F-4D97-AF65-F5344CB8AC3E}">
        <p14:creationId xmlns:p14="http://schemas.microsoft.com/office/powerpoint/2010/main" val="1184278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Financial Literacy (Money Smart)</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Soft skills training (Attitude Determines Altitude)</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Basic employment development (Resume reviews, mock interviews, etc.)</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Child care (if needed &amp; not provided through DCF or CBO)</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Emergency services (all other resources exhausted &amp; outcome directly impacts ability to continue the program)</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95171703-BA8C-4F88-BD8B-0D7682702A0E}" type="slidenum">
              <a:rPr lang="en-US" smtClean="0"/>
              <a:t>10</a:t>
            </a:fld>
            <a:endParaRPr lang="en-US"/>
          </a:p>
        </p:txBody>
      </p:sp>
    </p:spTree>
    <p:extLst>
      <p:ext uri="{BB962C8B-B14F-4D97-AF65-F5344CB8AC3E}">
        <p14:creationId xmlns:p14="http://schemas.microsoft.com/office/powerpoint/2010/main" val="33151211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 John Jacob Schmidt: John Jacob is laid</a:t>
            </a:r>
            <a:r>
              <a:rPr lang="en-US" baseline="0" dirty="0" smtClean="0"/>
              <a:t> off from Spirit and is currently receiving extended UI benefits. He’s interested in changing industries and would like to look at IT positions. He’s a 48 year old veteran who lives in Wichita with his brother.</a:t>
            </a:r>
          </a:p>
          <a:p>
            <a:endParaRPr lang="en-US" baseline="0" dirty="0" smtClean="0"/>
          </a:p>
          <a:p>
            <a:r>
              <a:rPr lang="en-US" baseline="0" dirty="0" smtClean="0"/>
              <a:t>2. Oprah Cunningham: Oprah may have to leave her job in retail because she fell off a ladder while cleaning her gutters and can’t stand up for the long hours required. She really likes her employer and would prefer to stay. If she can’t stay at her current employer, she would be interested in medical billing and coding if that’s an option.</a:t>
            </a:r>
          </a:p>
          <a:p>
            <a:endParaRPr lang="en-US" baseline="0" dirty="0" smtClean="0"/>
          </a:p>
          <a:p>
            <a:r>
              <a:rPr lang="en-US" baseline="0" dirty="0" smtClean="0"/>
              <a:t>3. Teddy Roosevelt (no relation): Teddy is currently employed making minimum wage; he just turned 21, and he’s thinking more about his long-term career goals. He’s interested in entering the medical field, but he’d rather not “wipe butts.” He registered for the draft when he turned 18 and is eligible to work in the US.</a:t>
            </a:r>
          </a:p>
          <a:p>
            <a:endParaRPr lang="en-US" baseline="0" dirty="0" smtClean="0"/>
          </a:p>
          <a:p>
            <a:r>
              <a:rPr lang="en-US" baseline="0" dirty="0" smtClean="0"/>
              <a:t>4. Regina Phalange: Regina just turned 58 and hasn’t worked in several years. She’d like to get a office job answering phones and doing some light data entry, but she’s not very good with a computer. She’s been trying to apply for jobs, but it takes her an awfully long time to complete the online applications. She’s pretty frustrated and needs some help.</a:t>
            </a:r>
            <a:endParaRPr lang="en-US" dirty="0"/>
          </a:p>
        </p:txBody>
      </p:sp>
      <p:sp>
        <p:nvSpPr>
          <p:cNvPr id="4" name="Slide Number Placeholder 3"/>
          <p:cNvSpPr>
            <a:spLocks noGrp="1"/>
          </p:cNvSpPr>
          <p:nvPr>
            <p:ph type="sldNum" sz="quarter" idx="10"/>
          </p:nvPr>
        </p:nvSpPr>
        <p:spPr/>
        <p:txBody>
          <a:bodyPr/>
          <a:lstStyle/>
          <a:p>
            <a:fld id="{95171703-BA8C-4F88-BD8B-0D7682702A0E}" type="slidenum">
              <a:rPr lang="en-US" smtClean="0"/>
              <a:t>23</a:t>
            </a:fld>
            <a:endParaRPr lang="en-US"/>
          </a:p>
        </p:txBody>
      </p:sp>
    </p:spTree>
    <p:extLst>
      <p:ext uri="{BB962C8B-B14F-4D97-AF65-F5344CB8AC3E}">
        <p14:creationId xmlns:p14="http://schemas.microsoft.com/office/powerpoint/2010/main" val="147861979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5000"/>
              <a:duotone>
                <a:schemeClr val="accent2">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11" name="Rectangle 10"/>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03FCE02C-6EC6-4E09-BC2C-9FDED4DE236E}" type="datetimeFigureOut">
              <a:rPr lang="en-US" dirty="0"/>
              <a:t>4/14/2021</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2"/>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2"/>
                </a:solidFill>
              </a:defRPr>
            </a:lvl1pPr>
          </a:lstStyle>
          <a:p>
            <a:fld id="{4FAB73BC-B049-4115-A692-8D63A059BFB8}" type="slidenum">
              <a:rPr lang="en-US" dirty="0"/>
              <a:pPr/>
              <a:t>‹#›</a:t>
            </a:fld>
            <a:endParaRPr lang="en-US" dirty="0"/>
          </a:p>
        </p:txBody>
      </p:sp>
      <p:pic>
        <p:nvPicPr>
          <p:cNvPr id="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14378" y="5802604"/>
            <a:ext cx="2854129" cy="905448"/>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FB075A7A-4A9A-410F-B848-AB998ACC9419}" type="datetimeFigureOut">
              <a:rPr lang="en-US" dirty="0"/>
              <a:pPr/>
              <a:t>4/14/2021</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AA5F3E88-2D66-4D17-B0FA-EA13CB20B2FF}" type="datetimeFigureOut">
              <a:rPr lang="en-US" dirty="0"/>
              <a:pPr/>
              <a:t>4/14/2021</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dirty="0"/>
              <a:t>Click to edit Master title style</a:t>
            </a:r>
          </a:p>
        </p:txBody>
      </p:sp>
      <p:sp>
        <p:nvSpPr>
          <p:cNvPr id="3" name="Content Placeholder 2"/>
          <p:cNvSpPr>
            <a:spLocks noGrp="1"/>
          </p:cNvSpPr>
          <p:nvPr>
            <p:ph idx="1"/>
          </p:nvPr>
        </p:nvSpPr>
        <p:spPr/>
        <p:txBody>
          <a:bodyPr>
            <a:normAutofit/>
          </a:bodyPr>
          <a:lstStyle>
            <a:lvl1pPr>
              <a:defRPr sz="2000"/>
            </a:lvl1pPr>
            <a:lvl2pPr>
              <a:defRPr sz="1800"/>
            </a:lvl2pPr>
            <a:lvl3pPr>
              <a:defRPr sz="1600"/>
            </a:lvl3pPr>
            <a:lvl4pPr>
              <a:defRPr sz="1600"/>
            </a:lvl4pPr>
            <a:lvl5pPr>
              <a:defRPr sz="16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solidFill>
                  <a:schemeClr val="tx2"/>
                </a:solidFill>
              </a:defRPr>
            </a:lvl1pPr>
          </a:lstStyle>
          <a:p>
            <a:fld id="{4D8F36E1-9596-4E98-8786-4A17C5D29C65}" type="datetimeFigureOut">
              <a:rPr lang="en-US" dirty="0"/>
              <a:pPr/>
              <a:t>4/14/2021</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424297" y="5834142"/>
            <a:ext cx="2220856" cy="579647"/>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9" name="Rectangle 18"/>
          <p:cNvSpPr/>
          <p:nvPr/>
        </p:nvSpPr>
        <p:spPr>
          <a:xfrm>
            <a:off x="0" y="0"/>
            <a:ext cx="12192000" cy="6858000"/>
          </a:xfrm>
          <a:prstGeom prst="rect">
            <a:avLst/>
          </a:prstGeom>
          <a:blipFill dpi="0" rotWithShape="1">
            <a:blip r:embed="rId2">
              <a:alphaModFix amt="40000"/>
              <a:duotone>
                <a:schemeClr val="accent3">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24" name="Rectangle 23"/>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30" name="Rectangle 29"/>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EE4D1A55-63BC-4BA2-9538-7DDEADA10621}" type="datetimeFigureOut">
              <a:rPr lang="en-US" dirty="0"/>
              <a:t>4/14/2021</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solidFill>
                  <a:schemeClr val="tx2"/>
                </a:solidFil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lvl1pPr>
              <a:defRPr>
                <a:solidFill>
                  <a:schemeClr val="tx2"/>
                </a:solidFill>
              </a:defRPr>
            </a:lvl1pPr>
          </a:lstStyle>
          <a:p>
            <a:fld id="{66D01ABB-8821-4BF5-97A9-E1A66ACAEAA9}" type="datetimeFigureOut">
              <a:rPr lang="en-US" dirty="0"/>
              <a:pPr/>
              <a:t>4/14/2021</a:t>
            </a:fld>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lvl1pPr>
              <a:defRPr>
                <a:solidFill>
                  <a:schemeClr val="tx2"/>
                </a:solidFill>
              </a:defRPr>
            </a:lvl1pPr>
          </a:lstStyle>
          <a:p>
            <a:fld id="{20C37B1C-D4A1-4A4F-A470-80868146AFC5}" type="datetimeFigureOut">
              <a:rPr lang="en-US" dirty="0"/>
              <a:pPr/>
              <a:t>4/14/2021</a:t>
            </a:fld>
            <a:endParaRPr lang="en-US" dirty="0"/>
          </a:p>
        </p:txBody>
      </p:sp>
      <p:sp>
        <p:nvSpPr>
          <p:cNvPr id="8" name="Footer Placeholder 7"/>
          <p:cNvSpPr>
            <a:spLocks noGrp="1"/>
          </p:cNvSpPr>
          <p:nvPr>
            <p:ph type="ftr" sz="quarter" idx="11"/>
          </p:nvPr>
        </p:nvSpPr>
        <p:spPr/>
        <p:txBody>
          <a:bodyPr/>
          <a:lstStyle>
            <a:lvl1pPr>
              <a:defRPr>
                <a:solidFill>
                  <a:schemeClr val="tx2"/>
                </a:solidFill>
              </a:defRPr>
            </a:lvl1pPr>
          </a:lstStyle>
          <a:p>
            <a:endParaRPr lang="en-US" dirty="0"/>
          </a:p>
        </p:txBody>
      </p:sp>
      <p:sp>
        <p:nvSpPr>
          <p:cNvPr id="9" name="Slide Number Placeholder 8"/>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lvl1pPr>
              <a:defRPr>
                <a:solidFill>
                  <a:schemeClr val="tx2"/>
                </a:solidFill>
              </a:defRPr>
            </a:lvl1pPr>
          </a:lstStyle>
          <a:p>
            <a:fld id="{6D31D1B9-F39E-471E-80A9-595CAA5664AD}" type="datetimeFigureOut">
              <a:rPr lang="en-US" dirty="0"/>
              <a:pPr/>
              <a:t>4/14/2021</a:t>
            </a:fld>
            <a:endParaRPr lang="en-US" dirty="0"/>
          </a:p>
        </p:txBody>
      </p:sp>
      <p:sp>
        <p:nvSpPr>
          <p:cNvPr id="4" name="Footer Placeholder 3"/>
          <p:cNvSpPr>
            <a:spLocks noGrp="1"/>
          </p:cNvSpPr>
          <p:nvPr>
            <p:ph type="ftr" sz="quarter" idx="11"/>
          </p:nvPr>
        </p:nvSpPr>
        <p:spPr/>
        <p:txBody>
          <a:bodyPr/>
          <a:lstStyle>
            <a:lvl1pPr>
              <a:defRPr>
                <a:solidFill>
                  <a:schemeClr val="tx2"/>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lstStyle>
          <a:p>
            <a:fld id="{33FCEABC-E2B9-4606-A74F-CB06AF596887}" type="datetimeFigureOut">
              <a:rPr lang="en-US" dirty="0"/>
              <a:pPr/>
              <a:t>4/14/2021</a:t>
            </a:fld>
            <a:endParaRPr lang="en-US" dirty="0"/>
          </a:p>
        </p:txBody>
      </p:sp>
      <p:sp>
        <p:nvSpPr>
          <p:cNvPr id="3" name="Footer Placeholder 2"/>
          <p:cNvSpPr>
            <a:spLocks noGrp="1"/>
          </p:cNvSpPr>
          <p:nvPr>
            <p:ph type="ftr" sz="quarter" idx="11"/>
          </p:nvPr>
        </p:nvSpPr>
        <p:spPr/>
        <p:txBody>
          <a:bodyPr/>
          <a:lstStyle>
            <a:lvl1pPr>
              <a:defRPr>
                <a:solidFill>
                  <a:schemeClr val="tx2"/>
                </a:solidFill>
              </a:defRPr>
            </a:lvl1pPr>
          </a:lstStyle>
          <a:p>
            <a:endParaRPr lang="en-US" dirty="0"/>
          </a:p>
        </p:txBody>
      </p:sp>
      <p:sp>
        <p:nvSpPr>
          <p:cNvPr id="4" name="Slide Number Placeholder 3"/>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4" name="Rectangle 13"/>
          <p:cNvSpPr/>
          <p:nvPr/>
        </p:nvSpPr>
        <p:spPr>
          <a:xfrm>
            <a:off x="234693" y="237744"/>
            <a:ext cx="8633081"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16" name="Rectangle 15"/>
          <p:cNvSpPr/>
          <p:nvPr/>
        </p:nvSpPr>
        <p:spPr>
          <a:xfrm>
            <a:off x="371856" y="374904"/>
            <a:ext cx="8353044" cy="6108192"/>
          </a:xfrm>
          <a:prstGeom prst="rect">
            <a:avLst/>
          </a:prstGeom>
          <a:solidFill>
            <a:schemeClr val="bg2"/>
          </a:solidFill>
          <a:ln w="6350" cap="sq" cmpd="sng" algn="ctr">
            <a:noFill/>
            <a:prstDash val="solid"/>
            <a:miter lim="800000"/>
          </a:ln>
          <a:effectLst/>
        </p:spPr>
      </p:sp>
      <p:sp>
        <p:nvSpPr>
          <p:cNvPr id="15" name="Rectangle 14"/>
          <p:cNvSpPr/>
          <p:nvPr/>
        </p:nvSpPr>
        <p:spPr>
          <a:xfrm>
            <a:off x="9020386" y="237744"/>
            <a:ext cx="2926080" cy="63825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bg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790575" y="704850"/>
            <a:ext cx="7562850" cy="51435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tx2"/>
                </a:solidFill>
              </a:defRPr>
            </a:lvl1pPr>
          </a:lstStyle>
          <a:p>
            <a:fld id="{FA8850A0-01A3-4F4E-AA52-F716A9BFD4EB}" type="datetimeFigureOut">
              <a:rPr lang="en-US" dirty="0"/>
              <a:pPr/>
              <a:t>4/14/2021</a:t>
            </a:fld>
            <a:endParaRPr lang="en-US" dirty="0"/>
          </a:p>
        </p:txBody>
      </p:sp>
      <p:sp>
        <p:nvSpPr>
          <p:cNvPr id="6" name="Footer Placeholder 5"/>
          <p:cNvSpPr>
            <a:spLocks noGrp="1"/>
          </p:cNvSpPr>
          <p:nvPr>
            <p:ph type="ftr" sz="quarter" idx="11"/>
          </p:nvPr>
        </p:nvSpPr>
        <p:spPr>
          <a:xfrm>
            <a:off x="3439158" y="6214535"/>
            <a:ext cx="5184648" cy="256032"/>
          </a:xfrm>
        </p:spPr>
        <p:txBody>
          <a:bodyPr/>
          <a:lstStyle>
            <a:lvl1pPr algn="r">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2"/>
                </a:solidFill>
              </a:defRPr>
            </a:lvl1pPr>
          </a:lstStyle>
          <a:p>
            <a:fld id="{4FAB73BC-B049-4115-A692-8D63A059BFB8}" type="slidenum">
              <a:rPr lang="en-US" dirty="0"/>
              <a:pPr/>
              <a:t>‹#›</a:t>
            </a:fld>
            <a:endParaRPr lang="en-US" dirty="0"/>
          </a:p>
        </p:txBody>
      </p:sp>
      <p:sp>
        <p:nvSpPr>
          <p:cNvPr id="11" name="Rectangle 10"/>
          <p:cNvSpPr/>
          <p:nvPr/>
        </p:nvSpPr>
        <p:spPr>
          <a:xfrm>
            <a:off x="9157546" y="374904"/>
            <a:ext cx="2651760"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tx1"/>
          </a:solidFill>
          <a:ln w="6350" cap="sq">
            <a:solidFill>
              <a:schemeClr val="tx1">
                <a:lumMod val="7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157546" y="374904"/>
            <a:ext cx="2651760" cy="6108192"/>
          </a:xfrm>
          <a:prstGeom prst="rect">
            <a:avLst/>
          </a:prstGeom>
          <a:solidFill>
            <a:schemeClr val="bg2"/>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601076" cy="6382512"/>
          </a:xfrm>
          <a:solidFill>
            <a:srgbClr val="808080"/>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E5811CCA-BB49-46C7-A0E2-F42339750F9A}" type="datetimeFigureOut">
              <a:rPr lang="en-US" dirty="0"/>
              <a:t>4/14/2021</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8" name="Rectangle 7"/>
          <p:cNvSpPr/>
          <p:nvPr/>
        </p:nvSpPr>
        <p:spPr>
          <a:xfrm>
            <a:off x="371856" y="374904"/>
            <a:ext cx="11448288" cy="6108192"/>
          </a:xfrm>
          <a:prstGeom prst="rect">
            <a:avLst/>
          </a:prstGeom>
          <a:solidFill>
            <a:schemeClr val="bg2"/>
          </a:solidFill>
          <a:ln w="6350" cap="sq" cmpd="sng" algn="ctr">
            <a:no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bg2"/>
                </a:solidFill>
              </a:defRPr>
            </a:lvl1pPr>
          </a:lstStyle>
          <a:p>
            <a:fld id="{17205CAA-4E5A-4223-BD55-C5D2841AC9EF}" type="datetimeFigureOut">
              <a:rPr lang="en-US" dirty="0"/>
              <a:t>4/14/2021</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bg2"/>
                </a:solidFill>
              </a:defRPr>
            </a:lvl1pPr>
          </a:lstStyle>
          <a:p>
            <a:endParaRPr lang="en-US" dirty="0"/>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bg2"/>
                </a:solidFill>
              </a:defRPr>
            </a:lvl1pPr>
          </a:lstStyle>
          <a:p>
            <a:fld id="{4FAB73BC-B049-4115-A692-8D63A059BFB8}"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2">
            <a:lumMod val="60000"/>
            <a:lumOff val="40000"/>
          </a:schemeClr>
        </a:buClr>
        <a:buFont typeface="Arial" pitchFamily="34"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6pPr>
      <a:lvl7pPr marL="19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7pPr>
      <a:lvl8pPr marL="22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8pPr>
      <a:lvl9pPr marL="25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Training Programs</a:t>
            </a:r>
          </a:p>
        </p:txBody>
      </p:sp>
      <p:sp>
        <p:nvSpPr>
          <p:cNvPr id="3" name="Subtitle 2"/>
          <p:cNvSpPr>
            <a:spLocks noGrp="1"/>
          </p:cNvSpPr>
          <p:nvPr>
            <p:ph type="subTitle" idx="1"/>
          </p:nvPr>
        </p:nvSpPr>
        <p:spPr/>
        <p:txBody>
          <a:bodyPr/>
          <a:lstStyle/>
          <a:p>
            <a:r>
              <a:rPr lang="en-US" dirty="0"/>
              <a:t>Helping our customers grow</a:t>
            </a:r>
          </a:p>
        </p:txBody>
      </p:sp>
    </p:spTree>
    <p:extLst>
      <p:ext uri="{BB962C8B-B14F-4D97-AF65-F5344CB8AC3E}">
        <p14:creationId xmlns:p14="http://schemas.microsoft.com/office/powerpoint/2010/main" val="21272651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0224" y="373989"/>
            <a:ext cx="10058400" cy="1371600"/>
          </a:xfrm>
        </p:spPr>
        <p:txBody>
          <a:bodyPr/>
          <a:lstStyle/>
          <a:p>
            <a:r>
              <a:rPr lang="en-US" dirty="0"/>
              <a:t>KHPOP Continued</a:t>
            </a:r>
          </a:p>
        </p:txBody>
      </p:sp>
      <p:sp>
        <p:nvSpPr>
          <p:cNvPr id="3" name="Content Placeholder 2"/>
          <p:cNvSpPr>
            <a:spLocks noGrp="1"/>
          </p:cNvSpPr>
          <p:nvPr>
            <p:ph idx="1"/>
          </p:nvPr>
        </p:nvSpPr>
        <p:spPr>
          <a:xfrm>
            <a:off x="1030224" y="1520417"/>
            <a:ext cx="10058400" cy="4966107"/>
          </a:xfrm>
        </p:spPr>
        <p:txBody>
          <a:bodyPr>
            <a:normAutofit fontScale="92500" lnSpcReduction="20000"/>
          </a:bodyPr>
          <a:lstStyle/>
          <a:p>
            <a:pPr marL="0" indent="0">
              <a:buNone/>
            </a:pPr>
            <a:r>
              <a:rPr lang="en-US" sz="2400" dirty="0">
                <a:solidFill>
                  <a:schemeClr val="accent4">
                    <a:lumMod val="60000"/>
                    <a:lumOff val="40000"/>
                  </a:schemeClr>
                </a:solidFill>
              </a:rPr>
              <a:t>Pre-training</a:t>
            </a:r>
          </a:p>
          <a:p>
            <a:r>
              <a:rPr lang="en-US" dirty="0"/>
              <a:t>Financial Literacy (Money Smart)</a:t>
            </a:r>
          </a:p>
          <a:p>
            <a:r>
              <a:rPr lang="en-US" dirty="0"/>
              <a:t>Soft skills training (Attitude Determines Altitude)</a:t>
            </a:r>
          </a:p>
          <a:p>
            <a:r>
              <a:rPr lang="en-US" dirty="0"/>
              <a:t>Basic employment development (Resume reviews, mock interviews, etc.)</a:t>
            </a:r>
          </a:p>
          <a:p>
            <a:r>
              <a:rPr lang="en-US" dirty="0"/>
              <a:t>Academic/Career Advising</a:t>
            </a:r>
          </a:p>
          <a:p>
            <a:pPr marL="0" indent="0">
              <a:buNone/>
            </a:pPr>
            <a:r>
              <a:rPr lang="en-US" sz="2400" dirty="0">
                <a:solidFill>
                  <a:schemeClr val="accent4">
                    <a:lumMod val="60000"/>
                    <a:lumOff val="40000"/>
                  </a:schemeClr>
                </a:solidFill>
              </a:rPr>
              <a:t>During Training</a:t>
            </a:r>
          </a:p>
          <a:p>
            <a:pPr>
              <a:buClr>
                <a:srgbClr val="E3DED1">
                  <a:lumMod val="60000"/>
                  <a:lumOff val="40000"/>
                </a:srgbClr>
              </a:buClr>
            </a:pPr>
            <a:r>
              <a:rPr lang="en-US" dirty="0"/>
              <a:t>Tuition &amp; fees</a:t>
            </a:r>
          </a:p>
          <a:p>
            <a:pPr lvl="1">
              <a:buClr>
                <a:srgbClr val="E3DED1">
                  <a:lumMod val="60000"/>
                  <a:lumOff val="40000"/>
                </a:srgbClr>
              </a:buClr>
            </a:pPr>
            <a:r>
              <a:rPr lang="en-US" dirty="0"/>
              <a:t>KHPOP can cover any of the healthcare occupations on the Demand Occupation List </a:t>
            </a:r>
            <a:r>
              <a:rPr lang="en-US" dirty="0">
                <a:solidFill>
                  <a:schemeClr val="accent3"/>
                </a:solidFill>
              </a:rPr>
              <a:t>HOWEVER </a:t>
            </a:r>
            <a:r>
              <a:rPr lang="en-US" sz="1600" dirty="0">
                <a:solidFill>
                  <a:prstClr val="white"/>
                </a:solidFill>
              </a:rPr>
              <a:t>Short term training only at this point, unless the customer already has progress towards degree/certification/license and can complete training before the deadline</a:t>
            </a:r>
            <a:endParaRPr lang="en-US" dirty="0">
              <a:solidFill>
                <a:schemeClr val="accent3"/>
              </a:solidFill>
            </a:endParaRPr>
          </a:p>
          <a:p>
            <a:r>
              <a:rPr lang="en-US" dirty="0"/>
              <a:t>Supportive Services</a:t>
            </a:r>
          </a:p>
          <a:p>
            <a:r>
              <a:rPr lang="en-US" dirty="0"/>
              <a:t>Books, technology, uniforms, tools</a:t>
            </a:r>
          </a:p>
          <a:p>
            <a:r>
              <a:rPr lang="en-US" dirty="0"/>
              <a:t>Child care (if needed &amp; not provided through DCF or CBO)</a:t>
            </a:r>
          </a:p>
          <a:p>
            <a:r>
              <a:rPr lang="en-US" dirty="0"/>
              <a:t>Transportation reimbursement</a:t>
            </a:r>
          </a:p>
          <a:p>
            <a:r>
              <a:rPr lang="en-US" dirty="0"/>
              <a:t>Emergency services</a:t>
            </a:r>
          </a:p>
        </p:txBody>
      </p:sp>
    </p:spTree>
    <p:extLst>
      <p:ext uri="{BB962C8B-B14F-4D97-AF65-F5344CB8AC3E}">
        <p14:creationId xmlns:p14="http://schemas.microsoft.com/office/powerpoint/2010/main" val="6162263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474428"/>
            <a:ext cx="10058400" cy="1371600"/>
          </a:xfrm>
        </p:spPr>
        <p:txBody>
          <a:bodyPr>
            <a:normAutofit/>
          </a:bodyPr>
          <a:lstStyle/>
          <a:p>
            <a:r>
              <a:rPr lang="en-US" dirty="0" smtClean="0"/>
              <a:t>Patient Care Assistant </a:t>
            </a:r>
            <a:r>
              <a:rPr lang="en-US" sz="3200" dirty="0" smtClean="0"/>
              <a:t>(ends 6/30/2021)</a:t>
            </a:r>
            <a:endParaRPr lang="en-US" sz="3200" dirty="0"/>
          </a:p>
        </p:txBody>
      </p:sp>
      <p:sp>
        <p:nvSpPr>
          <p:cNvPr id="3" name="Content Placeholder 2"/>
          <p:cNvSpPr>
            <a:spLocks noGrp="1"/>
          </p:cNvSpPr>
          <p:nvPr>
            <p:ph idx="1"/>
          </p:nvPr>
        </p:nvSpPr>
        <p:spPr>
          <a:xfrm>
            <a:off x="1066800" y="1609135"/>
            <a:ext cx="10058400" cy="2857762"/>
          </a:xfrm>
        </p:spPr>
        <p:txBody>
          <a:bodyPr/>
          <a:lstStyle/>
          <a:p>
            <a:r>
              <a:rPr lang="en-US" dirty="0" smtClean="0"/>
              <a:t>Funds </a:t>
            </a:r>
            <a:r>
              <a:rPr lang="en-US" dirty="0"/>
              <a:t>ONE “short-term healthcare training” (CNA or CMA) through a grant from the United Way of the Plains</a:t>
            </a:r>
          </a:p>
          <a:p>
            <a:r>
              <a:rPr lang="en-US" dirty="0"/>
              <a:t>Customers must have their CNA to participate in CMA training</a:t>
            </a:r>
          </a:p>
          <a:p>
            <a:r>
              <a:rPr lang="en-US" dirty="0"/>
              <a:t>Customers must meet education requirements for referral and income guidelines for </a:t>
            </a:r>
            <a:r>
              <a:rPr lang="en-US" dirty="0" smtClean="0"/>
              <a:t>eligibility (Income guidelines are available on the Intranet)</a:t>
            </a:r>
            <a:endParaRPr lang="en-US" dirty="0"/>
          </a:p>
          <a:p>
            <a:r>
              <a:rPr lang="en-US" dirty="0"/>
              <a:t>CNA training is typically 4-7 weeks long, so training institutions are almost always enrolling</a:t>
            </a:r>
          </a:p>
          <a:p>
            <a:pPr marL="0" indent="0">
              <a:buNone/>
            </a:pPr>
            <a:endParaRPr lang="en-US" dirty="0"/>
          </a:p>
        </p:txBody>
      </p:sp>
      <p:pic>
        <p:nvPicPr>
          <p:cNvPr id="4" name="Picture 3"/>
          <p:cNvPicPr>
            <a:picLocks noChangeAspect="1"/>
          </p:cNvPicPr>
          <p:nvPr/>
        </p:nvPicPr>
        <p:blipFill>
          <a:blip r:embed="rId2"/>
          <a:stretch>
            <a:fillRect/>
          </a:stretch>
        </p:blipFill>
        <p:spPr>
          <a:xfrm>
            <a:off x="3737263" y="4024187"/>
            <a:ext cx="4134984" cy="2321897"/>
          </a:xfrm>
          <a:prstGeom prst="rect">
            <a:avLst/>
          </a:prstGeom>
        </p:spPr>
      </p:pic>
    </p:spTree>
    <p:extLst>
      <p:ext uri="{BB962C8B-B14F-4D97-AF65-F5344CB8AC3E}">
        <p14:creationId xmlns:p14="http://schemas.microsoft.com/office/powerpoint/2010/main" val="4670358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413994"/>
            <a:ext cx="10058400" cy="1371600"/>
          </a:xfrm>
        </p:spPr>
        <p:txBody>
          <a:bodyPr>
            <a:normAutofit/>
          </a:bodyPr>
          <a:lstStyle/>
          <a:p>
            <a:r>
              <a:rPr lang="en-US" dirty="0"/>
              <a:t>Imagine </a:t>
            </a:r>
            <a:r>
              <a:rPr lang="en-US" dirty="0" smtClean="0"/>
              <a:t>Academy </a:t>
            </a:r>
            <a:r>
              <a:rPr lang="en-US" sz="3600" dirty="0" smtClean="0"/>
              <a:t>(ends 12/15/2021)</a:t>
            </a:r>
            <a:endParaRPr lang="en-US" sz="3600" dirty="0"/>
          </a:p>
        </p:txBody>
      </p:sp>
      <p:sp>
        <p:nvSpPr>
          <p:cNvPr id="3" name="Content Placeholder 2"/>
          <p:cNvSpPr>
            <a:spLocks noGrp="1"/>
          </p:cNvSpPr>
          <p:nvPr>
            <p:ph idx="1"/>
          </p:nvPr>
        </p:nvSpPr>
        <p:spPr>
          <a:xfrm>
            <a:off x="876300" y="1664970"/>
            <a:ext cx="4495800" cy="3931920"/>
          </a:xfrm>
        </p:spPr>
        <p:txBody>
          <a:bodyPr>
            <a:normAutofit lnSpcReduction="10000"/>
          </a:bodyPr>
          <a:lstStyle/>
          <a:p>
            <a:pPr marL="0" indent="0">
              <a:buNone/>
            </a:pPr>
            <a:r>
              <a:rPr lang="en-US" dirty="0">
                <a:solidFill>
                  <a:schemeClr val="accent4">
                    <a:lumMod val="40000"/>
                    <a:lumOff val="60000"/>
                  </a:schemeClr>
                </a:solidFill>
              </a:rPr>
              <a:t>What is it?</a:t>
            </a:r>
          </a:p>
          <a:p>
            <a:pPr marL="0" indent="0">
              <a:buNone/>
            </a:pPr>
            <a:r>
              <a:rPr lang="en-US" dirty="0"/>
              <a:t>Self-paced preparation for official Microsoft Office Specialist certifications </a:t>
            </a:r>
            <a:r>
              <a:rPr lang="en-US" sz="1800" dirty="0"/>
              <a:t>(2013 &amp; 2016) </a:t>
            </a:r>
            <a:endParaRPr lang="en-US" dirty="0"/>
          </a:p>
          <a:p>
            <a:pPr lvl="1"/>
            <a:r>
              <a:rPr lang="en-US" dirty="0"/>
              <a:t>Word &amp; Word Expert</a:t>
            </a:r>
          </a:p>
          <a:p>
            <a:pPr lvl="1"/>
            <a:r>
              <a:rPr lang="en-US" dirty="0"/>
              <a:t>Excel &amp; Excel Expert</a:t>
            </a:r>
          </a:p>
          <a:p>
            <a:pPr lvl="1"/>
            <a:r>
              <a:rPr lang="en-US" dirty="0"/>
              <a:t>PowerPoint</a:t>
            </a:r>
          </a:p>
          <a:p>
            <a:pPr lvl="1"/>
            <a:r>
              <a:rPr lang="en-US" dirty="0"/>
              <a:t>Outlook</a:t>
            </a:r>
          </a:p>
          <a:p>
            <a:pPr lvl="1"/>
            <a:r>
              <a:rPr lang="en-US" dirty="0"/>
              <a:t>Access</a:t>
            </a:r>
          </a:p>
          <a:p>
            <a:pPr lvl="1"/>
            <a:r>
              <a:rPr lang="en-US" dirty="0"/>
              <a:t>SharePoint*</a:t>
            </a:r>
          </a:p>
          <a:p>
            <a:pPr lvl="1"/>
            <a:r>
              <a:rPr lang="en-US" dirty="0"/>
              <a:t>OneNote*</a:t>
            </a:r>
          </a:p>
          <a:p>
            <a:pPr marL="0" indent="0">
              <a:buNone/>
            </a:pPr>
            <a:r>
              <a:rPr lang="en-US" sz="1400" dirty="0"/>
              <a:t>*Available on Office 2013 only</a:t>
            </a:r>
          </a:p>
        </p:txBody>
      </p:sp>
      <p:sp>
        <p:nvSpPr>
          <p:cNvPr id="4" name="TextBox 3"/>
          <p:cNvSpPr txBox="1"/>
          <p:nvPr/>
        </p:nvSpPr>
        <p:spPr>
          <a:xfrm>
            <a:off x="5467350" y="1644015"/>
            <a:ext cx="6153150" cy="4801314"/>
          </a:xfrm>
          <a:prstGeom prst="rect">
            <a:avLst/>
          </a:prstGeom>
          <a:noFill/>
        </p:spPr>
        <p:txBody>
          <a:bodyPr wrap="square" rtlCol="0">
            <a:spAutoFit/>
          </a:bodyPr>
          <a:lstStyle/>
          <a:p>
            <a:r>
              <a:rPr lang="en-US" dirty="0"/>
              <a:t>Customers interested in Imagine Academy should have at least </a:t>
            </a:r>
            <a:r>
              <a:rPr lang="en-US" dirty="0">
                <a:solidFill>
                  <a:schemeClr val="accent3"/>
                </a:solidFill>
              </a:rPr>
              <a:t>intermediate skills</a:t>
            </a:r>
            <a:r>
              <a:rPr lang="en-US" dirty="0"/>
              <a:t> in any program in which they’d like to certify. Customers should also</a:t>
            </a:r>
          </a:p>
          <a:p>
            <a:pPr marL="285750" indent="-285750">
              <a:buFont typeface="Arial" panose="020B0604020202020204" pitchFamily="34" charset="0"/>
              <a:buChar char="•"/>
            </a:pPr>
            <a:r>
              <a:rPr lang="en-US" dirty="0"/>
              <a:t>Be self motivated</a:t>
            </a:r>
          </a:p>
          <a:p>
            <a:pPr marL="285750" indent="-285750">
              <a:buFont typeface="Arial" panose="020B0604020202020204" pitchFamily="34" charset="0"/>
              <a:buChar char="•"/>
            </a:pPr>
            <a:r>
              <a:rPr lang="en-US" dirty="0"/>
              <a:t>Be able to follow written directions well</a:t>
            </a:r>
          </a:p>
          <a:p>
            <a:pPr marL="285750" indent="-285750">
              <a:buFont typeface="Arial" panose="020B0604020202020204" pitchFamily="34" charset="0"/>
              <a:buChar char="•"/>
            </a:pPr>
            <a:r>
              <a:rPr lang="en-US" dirty="0"/>
              <a:t>Have an email address they check regularly</a:t>
            </a:r>
          </a:p>
          <a:p>
            <a:pPr marL="285750" indent="-285750">
              <a:buFont typeface="Arial" panose="020B0604020202020204" pitchFamily="34" charset="0"/>
              <a:buChar char="•"/>
            </a:pPr>
            <a:r>
              <a:rPr lang="en-US" dirty="0"/>
              <a:t>Have a valid ID</a:t>
            </a:r>
          </a:p>
          <a:p>
            <a:pPr marL="285750" indent="-285750">
              <a:buFont typeface="Arial" panose="020B0604020202020204" pitchFamily="34" charset="0"/>
              <a:buChar char="•"/>
            </a:pPr>
            <a:endParaRPr lang="en-US" dirty="0"/>
          </a:p>
          <a:p>
            <a:r>
              <a:rPr lang="en-US" dirty="0"/>
              <a:t>Customers should have WIOA Adult open </a:t>
            </a:r>
            <a:r>
              <a:rPr lang="en-US" dirty="0">
                <a:solidFill>
                  <a:schemeClr val="accent3"/>
                </a:solidFill>
              </a:rPr>
              <a:t>and approved</a:t>
            </a:r>
            <a:r>
              <a:rPr lang="en-US" dirty="0"/>
              <a:t> before referral. Send an email to </a:t>
            </a:r>
            <a:r>
              <a:rPr lang="en-US" dirty="0">
                <a:solidFill>
                  <a:schemeClr val="accent3"/>
                </a:solidFill>
              </a:rPr>
              <a:t>iacademy@workforce-ks.com</a:t>
            </a:r>
            <a:r>
              <a:rPr lang="en-US" dirty="0"/>
              <a:t>; include</a:t>
            </a:r>
          </a:p>
          <a:p>
            <a:pPr lvl="1"/>
            <a:r>
              <a:rPr lang="en-US" dirty="0"/>
              <a:t>Customer’s Name</a:t>
            </a:r>
          </a:p>
          <a:p>
            <a:pPr lvl="1"/>
            <a:r>
              <a:rPr lang="en-US" dirty="0"/>
              <a:t>Participant ID</a:t>
            </a:r>
          </a:p>
          <a:p>
            <a:pPr lvl="1"/>
            <a:r>
              <a:rPr lang="en-US" dirty="0"/>
              <a:t>Email Address</a:t>
            </a:r>
          </a:p>
          <a:p>
            <a:pPr lvl="1"/>
            <a:r>
              <a:rPr lang="en-US" dirty="0"/>
              <a:t>Program(s) of interest (if known)</a:t>
            </a:r>
          </a:p>
          <a:p>
            <a:pPr marL="285750" indent="-28575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31209353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0828" y="621574"/>
            <a:ext cx="10058400" cy="1371600"/>
          </a:xfrm>
        </p:spPr>
        <p:txBody>
          <a:bodyPr>
            <a:normAutofit fontScale="90000"/>
          </a:bodyPr>
          <a:lstStyle/>
          <a:p>
            <a:r>
              <a:rPr lang="en-US" dirty="0" smtClean="0"/>
              <a:t>Registered Apprenticeship &amp; On-the-Job Training</a:t>
            </a:r>
            <a:endParaRPr lang="en-US" dirty="0"/>
          </a:p>
        </p:txBody>
      </p:sp>
      <p:sp>
        <p:nvSpPr>
          <p:cNvPr id="3" name="Content Placeholder 2"/>
          <p:cNvSpPr>
            <a:spLocks noGrp="1"/>
          </p:cNvSpPr>
          <p:nvPr>
            <p:ph idx="1"/>
          </p:nvPr>
        </p:nvSpPr>
        <p:spPr>
          <a:xfrm>
            <a:off x="6453352" y="1993174"/>
            <a:ext cx="5213131" cy="3362260"/>
          </a:xfrm>
        </p:spPr>
        <p:txBody>
          <a:bodyPr>
            <a:normAutofit/>
          </a:bodyPr>
          <a:lstStyle/>
          <a:p>
            <a:pPr marL="0" indent="0">
              <a:buNone/>
            </a:pPr>
            <a:r>
              <a:rPr lang="en-US" dirty="0" smtClean="0">
                <a:solidFill>
                  <a:schemeClr val="accent4">
                    <a:lumMod val="40000"/>
                    <a:lumOff val="60000"/>
                  </a:schemeClr>
                </a:solidFill>
              </a:rPr>
              <a:t>On-the-Job Training</a:t>
            </a:r>
          </a:p>
          <a:p>
            <a:pPr lvl="1"/>
            <a:r>
              <a:rPr lang="en-US" dirty="0" smtClean="0"/>
              <a:t>Individualized to the trainee and the role</a:t>
            </a:r>
          </a:p>
          <a:p>
            <a:pPr lvl="1"/>
            <a:r>
              <a:rPr lang="en-US" dirty="0" smtClean="0"/>
              <a:t>Employers </a:t>
            </a:r>
            <a:r>
              <a:rPr lang="en-US" dirty="0"/>
              <a:t>use their own system to teach trainees the new skills necessary for successful permanent employment within their </a:t>
            </a:r>
            <a:r>
              <a:rPr lang="en-US" dirty="0" smtClean="0"/>
              <a:t>companies</a:t>
            </a:r>
          </a:p>
          <a:p>
            <a:pPr lvl="1"/>
            <a:r>
              <a:rPr lang="en-US" dirty="0"/>
              <a:t>Up to 50% reimbursement of the trainee’s wage rate during the training period</a:t>
            </a:r>
          </a:p>
          <a:p>
            <a:pPr lvl="1"/>
            <a:r>
              <a:rPr lang="en-US" dirty="0" smtClean="0"/>
              <a:t>Typically a “reverse referral” process in which the employer refers an employee</a:t>
            </a:r>
          </a:p>
        </p:txBody>
      </p:sp>
      <p:sp>
        <p:nvSpPr>
          <p:cNvPr id="4" name="Content Placeholder 2"/>
          <p:cNvSpPr txBox="1">
            <a:spLocks/>
          </p:cNvSpPr>
          <p:nvPr/>
        </p:nvSpPr>
        <p:spPr>
          <a:xfrm>
            <a:off x="840828" y="2129396"/>
            <a:ext cx="5265682" cy="3931920"/>
          </a:xfrm>
          <a:prstGeom prst="rect">
            <a:avLst/>
          </a:prstGeom>
        </p:spPr>
        <p:txBody>
          <a:bodyPr vert="horz" lIns="91440" tIns="45720" rIns="91440" bIns="45720" rtlCol="0">
            <a:normAutofit fontScale="92500" lnSpcReduction="20000"/>
          </a:bodyPr>
          <a:lstStyle>
            <a:lvl1pPr marL="182880" indent="-182880" algn="l" defTabSz="914400" rtl="0" eaLnBrk="1" latinLnBrk="0" hangingPunct="1">
              <a:lnSpc>
                <a:spcPct val="100000"/>
              </a:lnSpc>
              <a:spcBef>
                <a:spcPts val="900"/>
              </a:spcBef>
              <a:spcAft>
                <a:spcPts val="0"/>
              </a:spcAft>
              <a:buClr>
                <a:schemeClr val="tx2">
                  <a:lumMod val="60000"/>
                  <a:lumOff val="40000"/>
                </a:schemeClr>
              </a:buClr>
              <a:buFont typeface="Arial" pitchFamily="34" charset="0"/>
              <a:buChar char="•"/>
              <a:defRPr sz="20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8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6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6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6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6pPr>
            <a:lvl7pPr marL="19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7pPr>
            <a:lvl8pPr marL="22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8pPr>
            <a:lvl9pPr marL="25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9pPr>
          </a:lstStyle>
          <a:p>
            <a:pPr marL="0" indent="0">
              <a:buFont typeface="Arial" pitchFamily="34" charset="0"/>
              <a:buNone/>
            </a:pPr>
            <a:r>
              <a:rPr lang="en-US" dirty="0" smtClean="0">
                <a:solidFill>
                  <a:schemeClr val="accent4">
                    <a:lumMod val="40000"/>
                    <a:lumOff val="60000"/>
                  </a:schemeClr>
                </a:solidFill>
              </a:rPr>
              <a:t>Registered Apprenticeship</a:t>
            </a:r>
          </a:p>
          <a:p>
            <a:r>
              <a:rPr lang="en-US" dirty="0" smtClean="0"/>
              <a:t>Typically apprentices are over 18, though there are such things as Pre-Apprenticeship programs for youth</a:t>
            </a:r>
          </a:p>
          <a:p>
            <a:r>
              <a:rPr lang="en-US" dirty="0" smtClean="0"/>
              <a:t>Apprentices “learn and earn;” they are paid comparable entry level wages and earn pay increases when they master a skill or meet a benchmark</a:t>
            </a:r>
          </a:p>
          <a:p>
            <a:r>
              <a:rPr lang="en-US" dirty="0" smtClean="0"/>
              <a:t>Many of the jobs with apprentices are skilled labor trades: manufacturing, plumbing, electricians, etc.</a:t>
            </a:r>
          </a:p>
          <a:p>
            <a:r>
              <a:rPr lang="en-US" dirty="0" smtClean="0"/>
              <a:t>Unions help set the standard for work and wages</a:t>
            </a:r>
            <a:endParaRPr lang="en-US" dirty="0">
              <a:solidFill>
                <a:schemeClr val="accent4">
                  <a:lumMod val="40000"/>
                  <a:lumOff val="60000"/>
                </a:schemeClr>
              </a:solidFill>
            </a:endParaRPr>
          </a:p>
        </p:txBody>
      </p:sp>
    </p:spTree>
    <p:extLst>
      <p:ext uri="{BB962C8B-B14F-4D97-AF65-F5344CB8AC3E}">
        <p14:creationId xmlns:p14="http://schemas.microsoft.com/office/powerpoint/2010/main" val="25467783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63623" y="2094309"/>
            <a:ext cx="9070848" cy="3171374"/>
          </a:xfrm>
        </p:spPr>
        <p:txBody>
          <a:bodyPr/>
          <a:lstStyle/>
          <a:p>
            <a:r>
              <a:rPr lang="en-US" dirty="0" smtClean="0">
                <a:solidFill>
                  <a:schemeClr val="accent3"/>
                </a:solidFill>
              </a:rPr>
              <a:t>Programs for Specific Age Groups</a:t>
            </a:r>
            <a:endParaRPr lang="en-US" dirty="0">
              <a:solidFill>
                <a:schemeClr val="accent3"/>
              </a:solidFill>
            </a:endParaRPr>
          </a:p>
        </p:txBody>
      </p:sp>
    </p:spTree>
    <p:extLst>
      <p:ext uri="{BB962C8B-B14F-4D97-AF65-F5344CB8AC3E}">
        <p14:creationId xmlns:p14="http://schemas.microsoft.com/office/powerpoint/2010/main" val="15870607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0100" y="614019"/>
            <a:ext cx="10725150" cy="1371600"/>
          </a:xfrm>
        </p:spPr>
        <p:txBody>
          <a:bodyPr>
            <a:normAutofit fontScale="90000"/>
          </a:bodyPr>
          <a:lstStyle/>
          <a:p>
            <a:r>
              <a:rPr lang="en-US" dirty="0"/>
              <a:t>Senior Community Service Employment Program</a:t>
            </a:r>
          </a:p>
        </p:txBody>
      </p:sp>
      <p:sp>
        <p:nvSpPr>
          <p:cNvPr id="3" name="Content Placeholder 2"/>
          <p:cNvSpPr>
            <a:spLocks noGrp="1"/>
          </p:cNvSpPr>
          <p:nvPr>
            <p:ph idx="1"/>
          </p:nvPr>
        </p:nvSpPr>
        <p:spPr>
          <a:xfrm>
            <a:off x="800100" y="2484119"/>
            <a:ext cx="5591175" cy="3545206"/>
          </a:xfrm>
        </p:spPr>
        <p:txBody>
          <a:bodyPr>
            <a:normAutofit/>
          </a:bodyPr>
          <a:lstStyle/>
          <a:p>
            <a:pPr marL="0" indent="0">
              <a:buNone/>
            </a:pPr>
            <a:r>
              <a:rPr lang="en-US" dirty="0">
                <a:solidFill>
                  <a:schemeClr val="accent2"/>
                </a:solidFill>
              </a:rPr>
              <a:t>Providing employment training and job </a:t>
            </a:r>
            <a:r>
              <a:rPr lang="en-US" dirty="0" smtClean="0">
                <a:solidFill>
                  <a:schemeClr val="accent2"/>
                </a:solidFill>
              </a:rPr>
              <a:t>placements</a:t>
            </a:r>
            <a:endParaRPr lang="en-US" dirty="0"/>
          </a:p>
          <a:p>
            <a:pPr marL="560070" lvl="1" indent="-285750"/>
            <a:r>
              <a:rPr lang="en-US" dirty="0"/>
              <a:t>Increased marketability through skill development</a:t>
            </a:r>
          </a:p>
          <a:p>
            <a:pPr marL="560070" lvl="1" indent="-285750"/>
            <a:r>
              <a:rPr lang="en-US" dirty="0"/>
              <a:t>Paid, real-world experience at a Host Agency</a:t>
            </a:r>
          </a:p>
          <a:p>
            <a:pPr marL="834390" lvl="2" indent="-285750"/>
            <a:r>
              <a:rPr lang="en-US" dirty="0"/>
              <a:t>Minimum Wage subsidized through SCSEP</a:t>
            </a:r>
          </a:p>
          <a:p>
            <a:pPr marL="560070" lvl="1" indent="-285750"/>
            <a:r>
              <a:rPr lang="en-US" dirty="0"/>
              <a:t>Reduced risk of social isolation</a:t>
            </a:r>
          </a:p>
          <a:p>
            <a:pPr marL="560070" lvl="1" indent="-285750"/>
            <a:r>
              <a:rPr lang="en-US" dirty="0"/>
              <a:t>Networking opportunities</a:t>
            </a:r>
          </a:p>
          <a:p>
            <a:pPr marL="560070" lvl="1" indent="-285750"/>
            <a:r>
              <a:rPr lang="en-US" dirty="0"/>
              <a:t>Access to job search assistance</a:t>
            </a:r>
          </a:p>
          <a:p>
            <a:pPr lvl="1"/>
            <a:endParaRPr lang="en-US" dirty="0"/>
          </a:p>
        </p:txBody>
      </p:sp>
      <p:sp>
        <p:nvSpPr>
          <p:cNvPr id="4" name="TextBox 3"/>
          <p:cNvSpPr txBox="1"/>
          <p:nvPr/>
        </p:nvSpPr>
        <p:spPr>
          <a:xfrm>
            <a:off x="800100" y="1985619"/>
            <a:ext cx="8172450" cy="677108"/>
          </a:xfrm>
          <a:prstGeom prst="rect">
            <a:avLst/>
          </a:prstGeom>
          <a:noFill/>
        </p:spPr>
        <p:txBody>
          <a:bodyPr wrap="square" rtlCol="0">
            <a:spAutoFit/>
          </a:bodyPr>
          <a:lstStyle/>
          <a:p>
            <a:r>
              <a:rPr lang="en-US" sz="2000" dirty="0">
                <a:solidFill>
                  <a:schemeClr val="accent4">
                    <a:lumMod val="40000"/>
                    <a:lumOff val="60000"/>
                  </a:schemeClr>
                </a:solidFill>
              </a:rPr>
              <a:t>SCSEP helps participants become more independent by:</a:t>
            </a:r>
          </a:p>
          <a:p>
            <a:endParaRPr lang="en-US" dirty="0"/>
          </a:p>
        </p:txBody>
      </p:sp>
      <p:sp>
        <p:nvSpPr>
          <p:cNvPr id="5" name="TextBox 4"/>
          <p:cNvSpPr txBox="1"/>
          <p:nvPr/>
        </p:nvSpPr>
        <p:spPr>
          <a:xfrm>
            <a:off x="6672262" y="2484119"/>
            <a:ext cx="4852988" cy="2092881"/>
          </a:xfrm>
          <a:prstGeom prst="rect">
            <a:avLst/>
          </a:prstGeom>
          <a:noFill/>
        </p:spPr>
        <p:txBody>
          <a:bodyPr wrap="square" rtlCol="0">
            <a:spAutoFit/>
          </a:bodyPr>
          <a:lstStyle/>
          <a:p>
            <a:r>
              <a:rPr lang="en-US" sz="2000" dirty="0">
                <a:solidFill>
                  <a:schemeClr val="accent2"/>
                </a:solidFill>
              </a:rPr>
              <a:t>Promoting useful community service activities</a:t>
            </a:r>
          </a:p>
          <a:p>
            <a:pPr marL="285750" indent="-285750">
              <a:buFont typeface="Arial" panose="020B0604020202020204" pitchFamily="34" charset="0"/>
              <a:buChar char="•"/>
            </a:pPr>
            <a:r>
              <a:rPr lang="en-US" dirty="0"/>
              <a:t>Expands the agency’s ability to provide services</a:t>
            </a:r>
          </a:p>
          <a:p>
            <a:pPr marL="285750" indent="-285750">
              <a:buFont typeface="Arial" panose="020B0604020202020204" pitchFamily="34" charset="0"/>
              <a:buChar char="•"/>
            </a:pPr>
            <a:r>
              <a:rPr lang="en-US" dirty="0"/>
              <a:t>Provides experience, dependability and various qualifications to agency</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9730975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SCSEP Continued</a:t>
            </a:r>
          </a:p>
        </p:txBody>
      </p:sp>
      <p:sp>
        <p:nvSpPr>
          <p:cNvPr id="3" name="Content Placeholder 2"/>
          <p:cNvSpPr>
            <a:spLocks noGrp="1"/>
          </p:cNvSpPr>
          <p:nvPr>
            <p:ph idx="1"/>
          </p:nvPr>
        </p:nvSpPr>
        <p:spPr>
          <a:xfrm>
            <a:off x="1066800" y="1817370"/>
            <a:ext cx="10058400" cy="3931920"/>
          </a:xfrm>
        </p:spPr>
        <p:txBody>
          <a:bodyPr>
            <a:normAutofit fontScale="92500"/>
          </a:bodyPr>
          <a:lstStyle/>
          <a:p>
            <a:pPr marL="0" indent="0">
              <a:buNone/>
            </a:pPr>
            <a:r>
              <a:rPr lang="en-US" dirty="0">
                <a:solidFill>
                  <a:schemeClr val="accent4">
                    <a:lumMod val="40000"/>
                    <a:lumOff val="60000"/>
                  </a:schemeClr>
                </a:solidFill>
              </a:rPr>
              <a:t>Participants must be</a:t>
            </a:r>
          </a:p>
          <a:p>
            <a:pPr lvl="1"/>
            <a:r>
              <a:rPr lang="en-US" dirty="0"/>
              <a:t>55 or older</a:t>
            </a:r>
          </a:p>
          <a:p>
            <a:pPr lvl="1"/>
            <a:r>
              <a:rPr lang="en-US" dirty="0"/>
              <a:t>Unemployed and eligible to work in the US</a:t>
            </a:r>
          </a:p>
          <a:p>
            <a:pPr lvl="1"/>
            <a:r>
              <a:rPr lang="en-US" dirty="0"/>
              <a:t>Must be low income, making less than 125% of Poverty Guidelines</a:t>
            </a:r>
          </a:p>
          <a:p>
            <a:pPr lvl="2"/>
            <a:r>
              <a:rPr lang="en-US" dirty="0"/>
              <a:t>SCSEP income guidelines can be a little hairy, you can check out </a:t>
            </a:r>
            <a:r>
              <a:rPr lang="en-US" i="1" dirty="0"/>
              <a:t>SCSEP Income Guidelines</a:t>
            </a:r>
            <a:r>
              <a:rPr lang="en-US" dirty="0"/>
              <a:t> on the Intranet or just give Chip a jingle if you have questions</a:t>
            </a:r>
          </a:p>
          <a:p>
            <a:pPr marL="0" indent="0">
              <a:buNone/>
            </a:pPr>
            <a:r>
              <a:rPr lang="en-US" dirty="0">
                <a:solidFill>
                  <a:schemeClr val="accent4">
                    <a:lumMod val="40000"/>
                    <a:lumOff val="60000"/>
                  </a:schemeClr>
                </a:solidFill>
              </a:rPr>
              <a:t>Priority is given to those that</a:t>
            </a:r>
          </a:p>
          <a:p>
            <a:pPr lvl="1"/>
            <a:r>
              <a:rPr lang="en-US" dirty="0"/>
              <a:t>Are veterans or qualified spouses</a:t>
            </a:r>
          </a:p>
          <a:p>
            <a:pPr lvl="1"/>
            <a:r>
              <a:rPr lang="en-US" dirty="0"/>
              <a:t>65 or older</a:t>
            </a:r>
          </a:p>
          <a:p>
            <a:pPr lvl="1"/>
            <a:r>
              <a:rPr lang="en-US" dirty="0"/>
              <a:t>Have a disability, limited English proficiency, low literacy skills, low employment prospects</a:t>
            </a:r>
          </a:p>
          <a:p>
            <a:pPr lvl="1"/>
            <a:r>
              <a:rPr lang="en-US" dirty="0"/>
              <a:t>Live in a rural area</a:t>
            </a:r>
          </a:p>
          <a:p>
            <a:pPr lvl="1"/>
            <a:r>
              <a:rPr lang="en-US" dirty="0"/>
              <a:t>Are homeless or at risk of homelessness</a:t>
            </a:r>
          </a:p>
          <a:p>
            <a:endParaRPr lang="en-US" dirty="0"/>
          </a:p>
        </p:txBody>
      </p:sp>
    </p:spTree>
    <p:extLst>
      <p:ext uri="{BB962C8B-B14F-4D97-AF65-F5344CB8AC3E}">
        <p14:creationId xmlns:p14="http://schemas.microsoft.com/office/powerpoint/2010/main" val="33555513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WIOA Youth Training Program</a:t>
            </a:r>
          </a:p>
        </p:txBody>
      </p:sp>
      <p:sp>
        <p:nvSpPr>
          <p:cNvPr id="3" name="Content Placeholder 2"/>
          <p:cNvSpPr>
            <a:spLocks noGrp="1"/>
          </p:cNvSpPr>
          <p:nvPr>
            <p:ph idx="1"/>
          </p:nvPr>
        </p:nvSpPr>
        <p:spPr>
          <a:xfrm>
            <a:off x="1066800" y="1828800"/>
            <a:ext cx="10058400" cy="4206240"/>
          </a:xfrm>
        </p:spPr>
        <p:txBody>
          <a:bodyPr/>
          <a:lstStyle/>
          <a:p>
            <a:r>
              <a:rPr lang="en-US" dirty="0"/>
              <a:t>Goals are to assist  </a:t>
            </a:r>
            <a:r>
              <a:rPr lang="en-US" dirty="0" smtClean="0"/>
              <a:t>Out of School Youth aged 16-24 with</a:t>
            </a:r>
            <a:endParaRPr lang="en-US" dirty="0"/>
          </a:p>
          <a:p>
            <a:pPr lvl="1"/>
            <a:r>
              <a:rPr lang="en-US" dirty="0"/>
              <a:t>The attainment of secondary school diploma or its recognized equivalent</a:t>
            </a:r>
          </a:p>
          <a:p>
            <a:pPr lvl="1"/>
            <a:r>
              <a:rPr lang="en-US" dirty="0"/>
              <a:t>Entry into post secondary education (Technical Schools, Colleges, Apprenticeships, etc.)</a:t>
            </a:r>
          </a:p>
          <a:p>
            <a:pPr lvl="1"/>
            <a:r>
              <a:rPr lang="en-US" dirty="0"/>
              <a:t>Career Readiness</a:t>
            </a:r>
          </a:p>
          <a:p>
            <a:r>
              <a:rPr lang="en-US" dirty="0"/>
              <a:t>We are focused on the latter two goals in particular</a:t>
            </a:r>
          </a:p>
          <a:p>
            <a:r>
              <a:rPr lang="en-US" dirty="0"/>
              <a:t>The 14 Youth Program Elements are provided to help achieve these goals; they are the services provided in the program</a:t>
            </a:r>
          </a:p>
          <a:p>
            <a:r>
              <a:rPr lang="en-US" dirty="0"/>
              <a:t>Occupational Skills Training and Work Experience are the two main Youth Elements that provide the types of training we’re talking about today</a:t>
            </a:r>
          </a:p>
          <a:p>
            <a:endParaRPr lang="en-US" dirty="0"/>
          </a:p>
        </p:txBody>
      </p:sp>
    </p:spTree>
    <p:extLst>
      <p:ext uri="{BB962C8B-B14F-4D97-AF65-F5344CB8AC3E}">
        <p14:creationId xmlns:p14="http://schemas.microsoft.com/office/powerpoint/2010/main" val="6423344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chemeClr val="accent3"/>
                </a:solidFill>
              </a:rPr>
              <a:t>Programs with outside referrals</a:t>
            </a:r>
            <a:endParaRPr lang="en-US" dirty="0">
              <a:solidFill>
                <a:schemeClr val="accent3"/>
              </a:solidFill>
            </a:endParaRPr>
          </a:p>
        </p:txBody>
      </p:sp>
    </p:spTree>
    <p:extLst>
      <p:ext uri="{BB962C8B-B14F-4D97-AF65-F5344CB8AC3E}">
        <p14:creationId xmlns:p14="http://schemas.microsoft.com/office/powerpoint/2010/main" val="23028239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Retaining Employment &amp; Talent After Injury/Illness Network (RETAIN)</a:t>
            </a:r>
          </a:p>
        </p:txBody>
      </p:sp>
      <p:sp>
        <p:nvSpPr>
          <p:cNvPr id="3" name="Content Placeholder 2"/>
          <p:cNvSpPr>
            <a:spLocks noGrp="1"/>
          </p:cNvSpPr>
          <p:nvPr>
            <p:ph idx="1"/>
          </p:nvPr>
        </p:nvSpPr>
        <p:spPr/>
        <p:txBody>
          <a:bodyPr/>
          <a:lstStyle/>
          <a:p>
            <a:pPr marL="0" indent="0">
              <a:buNone/>
            </a:pPr>
            <a:r>
              <a:rPr lang="en-US" dirty="0"/>
              <a:t>Assists </a:t>
            </a:r>
            <a:r>
              <a:rPr lang="en-US" dirty="0">
                <a:solidFill>
                  <a:schemeClr val="accent4">
                    <a:lumMod val="40000"/>
                    <a:lumOff val="60000"/>
                  </a:schemeClr>
                </a:solidFill>
              </a:rPr>
              <a:t>customers with a recent illness or injury</a:t>
            </a:r>
            <a:r>
              <a:rPr lang="en-US" dirty="0"/>
              <a:t>. The illness or injury must be a new condition, or a worsening of an existing condition that falls into one of the following categories:</a:t>
            </a:r>
          </a:p>
          <a:p>
            <a:pPr lvl="1"/>
            <a:r>
              <a:rPr lang="en-US" dirty="0"/>
              <a:t>Musculoskeletal injuries</a:t>
            </a:r>
          </a:p>
          <a:p>
            <a:pPr lvl="1"/>
            <a:r>
              <a:rPr lang="en-US" dirty="0"/>
              <a:t>Mental health disorders</a:t>
            </a:r>
          </a:p>
          <a:p>
            <a:pPr lvl="1"/>
            <a:r>
              <a:rPr lang="en-US" dirty="0"/>
              <a:t>Chronic diseases including, but not limited to: Diabetes, Chronic Obstructive Pulmonary Disease (COPD), or Congestive Heart Failure (CHF)</a:t>
            </a:r>
          </a:p>
          <a:p>
            <a:pPr lvl="1"/>
            <a:r>
              <a:rPr lang="en-US" dirty="0"/>
              <a:t>Other newly diagnosed illnesses or injuries that affect the individual’s employment</a:t>
            </a:r>
          </a:p>
          <a:p>
            <a:r>
              <a:rPr lang="en-US" dirty="0"/>
              <a:t>The injury or illness does not have to have occurred or presented on the job; however, it </a:t>
            </a:r>
            <a:r>
              <a:rPr lang="en-US" dirty="0">
                <a:solidFill>
                  <a:schemeClr val="accent4">
                    <a:lumMod val="40000"/>
                    <a:lumOff val="60000"/>
                  </a:schemeClr>
                </a:solidFill>
              </a:rPr>
              <a:t>must impact the customer’s ability to attend work and/or perform work duties</a:t>
            </a:r>
          </a:p>
          <a:p>
            <a:endParaRPr lang="en-US" dirty="0"/>
          </a:p>
        </p:txBody>
      </p:sp>
    </p:spTree>
    <p:extLst>
      <p:ext uri="{BB962C8B-B14F-4D97-AF65-F5344CB8AC3E}">
        <p14:creationId xmlns:p14="http://schemas.microsoft.com/office/powerpoint/2010/main" val="3983428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42602" y="2283495"/>
            <a:ext cx="9070848" cy="2587752"/>
          </a:xfrm>
        </p:spPr>
        <p:txBody>
          <a:bodyPr/>
          <a:lstStyle/>
          <a:p>
            <a:r>
              <a:rPr lang="en-US" dirty="0" smtClean="0">
                <a:solidFill>
                  <a:schemeClr val="accent3"/>
                </a:solidFill>
              </a:rPr>
              <a:t>General Training Programs</a:t>
            </a:r>
            <a:endParaRPr lang="en-US" dirty="0">
              <a:solidFill>
                <a:schemeClr val="accent3"/>
              </a:solidFill>
            </a:endParaRPr>
          </a:p>
        </p:txBody>
      </p:sp>
    </p:spTree>
    <p:extLst>
      <p:ext uri="{BB962C8B-B14F-4D97-AF65-F5344CB8AC3E}">
        <p14:creationId xmlns:p14="http://schemas.microsoft.com/office/powerpoint/2010/main" val="17006482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125" y="404469"/>
            <a:ext cx="10058400" cy="1371600"/>
          </a:xfrm>
        </p:spPr>
        <p:txBody>
          <a:bodyPr/>
          <a:lstStyle/>
          <a:p>
            <a:r>
              <a:rPr lang="en-US" dirty="0"/>
              <a:t>RETAIN </a:t>
            </a:r>
            <a:r>
              <a:rPr lang="en-US" dirty="0" smtClean="0"/>
              <a:t>Continued </a:t>
            </a:r>
            <a:r>
              <a:rPr lang="en-US" sz="3600" dirty="0" smtClean="0"/>
              <a:t>(ends 3/2025)</a:t>
            </a:r>
            <a:endParaRPr lang="en-US" sz="3600" dirty="0"/>
          </a:p>
        </p:txBody>
      </p:sp>
      <p:sp>
        <p:nvSpPr>
          <p:cNvPr id="3" name="Content Placeholder 2"/>
          <p:cNvSpPr>
            <a:spLocks noGrp="1"/>
          </p:cNvSpPr>
          <p:nvPr>
            <p:ph idx="1"/>
          </p:nvPr>
        </p:nvSpPr>
        <p:spPr>
          <a:xfrm>
            <a:off x="742950" y="1456734"/>
            <a:ext cx="5783974" cy="4754880"/>
          </a:xfrm>
        </p:spPr>
        <p:txBody>
          <a:bodyPr>
            <a:normAutofit/>
          </a:bodyPr>
          <a:lstStyle/>
          <a:p>
            <a:pPr marL="0" indent="0">
              <a:buNone/>
            </a:pPr>
            <a:r>
              <a:rPr lang="en-US" dirty="0">
                <a:solidFill>
                  <a:schemeClr val="accent4">
                    <a:lumMod val="40000"/>
                    <a:lumOff val="60000"/>
                  </a:schemeClr>
                </a:solidFill>
              </a:rPr>
              <a:t>Services Provided:</a:t>
            </a:r>
          </a:p>
          <a:p>
            <a:r>
              <a:rPr lang="en-US" dirty="0"/>
              <a:t>Customers will meet with a nurse navigator throughout their treatment and recovery to help meet any additional medical needs that may occur</a:t>
            </a:r>
          </a:p>
          <a:p>
            <a:r>
              <a:rPr lang="en-US" dirty="0"/>
              <a:t>Customers will meet with the RETAIN Program Coordinator to receive individualized employment services</a:t>
            </a:r>
          </a:p>
          <a:p>
            <a:pPr lvl="1"/>
            <a:r>
              <a:rPr lang="en-US" dirty="0"/>
              <a:t>Targeted assessments, resume review &amp; assistance, interview skills; specifically discussing gaps in employment </a:t>
            </a:r>
          </a:p>
          <a:p>
            <a:pPr lvl="1"/>
            <a:r>
              <a:rPr lang="en-US" dirty="0"/>
              <a:t>Program can cover training/retraining</a:t>
            </a:r>
          </a:p>
          <a:p>
            <a:pPr lvl="1"/>
            <a:r>
              <a:rPr lang="en-US" dirty="0"/>
              <a:t>There are incentives for customers to take part in employment services</a:t>
            </a:r>
          </a:p>
          <a:p>
            <a:endParaRPr lang="en-US" dirty="0"/>
          </a:p>
        </p:txBody>
      </p:sp>
      <p:sp>
        <p:nvSpPr>
          <p:cNvPr id="4" name="TextBox 3"/>
          <p:cNvSpPr txBox="1"/>
          <p:nvPr/>
        </p:nvSpPr>
        <p:spPr>
          <a:xfrm>
            <a:off x="6858000" y="1653540"/>
            <a:ext cx="4787462" cy="3447098"/>
          </a:xfrm>
          <a:prstGeom prst="rect">
            <a:avLst/>
          </a:prstGeom>
          <a:noFill/>
        </p:spPr>
        <p:txBody>
          <a:bodyPr wrap="square" rtlCol="0">
            <a:spAutoFit/>
          </a:bodyPr>
          <a:lstStyle/>
          <a:p>
            <a:r>
              <a:rPr lang="en-US" sz="2000" dirty="0">
                <a:solidFill>
                  <a:schemeClr val="accent4">
                    <a:lumMod val="40000"/>
                    <a:lumOff val="60000"/>
                  </a:schemeClr>
                </a:solidFill>
              </a:rPr>
              <a:t>Referrals: </a:t>
            </a:r>
          </a:p>
          <a:p>
            <a:r>
              <a:rPr lang="en-US" dirty="0"/>
              <a:t>If you have a customer who </a:t>
            </a:r>
          </a:p>
          <a:p>
            <a:pPr marL="285750" indent="-285750">
              <a:buFont typeface="Arial" panose="020B0604020202020204" pitchFamily="34" charset="0"/>
              <a:buChar char="•"/>
            </a:pPr>
            <a:r>
              <a:rPr lang="en-US" dirty="0"/>
              <a:t>Has a recent injury or illness that is affecting their employment or employment prospects</a:t>
            </a:r>
          </a:p>
          <a:p>
            <a:pPr marL="285750" indent="-285750">
              <a:buFont typeface="Arial" panose="020B0604020202020204" pitchFamily="34" charset="0"/>
              <a:buChar char="•"/>
            </a:pPr>
            <a:r>
              <a:rPr lang="en-US" dirty="0"/>
              <a:t>Is between 18 and 65</a:t>
            </a:r>
          </a:p>
          <a:p>
            <a:pPr marL="285750" indent="-285750">
              <a:buFont typeface="Arial" panose="020B0604020202020204" pitchFamily="34" charset="0"/>
              <a:buChar char="•"/>
            </a:pPr>
            <a:r>
              <a:rPr lang="en-US" dirty="0"/>
              <a:t>Is not receiving SSDI or SSI</a:t>
            </a:r>
          </a:p>
          <a:p>
            <a:pPr marL="285750" indent="-285750">
              <a:buFont typeface="Arial" panose="020B0604020202020204" pitchFamily="34" charset="0"/>
              <a:buChar char="•"/>
            </a:pPr>
            <a:r>
              <a:rPr lang="en-US" dirty="0"/>
              <a:t>Is in need of individualized or training services</a:t>
            </a:r>
          </a:p>
          <a:p>
            <a:r>
              <a:rPr lang="en-US" dirty="0"/>
              <a:t>send their contact information to Megan Schmidt, the Nurse Navigator, at mschmidt@workforce-ks.com</a:t>
            </a:r>
          </a:p>
        </p:txBody>
      </p:sp>
    </p:spTree>
    <p:extLst>
      <p:ext uri="{BB962C8B-B14F-4D97-AF65-F5344CB8AC3E}">
        <p14:creationId xmlns:p14="http://schemas.microsoft.com/office/powerpoint/2010/main" val="23919772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799" y="479272"/>
            <a:ext cx="10547131" cy="1371600"/>
          </a:xfrm>
        </p:spPr>
        <p:txBody>
          <a:bodyPr>
            <a:normAutofit/>
          </a:bodyPr>
          <a:lstStyle/>
          <a:p>
            <a:r>
              <a:rPr lang="en-US" dirty="0"/>
              <a:t>Pathway </a:t>
            </a:r>
            <a:r>
              <a:rPr lang="en-US" dirty="0" smtClean="0"/>
              <a:t>Home </a:t>
            </a:r>
            <a:r>
              <a:rPr lang="en-US" sz="3600" dirty="0" smtClean="0"/>
              <a:t>(ends 2024 or 2025)</a:t>
            </a:r>
            <a:endParaRPr lang="en-US" sz="3600" dirty="0"/>
          </a:p>
        </p:txBody>
      </p:sp>
      <p:sp>
        <p:nvSpPr>
          <p:cNvPr id="3" name="Content Placeholder 2"/>
          <p:cNvSpPr>
            <a:spLocks noGrp="1"/>
          </p:cNvSpPr>
          <p:nvPr>
            <p:ph idx="1"/>
          </p:nvPr>
        </p:nvSpPr>
        <p:spPr>
          <a:xfrm>
            <a:off x="1066800" y="1493520"/>
            <a:ext cx="10058400" cy="3931920"/>
          </a:xfrm>
        </p:spPr>
        <p:txBody>
          <a:bodyPr/>
          <a:lstStyle/>
          <a:p>
            <a:pPr marL="0" indent="0">
              <a:buNone/>
            </a:pPr>
            <a:r>
              <a:rPr lang="en-US" dirty="0"/>
              <a:t>Pathway </a:t>
            </a:r>
            <a:r>
              <a:rPr lang="en-US" dirty="0" smtClean="0"/>
              <a:t>Home helps </a:t>
            </a:r>
            <a:r>
              <a:rPr lang="en-US" dirty="0"/>
              <a:t>fund reentry services to improve employment outcomes for </a:t>
            </a:r>
            <a:r>
              <a:rPr lang="en-US" dirty="0">
                <a:solidFill>
                  <a:schemeClr val="accent4">
                    <a:lumMod val="40000"/>
                    <a:lumOff val="60000"/>
                  </a:schemeClr>
                </a:solidFill>
              </a:rPr>
              <a:t>adults involved in the criminal justice system</a:t>
            </a:r>
            <a:r>
              <a:rPr lang="en-US" dirty="0"/>
              <a:t>.</a:t>
            </a:r>
          </a:p>
          <a:p>
            <a:pPr lvl="1"/>
            <a:r>
              <a:rPr lang="en-US" dirty="0"/>
              <a:t>The grant is designed to provide services for 100 individuals in the Wichita area who are reintegrating from incarceration.</a:t>
            </a:r>
          </a:p>
          <a:p>
            <a:pPr lvl="2"/>
            <a:r>
              <a:rPr lang="en-US" dirty="0"/>
              <a:t>Services include education and training, job preparation, legal aid, and assistance connecting to other important </a:t>
            </a:r>
            <a:r>
              <a:rPr lang="en-US" dirty="0" smtClean="0"/>
              <a:t>social services</a:t>
            </a:r>
            <a:endParaRPr lang="en-US" dirty="0"/>
          </a:p>
          <a:p>
            <a:pPr lvl="1"/>
            <a:r>
              <a:rPr lang="en-US" dirty="0"/>
              <a:t>Referrals come from specific jails and prisons in the area</a:t>
            </a:r>
          </a:p>
        </p:txBody>
      </p:sp>
      <p:pic>
        <p:nvPicPr>
          <p:cNvPr id="4" name="Picture 3"/>
          <p:cNvPicPr>
            <a:picLocks noChangeAspect="1"/>
          </p:cNvPicPr>
          <p:nvPr/>
        </p:nvPicPr>
        <p:blipFill>
          <a:blip r:embed="rId2"/>
          <a:stretch>
            <a:fillRect/>
          </a:stretch>
        </p:blipFill>
        <p:spPr>
          <a:xfrm>
            <a:off x="3890386" y="3690891"/>
            <a:ext cx="4065945" cy="2704995"/>
          </a:xfrm>
          <a:prstGeom prst="rect">
            <a:avLst/>
          </a:prstGeom>
        </p:spPr>
      </p:pic>
    </p:spTree>
    <p:extLst>
      <p:ext uri="{BB962C8B-B14F-4D97-AF65-F5344CB8AC3E}">
        <p14:creationId xmlns:p14="http://schemas.microsoft.com/office/powerpoint/2010/main" val="34282234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Kansas Advanced Manufacturing Program </a:t>
            </a:r>
            <a:r>
              <a:rPr lang="en-US" sz="3600" dirty="0" smtClean="0"/>
              <a:t>(ends 12/2021)</a:t>
            </a:r>
            <a:endParaRPr lang="en-US" sz="3600" dirty="0"/>
          </a:p>
        </p:txBody>
      </p:sp>
      <p:sp>
        <p:nvSpPr>
          <p:cNvPr id="3" name="Content Placeholder 2"/>
          <p:cNvSpPr>
            <a:spLocks noGrp="1"/>
          </p:cNvSpPr>
          <p:nvPr>
            <p:ph idx="1"/>
          </p:nvPr>
        </p:nvSpPr>
        <p:spPr>
          <a:xfrm>
            <a:off x="1066800" y="1913932"/>
            <a:ext cx="10058400" cy="4371253"/>
          </a:xfrm>
        </p:spPr>
        <p:txBody>
          <a:bodyPr>
            <a:normAutofit fontScale="92500" lnSpcReduction="10000"/>
          </a:bodyPr>
          <a:lstStyle/>
          <a:p>
            <a:pPr marL="0" indent="0">
              <a:buNone/>
            </a:pPr>
            <a:r>
              <a:rPr lang="en-US" dirty="0"/>
              <a:t>F</a:t>
            </a:r>
            <a:r>
              <a:rPr lang="en-US" dirty="0" smtClean="0"/>
              <a:t>unded </a:t>
            </a:r>
            <a:r>
              <a:rPr lang="en-US" dirty="0"/>
              <a:t>from the America’s Promise Grant</a:t>
            </a:r>
            <a:r>
              <a:rPr lang="en-US" dirty="0" smtClean="0"/>
              <a:t>, KAMP </a:t>
            </a:r>
            <a:r>
              <a:rPr lang="en-US" dirty="0"/>
              <a:t>is a tuition free skills training and work–based learning </a:t>
            </a:r>
            <a:r>
              <a:rPr lang="en-US" dirty="0" smtClean="0"/>
              <a:t>opportunity to </a:t>
            </a:r>
            <a:r>
              <a:rPr lang="en-US" dirty="0"/>
              <a:t>prepare participants for careers in the </a:t>
            </a:r>
            <a:r>
              <a:rPr lang="en-US" dirty="0">
                <a:solidFill>
                  <a:schemeClr val="accent3"/>
                </a:solidFill>
              </a:rPr>
              <a:t>aviation and advanced manufacturing industries</a:t>
            </a:r>
            <a:r>
              <a:rPr lang="en-US" dirty="0"/>
              <a:t>. All training </a:t>
            </a:r>
            <a:r>
              <a:rPr lang="en-US" dirty="0" smtClean="0"/>
              <a:t>is be </a:t>
            </a:r>
            <a:r>
              <a:rPr lang="en-US" dirty="0"/>
              <a:t>employer driven and tied to employment opportunities in South Central Kansas. </a:t>
            </a:r>
            <a:endParaRPr lang="en-US" dirty="0" smtClean="0"/>
          </a:p>
          <a:p>
            <a:r>
              <a:rPr lang="en-US" sz="1900" dirty="0" smtClean="0"/>
              <a:t>Typically funds OJT or Incumbent Worker Training</a:t>
            </a:r>
          </a:p>
          <a:p>
            <a:r>
              <a:rPr lang="en-US" sz="1900" dirty="0" smtClean="0"/>
              <a:t>Partner with local businesses (Spirit, Cox Machine, </a:t>
            </a:r>
            <a:r>
              <a:rPr lang="en-US" sz="1900" dirty="0" err="1" smtClean="0"/>
              <a:t>Tect</a:t>
            </a:r>
            <a:r>
              <a:rPr lang="en-US" sz="1900" dirty="0" smtClean="0"/>
              <a:t> Aerospace) to create training programs </a:t>
            </a:r>
          </a:p>
          <a:p>
            <a:pPr marL="0" indent="0">
              <a:buNone/>
            </a:pPr>
            <a:r>
              <a:rPr lang="en-US" b="1" dirty="0" smtClean="0">
                <a:solidFill>
                  <a:schemeClr val="accent3"/>
                </a:solidFill>
              </a:rPr>
              <a:t>To </a:t>
            </a:r>
            <a:r>
              <a:rPr lang="en-US" b="1" dirty="0">
                <a:solidFill>
                  <a:schemeClr val="accent3"/>
                </a:solidFill>
              </a:rPr>
              <a:t>be eligible for </a:t>
            </a:r>
            <a:r>
              <a:rPr lang="en-US" b="1" dirty="0" smtClean="0">
                <a:solidFill>
                  <a:schemeClr val="accent3"/>
                </a:solidFill>
              </a:rPr>
              <a:t>KAMP, </a:t>
            </a:r>
            <a:r>
              <a:rPr lang="en-US" b="1" dirty="0">
                <a:solidFill>
                  <a:schemeClr val="accent3"/>
                </a:solidFill>
              </a:rPr>
              <a:t>individuals must be meet the following:</a:t>
            </a:r>
            <a:endParaRPr lang="en-US" dirty="0">
              <a:solidFill>
                <a:schemeClr val="accent3"/>
              </a:solidFill>
            </a:endParaRPr>
          </a:p>
          <a:p>
            <a:r>
              <a:rPr lang="en-US" sz="1900" dirty="0"/>
              <a:t>Eligible to </a:t>
            </a:r>
            <a:r>
              <a:rPr lang="en-US" sz="1900" dirty="0" smtClean="0"/>
              <a:t>live </a:t>
            </a:r>
            <a:r>
              <a:rPr lang="en-US" sz="1900" dirty="0"/>
              <a:t>and </a:t>
            </a:r>
            <a:r>
              <a:rPr lang="en-US" sz="1900" dirty="0" smtClean="0"/>
              <a:t>work </a:t>
            </a:r>
            <a:r>
              <a:rPr lang="en-US" sz="1900" dirty="0"/>
              <a:t>in the United States without need for H-1B Visa</a:t>
            </a:r>
          </a:p>
          <a:p>
            <a:r>
              <a:rPr lang="en-US" sz="1900" dirty="0"/>
              <a:t>Currently Unemployed or Underemployed (Underemployed is defined as earning less than $12.02 per hour or $25,000 per year)</a:t>
            </a:r>
          </a:p>
          <a:p>
            <a:r>
              <a:rPr lang="en-US" sz="1900" dirty="0"/>
              <a:t>Not currently enrolled in any other post-secondary training</a:t>
            </a:r>
          </a:p>
          <a:p>
            <a:r>
              <a:rPr lang="en-US" sz="1900" dirty="0"/>
              <a:t>Meet all employer required criteria for employment</a:t>
            </a:r>
          </a:p>
          <a:p>
            <a:pPr marL="0" indent="0">
              <a:buNone/>
            </a:pPr>
            <a:endParaRPr lang="en-US" dirty="0"/>
          </a:p>
        </p:txBody>
      </p:sp>
    </p:spTree>
    <p:extLst>
      <p:ext uri="{BB962C8B-B14F-4D97-AF65-F5344CB8AC3E}">
        <p14:creationId xmlns:p14="http://schemas.microsoft.com/office/powerpoint/2010/main" val="7262403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 Time!</a:t>
            </a:r>
            <a:endParaRPr lang="en-US" dirty="0"/>
          </a:p>
        </p:txBody>
      </p:sp>
      <p:sp>
        <p:nvSpPr>
          <p:cNvPr id="3" name="Content Placeholder 2"/>
          <p:cNvSpPr>
            <a:spLocks noGrp="1"/>
          </p:cNvSpPr>
          <p:nvPr>
            <p:ph idx="1"/>
          </p:nvPr>
        </p:nvSpPr>
        <p:spPr>
          <a:xfrm>
            <a:off x="1192924" y="1682706"/>
            <a:ext cx="10058400" cy="2132549"/>
          </a:xfrm>
        </p:spPr>
        <p:txBody>
          <a:bodyPr>
            <a:normAutofit lnSpcReduction="10000"/>
          </a:bodyPr>
          <a:lstStyle/>
          <a:p>
            <a:r>
              <a:rPr lang="en-US" dirty="0" smtClean="0"/>
              <a:t>We’ll break into groups and each group will have a customer they need to refer to a training program. </a:t>
            </a:r>
          </a:p>
          <a:p>
            <a:pPr lvl="1"/>
            <a:r>
              <a:rPr lang="en-US" dirty="0" smtClean="0"/>
              <a:t>Customer descriptions will be in the chat</a:t>
            </a:r>
          </a:p>
          <a:p>
            <a:pPr lvl="1"/>
            <a:r>
              <a:rPr lang="en-US" dirty="0" smtClean="0"/>
              <a:t>Make sure to pay attention to the breakout room number you’re in; that will be your scenario</a:t>
            </a:r>
          </a:p>
          <a:p>
            <a:pPr lvl="1"/>
            <a:r>
              <a:rPr lang="en-US" dirty="0" smtClean="0"/>
              <a:t>You’ll decide what program or programs would be most appropriate for your customer</a:t>
            </a:r>
            <a:endParaRPr lang="en-US" dirty="0"/>
          </a:p>
        </p:txBody>
      </p:sp>
      <p:pic>
        <p:nvPicPr>
          <p:cNvPr id="4" name="Picture 3"/>
          <p:cNvPicPr>
            <a:picLocks noChangeAspect="1"/>
          </p:cNvPicPr>
          <p:nvPr/>
        </p:nvPicPr>
        <p:blipFill>
          <a:blip r:embed="rId3"/>
          <a:stretch>
            <a:fillRect/>
          </a:stretch>
        </p:blipFill>
        <p:spPr>
          <a:xfrm>
            <a:off x="3241740" y="3815255"/>
            <a:ext cx="4997714" cy="2115699"/>
          </a:xfrm>
          <a:prstGeom prst="rect">
            <a:avLst/>
          </a:prstGeom>
        </p:spPr>
      </p:pic>
    </p:spTree>
    <p:extLst>
      <p:ext uri="{BB962C8B-B14F-4D97-AF65-F5344CB8AC3E}">
        <p14:creationId xmlns:p14="http://schemas.microsoft.com/office/powerpoint/2010/main" val="20967143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WIOA Adult </a:t>
            </a:r>
          </a:p>
        </p:txBody>
      </p:sp>
      <p:sp>
        <p:nvSpPr>
          <p:cNvPr id="3" name="Content Placeholder 2"/>
          <p:cNvSpPr>
            <a:spLocks noGrp="1"/>
          </p:cNvSpPr>
          <p:nvPr>
            <p:ph idx="1"/>
          </p:nvPr>
        </p:nvSpPr>
        <p:spPr>
          <a:xfrm>
            <a:off x="1066800" y="1811045"/>
            <a:ext cx="10058400" cy="4101483"/>
          </a:xfrm>
        </p:spPr>
        <p:txBody>
          <a:bodyPr>
            <a:normAutofit lnSpcReduction="10000"/>
          </a:bodyPr>
          <a:lstStyle/>
          <a:p>
            <a:r>
              <a:rPr lang="en-US" dirty="0"/>
              <a:t>Provides career services and training services to customers who are unable to secure employment at a self-sufficient wage without further assistance </a:t>
            </a:r>
          </a:p>
          <a:p>
            <a:r>
              <a:rPr lang="en-US" dirty="0"/>
              <a:t>Helps employers meet their workforce needs</a:t>
            </a:r>
          </a:p>
          <a:p>
            <a:pPr lvl="1"/>
            <a:r>
              <a:rPr lang="en-US" dirty="0"/>
              <a:t>Must be eligible to work in the United States</a:t>
            </a:r>
          </a:p>
          <a:p>
            <a:pPr lvl="1"/>
            <a:r>
              <a:rPr lang="en-US" dirty="0"/>
              <a:t>Must be selective service compliant</a:t>
            </a:r>
          </a:p>
          <a:p>
            <a:pPr lvl="1"/>
            <a:r>
              <a:rPr lang="en-US" dirty="0"/>
              <a:t>Must be aged 18 years or older</a:t>
            </a:r>
          </a:p>
          <a:p>
            <a:r>
              <a:rPr lang="en-US" dirty="0"/>
              <a:t>Gives priority of service to Veterans </a:t>
            </a:r>
          </a:p>
          <a:p>
            <a:r>
              <a:rPr lang="en-US" dirty="0"/>
              <a:t>Prioritizes low-income and basic skills deficient individuals</a:t>
            </a:r>
          </a:p>
          <a:p>
            <a:r>
              <a:rPr lang="en-US" dirty="0"/>
              <a:t>Frequently works in coordination with other Workforce Center programs to complement their services</a:t>
            </a:r>
          </a:p>
          <a:p>
            <a:r>
              <a:rPr lang="en-US" dirty="0"/>
              <a:t>Provides supportive services to eligible customers enrolled in training</a:t>
            </a:r>
          </a:p>
          <a:p>
            <a:endParaRPr lang="en-US" dirty="0"/>
          </a:p>
          <a:p>
            <a:endParaRPr lang="en-US" dirty="0"/>
          </a:p>
        </p:txBody>
      </p:sp>
    </p:spTree>
    <p:extLst>
      <p:ext uri="{BB962C8B-B14F-4D97-AF65-F5344CB8AC3E}">
        <p14:creationId xmlns:p14="http://schemas.microsoft.com/office/powerpoint/2010/main" val="12248737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53CF6-8C23-46E2-95A5-C0022EDA4363}"/>
              </a:ext>
            </a:extLst>
          </p:cNvPr>
          <p:cNvSpPr>
            <a:spLocks noGrp="1"/>
          </p:cNvSpPr>
          <p:nvPr>
            <p:ph type="title"/>
          </p:nvPr>
        </p:nvSpPr>
        <p:spPr/>
        <p:txBody>
          <a:bodyPr/>
          <a:lstStyle/>
          <a:p>
            <a:r>
              <a:rPr lang="en-US" dirty="0"/>
              <a:t>WIOA Adult Continued</a:t>
            </a:r>
          </a:p>
        </p:txBody>
      </p:sp>
      <p:sp>
        <p:nvSpPr>
          <p:cNvPr id="3" name="Content Placeholder 2">
            <a:extLst>
              <a:ext uri="{FF2B5EF4-FFF2-40B4-BE49-F238E27FC236}">
                <a16:creationId xmlns:a16="http://schemas.microsoft.com/office/drawing/2014/main" id="{66298CBB-2A6A-4F79-8DEC-67EC089BD55C}"/>
              </a:ext>
            </a:extLst>
          </p:cNvPr>
          <p:cNvSpPr>
            <a:spLocks noGrp="1"/>
          </p:cNvSpPr>
          <p:nvPr>
            <p:ph idx="1"/>
          </p:nvPr>
        </p:nvSpPr>
        <p:spPr/>
        <p:txBody>
          <a:bodyPr/>
          <a:lstStyle/>
          <a:p>
            <a:r>
              <a:rPr lang="en-US" dirty="0"/>
              <a:t>Classroom training is limited to 2 years </a:t>
            </a:r>
          </a:p>
          <a:p>
            <a:r>
              <a:rPr lang="en-US" dirty="0"/>
              <a:t>A maximum of $4,500 for each individual unless they’re enrolled in training for these industries:</a:t>
            </a:r>
          </a:p>
          <a:p>
            <a:pPr lvl="2"/>
            <a:r>
              <a:rPr lang="en-US" dirty="0"/>
              <a:t>Aviation Manufacturing-$6,000</a:t>
            </a:r>
            <a:endParaRPr lang="en-US" sz="2200" dirty="0"/>
          </a:p>
          <a:p>
            <a:pPr lvl="2"/>
            <a:r>
              <a:rPr lang="en-US" dirty="0"/>
              <a:t>Healthcare-$6,000</a:t>
            </a:r>
            <a:endParaRPr lang="en-US" sz="2200" dirty="0"/>
          </a:p>
          <a:p>
            <a:pPr lvl="2"/>
            <a:r>
              <a:rPr lang="en-US" dirty="0"/>
              <a:t>Information Technology-$5,000</a:t>
            </a:r>
          </a:p>
          <a:p>
            <a:pPr lvl="1"/>
            <a:r>
              <a:rPr lang="en-US" dirty="0"/>
              <a:t>No higher than a Bachelor’s degree</a:t>
            </a:r>
          </a:p>
          <a:p>
            <a:r>
              <a:rPr lang="en-US" dirty="0"/>
              <a:t>Classroom training must be provided by an approved Eligible Training </a:t>
            </a:r>
            <a:r>
              <a:rPr lang="en-US" dirty="0" smtClean="0"/>
              <a:t>Provider in an occupation found on the Demand Occupations list.</a:t>
            </a:r>
            <a:endParaRPr lang="en-US" dirty="0"/>
          </a:p>
        </p:txBody>
      </p:sp>
    </p:spTree>
    <p:extLst>
      <p:ext uri="{BB962C8B-B14F-4D97-AF65-F5344CB8AC3E}">
        <p14:creationId xmlns:p14="http://schemas.microsoft.com/office/powerpoint/2010/main" val="5930027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WIOA Dislocated Worker</a:t>
            </a:r>
          </a:p>
        </p:txBody>
      </p:sp>
      <p:sp>
        <p:nvSpPr>
          <p:cNvPr id="3" name="Content Placeholder 2"/>
          <p:cNvSpPr>
            <a:spLocks noGrp="1"/>
          </p:cNvSpPr>
          <p:nvPr>
            <p:ph idx="1"/>
          </p:nvPr>
        </p:nvSpPr>
        <p:spPr>
          <a:xfrm>
            <a:off x="1066800" y="1938528"/>
            <a:ext cx="10058400" cy="3931920"/>
          </a:xfrm>
        </p:spPr>
        <p:txBody>
          <a:bodyPr>
            <a:normAutofit lnSpcReduction="10000"/>
          </a:bodyPr>
          <a:lstStyle/>
          <a:p>
            <a:r>
              <a:rPr lang="en-US" dirty="0"/>
              <a:t>Provides career services and training services to customers who have been </a:t>
            </a:r>
            <a:r>
              <a:rPr lang="en-US" dirty="0">
                <a:solidFill>
                  <a:schemeClr val="accent3"/>
                </a:solidFill>
              </a:rPr>
              <a:t>terminated, laid off, or who have received a notice of termination or layoff and receiving UI</a:t>
            </a:r>
          </a:p>
          <a:p>
            <a:pPr lvl="1"/>
            <a:r>
              <a:rPr lang="en-US" dirty="0"/>
              <a:t>Individuals separating from the military</a:t>
            </a:r>
          </a:p>
          <a:p>
            <a:pPr lvl="1"/>
            <a:r>
              <a:rPr lang="en-US" dirty="0"/>
              <a:t>Individuals whose layoff/termination is a result of a permanent closure or substantial layoff</a:t>
            </a:r>
          </a:p>
          <a:p>
            <a:pPr lvl="1"/>
            <a:r>
              <a:rPr lang="en-US" dirty="0"/>
              <a:t>Individuals who were self-employed but lost employment because of economic conditions or natural disasters</a:t>
            </a:r>
          </a:p>
          <a:p>
            <a:pPr lvl="1"/>
            <a:r>
              <a:rPr lang="en-US" dirty="0"/>
              <a:t>Individual is a displaced homemaker </a:t>
            </a:r>
          </a:p>
          <a:p>
            <a:pPr lvl="1"/>
            <a:r>
              <a:rPr lang="en-US" dirty="0"/>
              <a:t>Individual who is the spouse of active duty military personnel who has lost a job because of a change in duty station</a:t>
            </a:r>
          </a:p>
          <a:p>
            <a:r>
              <a:rPr lang="en-US" dirty="0"/>
              <a:t>Provides supportive services to eligible customers enrolled in training</a:t>
            </a:r>
          </a:p>
          <a:p>
            <a:pPr lvl="1"/>
            <a:endParaRPr lang="en-US" dirty="0"/>
          </a:p>
        </p:txBody>
      </p:sp>
    </p:spTree>
    <p:extLst>
      <p:ext uri="{BB962C8B-B14F-4D97-AF65-F5344CB8AC3E}">
        <p14:creationId xmlns:p14="http://schemas.microsoft.com/office/powerpoint/2010/main" val="23768542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WIOA DW Continued</a:t>
            </a:r>
          </a:p>
        </p:txBody>
      </p:sp>
      <p:sp>
        <p:nvSpPr>
          <p:cNvPr id="3" name="Content Placeholder 2"/>
          <p:cNvSpPr>
            <a:spLocks noGrp="1"/>
          </p:cNvSpPr>
          <p:nvPr>
            <p:ph idx="1"/>
          </p:nvPr>
        </p:nvSpPr>
        <p:spPr/>
        <p:txBody>
          <a:bodyPr>
            <a:normAutofit lnSpcReduction="10000"/>
          </a:bodyPr>
          <a:lstStyle/>
          <a:p>
            <a:r>
              <a:rPr lang="en-US" dirty="0"/>
              <a:t>Customer must meet one of the DW categories (including termination)</a:t>
            </a:r>
          </a:p>
          <a:p>
            <a:r>
              <a:rPr lang="en-US" dirty="0"/>
              <a:t>Customers must be Selective Service Compliant</a:t>
            </a:r>
          </a:p>
          <a:p>
            <a:r>
              <a:rPr lang="en-US" dirty="0"/>
              <a:t>Classroom training is limited to 2 years </a:t>
            </a:r>
          </a:p>
          <a:p>
            <a:r>
              <a:rPr lang="en-US" dirty="0"/>
              <a:t>A maximum of $4,500 for each individual unless they’re enrolled in training for these industries:</a:t>
            </a:r>
          </a:p>
          <a:p>
            <a:pPr lvl="2"/>
            <a:r>
              <a:rPr lang="en-US" dirty="0"/>
              <a:t>Aviation Manufacturing-$6,000</a:t>
            </a:r>
            <a:endParaRPr lang="en-US" sz="2200" dirty="0"/>
          </a:p>
          <a:p>
            <a:pPr lvl="2"/>
            <a:r>
              <a:rPr lang="en-US" dirty="0"/>
              <a:t>Healthcare-$6,000</a:t>
            </a:r>
            <a:endParaRPr lang="en-US" sz="2200" dirty="0"/>
          </a:p>
          <a:p>
            <a:pPr lvl="2"/>
            <a:r>
              <a:rPr lang="en-US" dirty="0"/>
              <a:t>Information Technology-$5,000</a:t>
            </a:r>
          </a:p>
          <a:p>
            <a:pPr lvl="1"/>
            <a:r>
              <a:rPr lang="en-US" dirty="0"/>
              <a:t>No higher than a Bachelor’s degree</a:t>
            </a:r>
          </a:p>
          <a:p>
            <a:r>
              <a:rPr lang="en-US" dirty="0"/>
              <a:t>Classroom training must be provided by an approved Eligible Training </a:t>
            </a:r>
            <a:r>
              <a:rPr lang="en-US" dirty="0" smtClean="0"/>
              <a:t>Provider in an occupation listed on the Demand Occupations list.</a:t>
            </a:r>
            <a:endParaRPr lang="en-US" dirty="0"/>
          </a:p>
          <a:p>
            <a:endParaRPr lang="en-US" dirty="0"/>
          </a:p>
        </p:txBody>
      </p:sp>
    </p:spTree>
    <p:extLst>
      <p:ext uri="{BB962C8B-B14F-4D97-AF65-F5344CB8AC3E}">
        <p14:creationId xmlns:p14="http://schemas.microsoft.com/office/powerpoint/2010/main" val="12767735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Dislocated Worker Grant-Aviation</a:t>
            </a:r>
            <a:endParaRPr lang="en-US" dirty="0"/>
          </a:p>
        </p:txBody>
      </p:sp>
      <p:sp>
        <p:nvSpPr>
          <p:cNvPr id="3" name="Content Placeholder 2"/>
          <p:cNvSpPr>
            <a:spLocks noGrp="1"/>
          </p:cNvSpPr>
          <p:nvPr>
            <p:ph idx="1"/>
          </p:nvPr>
        </p:nvSpPr>
        <p:spPr>
          <a:xfrm>
            <a:off x="1066800" y="1765738"/>
            <a:ext cx="10058400" cy="1366344"/>
          </a:xfrm>
        </p:spPr>
        <p:txBody>
          <a:bodyPr>
            <a:normAutofit lnSpcReduction="10000"/>
          </a:bodyPr>
          <a:lstStyle/>
          <a:p>
            <a:r>
              <a:rPr lang="en-US" dirty="0"/>
              <a:t>Federal Grant that provides dollars to assist individuals with re-training</a:t>
            </a:r>
          </a:p>
          <a:p>
            <a:pPr lvl="1"/>
            <a:r>
              <a:rPr lang="en-US" dirty="0"/>
              <a:t>Is NOT limited to individuals coming from or returning to careers in aviation</a:t>
            </a:r>
          </a:p>
          <a:p>
            <a:pPr lvl="1"/>
            <a:r>
              <a:rPr lang="en-US" dirty="0"/>
              <a:t>Follows all the same rules as the </a:t>
            </a:r>
            <a:r>
              <a:rPr lang="en-US" dirty="0" smtClean="0"/>
              <a:t>WIOA </a:t>
            </a:r>
            <a:r>
              <a:rPr lang="en-US" dirty="0"/>
              <a:t>DW </a:t>
            </a:r>
            <a:r>
              <a:rPr lang="en-US" dirty="0" smtClean="0"/>
              <a:t>program</a:t>
            </a:r>
          </a:p>
          <a:p>
            <a:pPr lvl="1"/>
            <a:r>
              <a:rPr lang="en-US" dirty="0" smtClean="0">
                <a:solidFill>
                  <a:schemeClr val="accent3"/>
                </a:solidFill>
              </a:rPr>
              <a:t>Ends 12/31/2021</a:t>
            </a:r>
            <a:endParaRPr lang="en-US" dirty="0">
              <a:solidFill>
                <a:schemeClr val="accent3"/>
              </a:solidFill>
            </a:endParaRPr>
          </a:p>
        </p:txBody>
      </p:sp>
      <p:pic>
        <p:nvPicPr>
          <p:cNvPr id="5" name="Picture 4"/>
          <p:cNvPicPr>
            <a:picLocks noChangeAspect="1"/>
          </p:cNvPicPr>
          <p:nvPr/>
        </p:nvPicPr>
        <p:blipFill>
          <a:blip r:embed="rId2"/>
          <a:stretch>
            <a:fillRect/>
          </a:stretch>
        </p:blipFill>
        <p:spPr>
          <a:xfrm>
            <a:off x="3104493" y="3264513"/>
            <a:ext cx="5562600" cy="3028950"/>
          </a:xfrm>
          <a:prstGeom prst="rect">
            <a:avLst/>
          </a:prstGeom>
        </p:spPr>
      </p:pic>
    </p:spTree>
    <p:extLst>
      <p:ext uri="{BB962C8B-B14F-4D97-AF65-F5344CB8AC3E}">
        <p14:creationId xmlns:p14="http://schemas.microsoft.com/office/powerpoint/2010/main" val="24077937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7750" y="472399"/>
            <a:ext cx="10058400" cy="1371600"/>
          </a:xfrm>
        </p:spPr>
        <p:txBody>
          <a:bodyPr>
            <a:normAutofit fontScale="90000"/>
          </a:bodyPr>
          <a:lstStyle/>
          <a:p>
            <a:r>
              <a:rPr lang="en-US" dirty="0"/>
              <a:t>Trade Adjustment Assistance (TAA)</a:t>
            </a:r>
          </a:p>
        </p:txBody>
      </p:sp>
      <p:sp>
        <p:nvSpPr>
          <p:cNvPr id="3" name="Content Placeholder 2"/>
          <p:cNvSpPr>
            <a:spLocks noGrp="1"/>
          </p:cNvSpPr>
          <p:nvPr>
            <p:ph idx="1"/>
          </p:nvPr>
        </p:nvSpPr>
        <p:spPr>
          <a:xfrm>
            <a:off x="457200" y="1820532"/>
            <a:ext cx="6181725" cy="3931920"/>
          </a:xfrm>
        </p:spPr>
        <p:txBody>
          <a:bodyPr/>
          <a:lstStyle/>
          <a:p>
            <a:pPr marL="0" indent="0">
              <a:buNone/>
            </a:pPr>
            <a:r>
              <a:rPr lang="en-US" dirty="0"/>
              <a:t>Services offered:</a:t>
            </a:r>
          </a:p>
          <a:p>
            <a:pPr lvl="1"/>
            <a:r>
              <a:rPr lang="en-US" dirty="0"/>
              <a:t>Out of Area Job Search Reimbursement</a:t>
            </a:r>
          </a:p>
          <a:p>
            <a:pPr lvl="1"/>
            <a:r>
              <a:rPr lang="en-US" dirty="0"/>
              <a:t>Relocation Reimbursement</a:t>
            </a:r>
          </a:p>
          <a:p>
            <a:pPr lvl="1"/>
            <a:r>
              <a:rPr lang="en-US" dirty="0"/>
              <a:t>Wage Subsidy After Reemployment</a:t>
            </a:r>
          </a:p>
          <a:p>
            <a:pPr lvl="2"/>
            <a:r>
              <a:rPr lang="en-US" dirty="0"/>
              <a:t>Only for those aged 50 years or older</a:t>
            </a:r>
          </a:p>
          <a:p>
            <a:pPr lvl="1"/>
            <a:r>
              <a:rPr lang="en-US" dirty="0"/>
              <a:t>Training</a:t>
            </a:r>
          </a:p>
          <a:p>
            <a:pPr lvl="2"/>
            <a:r>
              <a:rPr lang="en-US" dirty="0"/>
              <a:t>100% paid Classroom training</a:t>
            </a:r>
          </a:p>
          <a:p>
            <a:pPr lvl="2"/>
            <a:r>
              <a:rPr lang="en-US" dirty="0"/>
              <a:t>Can also do Registered Apprenticeship, On-The-Job</a:t>
            </a:r>
            <a:br>
              <a:rPr lang="en-US" dirty="0"/>
            </a:br>
            <a:r>
              <a:rPr lang="en-US" dirty="0"/>
              <a:t>Training, and Customized Training</a:t>
            </a:r>
          </a:p>
          <a:p>
            <a:pPr lvl="1"/>
            <a:r>
              <a:rPr lang="en-US" dirty="0"/>
              <a:t>Income Support while in full time training</a:t>
            </a:r>
          </a:p>
          <a:p>
            <a:pPr lvl="1"/>
            <a:r>
              <a:rPr lang="en-US" dirty="0"/>
              <a:t>Health Coverage Tax Credit</a:t>
            </a:r>
          </a:p>
          <a:p>
            <a:pPr marL="0" indent="0">
              <a:buNone/>
            </a:pPr>
            <a:endParaRPr lang="en-US" dirty="0"/>
          </a:p>
        </p:txBody>
      </p:sp>
      <p:sp>
        <p:nvSpPr>
          <p:cNvPr id="4" name="Content Placeholder 2"/>
          <p:cNvSpPr txBox="1">
            <a:spLocks/>
          </p:cNvSpPr>
          <p:nvPr/>
        </p:nvSpPr>
        <p:spPr>
          <a:xfrm>
            <a:off x="6296025" y="1844000"/>
            <a:ext cx="5362575" cy="3908451"/>
          </a:xfrm>
          <a:prstGeom prst="rect">
            <a:avLst/>
          </a:prstGeom>
        </p:spPr>
        <p:txBody>
          <a:bodyPr vert="horz" lIns="91440" tIns="45720" rIns="91440" bIns="45720" rtlCol="0">
            <a:normAutofit/>
          </a:bodyPr>
          <a:lstStyle>
            <a:lvl1pPr marL="182880" indent="-182880" algn="l" defTabSz="914400" rtl="0" eaLnBrk="1" latinLnBrk="0" hangingPunct="1">
              <a:lnSpc>
                <a:spcPct val="100000"/>
              </a:lnSpc>
              <a:spcBef>
                <a:spcPts val="900"/>
              </a:spcBef>
              <a:spcAft>
                <a:spcPts val="0"/>
              </a:spcAft>
              <a:buClr>
                <a:schemeClr val="tx2">
                  <a:lumMod val="60000"/>
                  <a:lumOff val="40000"/>
                </a:schemeClr>
              </a:buClr>
              <a:buFont typeface="Arial" pitchFamily="34" charset="0"/>
              <a:buChar char="•"/>
              <a:defRPr sz="20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8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6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6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6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6pPr>
            <a:lvl7pPr marL="19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7pPr>
            <a:lvl8pPr marL="22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8pPr>
            <a:lvl9pPr marL="25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9pPr>
          </a:lstStyle>
          <a:p>
            <a:pPr marL="0" indent="0">
              <a:buNone/>
            </a:pPr>
            <a:r>
              <a:rPr lang="en-US" dirty="0"/>
              <a:t>Services are limited to individuals who meet the following criteria</a:t>
            </a:r>
          </a:p>
          <a:p>
            <a:pPr lvl="1"/>
            <a:r>
              <a:rPr lang="en-US" dirty="0">
                <a:solidFill>
                  <a:schemeClr val="accent4">
                    <a:lumMod val="40000"/>
                    <a:lumOff val="60000"/>
                  </a:schemeClr>
                </a:solidFill>
              </a:rPr>
              <a:t>Experiencing a job loss as a result of foreign trade</a:t>
            </a:r>
          </a:p>
          <a:p>
            <a:pPr lvl="2"/>
            <a:r>
              <a:rPr lang="en-US" dirty="0"/>
              <a:t>Outsourcing</a:t>
            </a:r>
          </a:p>
          <a:p>
            <a:pPr lvl="2"/>
            <a:r>
              <a:rPr lang="en-US" dirty="0"/>
              <a:t>Company’s decrease in sales because of foreign competition</a:t>
            </a:r>
          </a:p>
          <a:p>
            <a:pPr lvl="1"/>
            <a:r>
              <a:rPr lang="en-US" dirty="0">
                <a:solidFill>
                  <a:schemeClr val="accent4">
                    <a:lumMod val="40000"/>
                    <a:lumOff val="60000"/>
                  </a:schemeClr>
                </a:solidFill>
              </a:rPr>
              <a:t>Company of dislocation is on the certified petition list</a:t>
            </a:r>
          </a:p>
          <a:p>
            <a:pPr lvl="2"/>
            <a:r>
              <a:rPr lang="en-US" dirty="0"/>
              <a:t>May cover the entire company or only a division</a:t>
            </a:r>
          </a:p>
          <a:p>
            <a:pPr lvl="2"/>
            <a:r>
              <a:rPr lang="en-US" dirty="0"/>
              <a:t>Must be certified by the US Department of Labor</a:t>
            </a:r>
          </a:p>
          <a:p>
            <a:pPr marL="0" indent="0">
              <a:buFont typeface="Arial" pitchFamily="34" charset="0"/>
              <a:buNone/>
            </a:pPr>
            <a:endParaRPr lang="en-US" dirty="0"/>
          </a:p>
        </p:txBody>
      </p:sp>
    </p:spTree>
    <p:extLst>
      <p:ext uri="{BB962C8B-B14F-4D97-AF65-F5344CB8AC3E}">
        <p14:creationId xmlns:p14="http://schemas.microsoft.com/office/powerpoint/2010/main" val="38178492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Kansas Health Profession Opportunity Project </a:t>
            </a:r>
            <a:r>
              <a:rPr lang="en-US" sz="3100" dirty="0" smtClean="0"/>
              <a:t>(ends 9/30/2021)</a:t>
            </a:r>
            <a:endParaRPr lang="en-US" sz="3100" dirty="0"/>
          </a:p>
        </p:txBody>
      </p:sp>
      <p:sp>
        <p:nvSpPr>
          <p:cNvPr id="3" name="Content Placeholder 2"/>
          <p:cNvSpPr>
            <a:spLocks noGrp="1"/>
          </p:cNvSpPr>
          <p:nvPr>
            <p:ph idx="1"/>
          </p:nvPr>
        </p:nvSpPr>
        <p:spPr>
          <a:xfrm>
            <a:off x="1066800" y="2014194"/>
            <a:ext cx="10058400" cy="3931920"/>
          </a:xfrm>
        </p:spPr>
        <p:txBody>
          <a:bodyPr/>
          <a:lstStyle/>
          <a:p>
            <a:pPr marL="0" indent="0">
              <a:buNone/>
            </a:pPr>
            <a:r>
              <a:rPr lang="en-US" dirty="0"/>
              <a:t>Purpose: to improve the lives of Kansans by providing the skills and education necessary to earn a sustainable wage and attain self-sufficiency</a:t>
            </a:r>
          </a:p>
          <a:p>
            <a:pPr marL="0" indent="0">
              <a:buNone/>
            </a:pPr>
            <a:r>
              <a:rPr lang="en-US" b="1" dirty="0"/>
              <a:t>KHPOP achieves this by:</a:t>
            </a:r>
          </a:p>
          <a:p>
            <a:pPr marL="285750" indent="-285750"/>
            <a:r>
              <a:rPr lang="en-US" dirty="0"/>
              <a:t>Preparing low income job seekers for high demand </a:t>
            </a:r>
            <a:r>
              <a:rPr lang="en-US" dirty="0">
                <a:solidFill>
                  <a:schemeClr val="accent4">
                    <a:lumMod val="60000"/>
                    <a:lumOff val="40000"/>
                  </a:schemeClr>
                </a:solidFill>
              </a:rPr>
              <a:t>healthcare occupations</a:t>
            </a:r>
          </a:p>
          <a:p>
            <a:pPr marL="285750" indent="-285750"/>
            <a:r>
              <a:rPr lang="en-US" dirty="0"/>
              <a:t>Encouraging clients to </a:t>
            </a:r>
            <a:r>
              <a:rPr lang="en-US" dirty="0">
                <a:solidFill>
                  <a:schemeClr val="accent4">
                    <a:lumMod val="60000"/>
                    <a:lumOff val="40000"/>
                  </a:schemeClr>
                </a:solidFill>
              </a:rPr>
              <a:t>attain licensure, certification, and degrees</a:t>
            </a:r>
          </a:p>
          <a:p>
            <a:pPr marL="285750" indent="-285750"/>
            <a:r>
              <a:rPr lang="en-US" dirty="0"/>
              <a:t>Removing barriers through </a:t>
            </a:r>
            <a:r>
              <a:rPr lang="en-US" dirty="0">
                <a:solidFill>
                  <a:schemeClr val="accent4">
                    <a:lumMod val="60000"/>
                    <a:lumOff val="40000"/>
                  </a:schemeClr>
                </a:solidFill>
              </a:rPr>
              <a:t>supportive services</a:t>
            </a:r>
          </a:p>
          <a:p>
            <a:pPr marL="285750" indent="-285750"/>
            <a:r>
              <a:rPr lang="en-US" dirty="0">
                <a:solidFill>
                  <a:schemeClr val="accent4">
                    <a:lumMod val="60000"/>
                    <a:lumOff val="40000"/>
                  </a:schemeClr>
                </a:solidFill>
              </a:rPr>
              <a:t>Creating IEPs </a:t>
            </a:r>
            <a:r>
              <a:rPr lang="en-US" dirty="0"/>
              <a:t>designed to achieve training, education, and employment </a:t>
            </a:r>
            <a:r>
              <a:rPr lang="en-US" dirty="0" smtClean="0"/>
              <a:t>goals</a:t>
            </a:r>
          </a:p>
          <a:p>
            <a:pPr marL="0" indent="0">
              <a:buNone/>
            </a:pPr>
            <a:r>
              <a:rPr lang="en-US" dirty="0" smtClean="0"/>
              <a:t>There are income requirements (customers receiving TANF or SNAP are usually prioritized), but participation is determined by random assignmen</a:t>
            </a:r>
            <a:r>
              <a:rPr lang="en-US" dirty="0"/>
              <a:t>t</a:t>
            </a:r>
          </a:p>
        </p:txBody>
      </p:sp>
    </p:spTree>
    <p:extLst>
      <p:ext uri="{BB962C8B-B14F-4D97-AF65-F5344CB8AC3E}">
        <p14:creationId xmlns:p14="http://schemas.microsoft.com/office/powerpoint/2010/main" val="223388858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26B02"/>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6728D11B-929E-4324-91B0-4A4DA4CAC3D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TM03457510[[fn=Savon]]</Template>
  <TotalTime>1120</TotalTime>
  <Words>2109</Words>
  <Application>Microsoft Office PowerPoint</Application>
  <PresentationFormat>Widescreen</PresentationFormat>
  <Paragraphs>214</Paragraphs>
  <Slides>23</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Century Gothic</vt:lpstr>
      <vt:lpstr>Savon</vt:lpstr>
      <vt:lpstr>Training Programs</vt:lpstr>
      <vt:lpstr>General Training Programs</vt:lpstr>
      <vt:lpstr>WIOA Adult </vt:lpstr>
      <vt:lpstr>WIOA Adult Continued</vt:lpstr>
      <vt:lpstr>WIOA Dislocated Worker</vt:lpstr>
      <vt:lpstr>WIOA DW Continued</vt:lpstr>
      <vt:lpstr>Dislocated Worker Grant-Aviation</vt:lpstr>
      <vt:lpstr>Trade Adjustment Assistance (TAA)</vt:lpstr>
      <vt:lpstr>Kansas Health Profession Opportunity Project (ends 9/30/2021)</vt:lpstr>
      <vt:lpstr>KHPOP Continued</vt:lpstr>
      <vt:lpstr>Patient Care Assistant (ends 6/30/2021)</vt:lpstr>
      <vt:lpstr>Imagine Academy (ends 12/15/2021)</vt:lpstr>
      <vt:lpstr>Registered Apprenticeship &amp; On-the-Job Training</vt:lpstr>
      <vt:lpstr>Programs for Specific Age Groups</vt:lpstr>
      <vt:lpstr>Senior Community Service Employment Program</vt:lpstr>
      <vt:lpstr>SCSEP Continued</vt:lpstr>
      <vt:lpstr>WIOA Youth Training Program</vt:lpstr>
      <vt:lpstr>Programs with outside referrals</vt:lpstr>
      <vt:lpstr>Retaining Employment &amp; Talent After Injury/Illness Network (RETAIN)</vt:lpstr>
      <vt:lpstr>RETAIN Continued (ends 3/2025)</vt:lpstr>
      <vt:lpstr>Pathway Home (ends 2024 or 2025)</vt:lpstr>
      <vt:lpstr>Kansas Advanced Manufacturing Program (ends 12/2021)</vt:lpstr>
      <vt:lpstr>Practice Time!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Training Programs</dc:title>
  <dc:creator>Janet Sutton</dc:creator>
  <cp:lastModifiedBy>Janet Sutton</cp:lastModifiedBy>
  <cp:revision>47</cp:revision>
  <dcterms:created xsi:type="dcterms:W3CDTF">2021-04-06T16:42:22Z</dcterms:created>
  <dcterms:modified xsi:type="dcterms:W3CDTF">2021-04-14T19:30:43Z</dcterms:modified>
</cp:coreProperties>
</file>