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71" r:id="rId4"/>
    <p:sldId id="267" r:id="rId5"/>
    <p:sldId id="274" r:id="rId6"/>
    <p:sldId id="268" r:id="rId7"/>
    <p:sldId id="259" r:id="rId8"/>
    <p:sldId id="258" r:id="rId9"/>
    <p:sldId id="265" r:id="rId10"/>
    <p:sldId id="260" r:id="rId11"/>
    <p:sldId id="266" r:id="rId12"/>
    <p:sldId id="261" r:id="rId13"/>
    <p:sldId id="262" r:id="rId14"/>
    <p:sldId id="269" r:id="rId15"/>
    <p:sldId id="263" r:id="rId16"/>
    <p:sldId id="264" r:id="rId17"/>
    <p:sldId id="272" r:id="rId18"/>
    <p:sldId id="273" r:id="rId19"/>
    <p:sldId id="270"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660"/>
  </p:normalViewPr>
  <p:slideViewPr>
    <p:cSldViewPr snapToGrid="0">
      <p:cViewPr varScale="1">
        <p:scale>
          <a:sx n="85" d="100"/>
          <a:sy n="85" d="100"/>
        </p:scale>
        <p:origin x="150"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2FCF1C-4105-41A2-856F-C6C7D6BFB264}" type="datetimeFigureOut">
              <a:rPr lang="en-US" smtClean="0"/>
              <a:t>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2757F0-3DE9-4E9F-BC44-08496C52AB4E}" type="slidenum">
              <a:rPr lang="en-US" smtClean="0"/>
              <a:t>‹#›</a:t>
            </a:fld>
            <a:endParaRPr lang="en-US"/>
          </a:p>
        </p:txBody>
      </p:sp>
    </p:spTree>
    <p:extLst>
      <p:ext uri="{BB962C8B-B14F-4D97-AF65-F5344CB8AC3E}">
        <p14:creationId xmlns:p14="http://schemas.microsoft.com/office/powerpoint/2010/main" val="1627415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TANF 101. This is a brief overview of the Temporary Aid to Needy Families program. </a:t>
            </a:r>
          </a:p>
        </p:txBody>
      </p:sp>
      <p:sp>
        <p:nvSpPr>
          <p:cNvPr id="4" name="Slide Number Placeholder 3"/>
          <p:cNvSpPr>
            <a:spLocks noGrp="1"/>
          </p:cNvSpPr>
          <p:nvPr>
            <p:ph type="sldNum" sz="quarter" idx="5"/>
          </p:nvPr>
        </p:nvSpPr>
        <p:spPr/>
        <p:txBody>
          <a:bodyPr/>
          <a:lstStyle/>
          <a:p>
            <a:fld id="{8C2757F0-3DE9-4E9F-BC44-08496C52AB4E}" type="slidenum">
              <a:rPr lang="en-US" smtClean="0"/>
              <a:t>1</a:t>
            </a:fld>
            <a:endParaRPr lang="en-US"/>
          </a:p>
        </p:txBody>
      </p:sp>
    </p:spTree>
    <p:extLst>
      <p:ext uri="{BB962C8B-B14F-4D97-AF65-F5344CB8AC3E}">
        <p14:creationId xmlns:p14="http://schemas.microsoft.com/office/powerpoint/2010/main" val="7647500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a:t>
            </a:r>
            <a:r>
              <a:rPr lang="en-US" baseline="30000" dirty="0"/>
              <a:t>nd</a:t>
            </a:r>
            <a:r>
              <a:rPr lang="en-US" dirty="0"/>
              <a:t> drug felony:  Children can still receive. Months still count. </a:t>
            </a:r>
          </a:p>
          <a:p>
            <a:r>
              <a:rPr lang="en-US" dirty="0"/>
              <a:t>Comparable penalty:  Means they are coded out of the FA case, but other members can still receive benefits. </a:t>
            </a:r>
          </a:p>
        </p:txBody>
      </p:sp>
      <p:sp>
        <p:nvSpPr>
          <p:cNvPr id="4" name="Slide Number Placeholder 3"/>
          <p:cNvSpPr>
            <a:spLocks noGrp="1"/>
          </p:cNvSpPr>
          <p:nvPr>
            <p:ph type="sldNum" sz="quarter" idx="5"/>
          </p:nvPr>
        </p:nvSpPr>
        <p:spPr/>
        <p:txBody>
          <a:bodyPr/>
          <a:lstStyle/>
          <a:p>
            <a:fld id="{8C2757F0-3DE9-4E9F-BC44-08496C52AB4E}" type="slidenum">
              <a:rPr lang="en-US" smtClean="0"/>
              <a:t>16</a:t>
            </a:fld>
            <a:endParaRPr lang="en-US"/>
          </a:p>
        </p:txBody>
      </p:sp>
    </p:spTree>
    <p:extLst>
      <p:ext uri="{BB962C8B-B14F-4D97-AF65-F5344CB8AC3E}">
        <p14:creationId xmlns:p14="http://schemas.microsoft.com/office/powerpoint/2010/main" val="1826450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Failure: means fail to complete the testing</a:t>
            </a:r>
          </a:p>
        </p:txBody>
      </p:sp>
      <p:sp>
        <p:nvSpPr>
          <p:cNvPr id="4" name="Slide Number Placeholder 3"/>
          <p:cNvSpPr>
            <a:spLocks noGrp="1"/>
          </p:cNvSpPr>
          <p:nvPr>
            <p:ph type="sldNum" sz="quarter" idx="5"/>
          </p:nvPr>
        </p:nvSpPr>
        <p:spPr/>
        <p:txBody>
          <a:bodyPr/>
          <a:lstStyle/>
          <a:p>
            <a:fld id="{8C2757F0-3DE9-4E9F-BC44-08496C52AB4E}" type="slidenum">
              <a:rPr lang="en-US" smtClean="0"/>
              <a:t>17</a:t>
            </a:fld>
            <a:endParaRPr lang="en-US"/>
          </a:p>
        </p:txBody>
      </p:sp>
    </p:spTree>
    <p:extLst>
      <p:ext uri="{BB962C8B-B14F-4D97-AF65-F5344CB8AC3E}">
        <p14:creationId xmlns:p14="http://schemas.microsoft.com/office/powerpoint/2010/main" val="820984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That concludes our brief overview of the TANF program.  We thank you for joining us.  And we can open it up to any questions.</a:t>
            </a:r>
          </a:p>
        </p:txBody>
      </p:sp>
      <p:sp>
        <p:nvSpPr>
          <p:cNvPr id="4" name="Slide Number Placeholder 3"/>
          <p:cNvSpPr>
            <a:spLocks noGrp="1"/>
          </p:cNvSpPr>
          <p:nvPr>
            <p:ph type="sldNum" sz="quarter" idx="5"/>
          </p:nvPr>
        </p:nvSpPr>
        <p:spPr/>
        <p:txBody>
          <a:bodyPr/>
          <a:lstStyle/>
          <a:p>
            <a:fld id="{8C2757F0-3DE9-4E9F-BC44-08496C52AB4E}" type="slidenum">
              <a:rPr lang="en-US" smtClean="0"/>
              <a:t>20</a:t>
            </a:fld>
            <a:endParaRPr lang="en-US"/>
          </a:p>
        </p:txBody>
      </p:sp>
    </p:spTree>
    <p:extLst>
      <p:ext uri="{BB962C8B-B14F-4D97-AF65-F5344CB8AC3E}">
        <p14:creationId xmlns:p14="http://schemas.microsoft.com/office/powerpoint/2010/main" val="3131163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WP-Work Program</a:t>
            </a:r>
          </a:p>
          <a:p>
            <a:r>
              <a:rPr lang="en-US" dirty="0"/>
              <a:t>SBDT- Suspicion Based Drug Testing</a:t>
            </a:r>
          </a:p>
          <a:p>
            <a:r>
              <a:rPr lang="en-US" dirty="0"/>
              <a:t>WIP- Work Incentive Payment</a:t>
            </a:r>
          </a:p>
        </p:txBody>
      </p:sp>
      <p:sp>
        <p:nvSpPr>
          <p:cNvPr id="4" name="Slide Number Placeholder 3"/>
          <p:cNvSpPr>
            <a:spLocks noGrp="1"/>
          </p:cNvSpPr>
          <p:nvPr>
            <p:ph type="sldNum" sz="quarter" idx="5"/>
          </p:nvPr>
        </p:nvSpPr>
        <p:spPr/>
        <p:txBody>
          <a:bodyPr/>
          <a:lstStyle/>
          <a:p>
            <a:fld id="{8C2757F0-3DE9-4E9F-BC44-08496C52AB4E}" type="slidenum">
              <a:rPr lang="en-US" smtClean="0"/>
              <a:t>3</a:t>
            </a:fld>
            <a:endParaRPr lang="en-US"/>
          </a:p>
        </p:txBody>
      </p:sp>
    </p:spTree>
    <p:extLst>
      <p:ext uri="{BB962C8B-B14F-4D97-AF65-F5344CB8AC3E}">
        <p14:creationId xmlns:p14="http://schemas.microsoft.com/office/powerpoint/2010/main" val="904314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relationship chart available to assist staff in identifying the degree of relationship of blood relatives to help determine eligibility. As you can see it starts with the child and moves outward. Policy states that verification of relationship is required in all non-parental situations. And if this relationship cannot be verified, there is ineligibility. Please note that if there are court documents, then they would be eligible. This document is available as Appendix T-6 in KEESM, the Kansas Economic and Employment Services Manual. </a:t>
            </a:r>
          </a:p>
        </p:txBody>
      </p:sp>
      <p:sp>
        <p:nvSpPr>
          <p:cNvPr id="4" name="Slide Number Placeholder 3"/>
          <p:cNvSpPr>
            <a:spLocks noGrp="1"/>
          </p:cNvSpPr>
          <p:nvPr>
            <p:ph type="sldNum" sz="quarter" idx="5"/>
          </p:nvPr>
        </p:nvSpPr>
        <p:spPr/>
        <p:txBody>
          <a:bodyPr/>
          <a:lstStyle/>
          <a:p>
            <a:fld id="{8C2757F0-3DE9-4E9F-BC44-08496C52AB4E}" type="slidenum">
              <a:rPr lang="en-US" smtClean="0"/>
              <a:t>6</a:t>
            </a:fld>
            <a:endParaRPr lang="en-US"/>
          </a:p>
        </p:txBody>
      </p:sp>
    </p:spTree>
    <p:extLst>
      <p:ext uri="{BB962C8B-B14F-4D97-AF65-F5344CB8AC3E}">
        <p14:creationId xmlns:p14="http://schemas.microsoft.com/office/powerpoint/2010/main" val="72466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HH-Household</a:t>
            </a:r>
          </a:p>
          <a:p>
            <a:r>
              <a:rPr lang="en-US" dirty="0"/>
              <a:t>MEM-Members</a:t>
            </a:r>
          </a:p>
        </p:txBody>
      </p:sp>
      <p:sp>
        <p:nvSpPr>
          <p:cNvPr id="4" name="Slide Number Placeholder 3"/>
          <p:cNvSpPr>
            <a:spLocks noGrp="1"/>
          </p:cNvSpPr>
          <p:nvPr>
            <p:ph type="sldNum" sz="quarter" idx="5"/>
          </p:nvPr>
        </p:nvSpPr>
        <p:spPr/>
        <p:txBody>
          <a:bodyPr/>
          <a:lstStyle/>
          <a:p>
            <a:fld id="{8C2757F0-3DE9-4E9F-BC44-08496C52AB4E}" type="slidenum">
              <a:rPr lang="en-US" smtClean="0"/>
              <a:t>7</a:t>
            </a:fld>
            <a:endParaRPr lang="en-US"/>
          </a:p>
        </p:txBody>
      </p:sp>
    </p:spTree>
    <p:extLst>
      <p:ext uri="{BB962C8B-B14F-4D97-AF65-F5344CB8AC3E}">
        <p14:creationId xmlns:p14="http://schemas.microsoft.com/office/powerpoint/2010/main" val="3089113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shows a comparison of Sedgwick County vs Cowley/Sumner counties, which is less populated. </a:t>
            </a:r>
          </a:p>
          <a:p>
            <a:r>
              <a:rPr lang="en-US" dirty="0"/>
              <a:t>As you can see, these amounts have not been updated since 1992. The numbers you see are the maximum that can be received per month. </a:t>
            </a:r>
          </a:p>
          <a:p>
            <a:r>
              <a:rPr lang="en-US" dirty="0"/>
              <a:t>These tables are also located in the Appendix section of KEESM: F-4 and F-5. </a:t>
            </a:r>
          </a:p>
        </p:txBody>
      </p:sp>
      <p:sp>
        <p:nvSpPr>
          <p:cNvPr id="4" name="Slide Number Placeholder 3"/>
          <p:cNvSpPr>
            <a:spLocks noGrp="1"/>
          </p:cNvSpPr>
          <p:nvPr>
            <p:ph type="sldNum" sz="quarter" idx="5"/>
          </p:nvPr>
        </p:nvSpPr>
        <p:spPr/>
        <p:txBody>
          <a:bodyPr/>
          <a:lstStyle/>
          <a:p>
            <a:fld id="{8C2757F0-3DE9-4E9F-BC44-08496C52AB4E}" type="slidenum">
              <a:rPr lang="en-US" smtClean="0"/>
              <a:t>8</a:t>
            </a:fld>
            <a:endParaRPr lang="en-US"/>
          </a:p>
        </p:txBody>
      </p:sp>
    </p:spTree>
    <p:extLst>
      <p:ext uri="{BB962C8B-B14F-4D97-AF65-F5344CB8AC3E}">
        <p14:creationId xmlns:p14="http://schemas.microsoft.com/office/powerpoint/2010/main" val="1025816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 this is up to the family to decide which is more beneficial to them. </a:t>
            </a:r>
          </a:p>
        </p:txBody>
      </p:sp>
      <p:sp>
        <p:nvSpPr>
          <p:cNvPr id="4" name="Slide Number Placeholder 3"/>
          <p:cNvSpPr>
            <a:spLocks noGrp="1"/>
          </p:cNvSpPr>
          <p:nvPr>
            <p:ph type="sldNum" sz="quarter" idx="5"/>
          </p:nvPr>
        </p:nvSpPr>
        <p:spPr/>
        <p:txBody>
          <a:bodyPr/>
          <a:lstStyle/>
          <a:p>
            <a:fld id="{8C2757F0-3DE9-4E9F-BC44-08496C52AB4E}" type="slidenum">
              <a:rPr lang="en-US" smtClean="0"/>
              <a:t>9</a:t>
            </a:fld>
            <a:endParaRPr lang="en-US"/>
          </a:p>
        </p:txBody>
      </p:sp>
    </p:spTree>
    <p:extLst>
      <p:ext uri="{BB962C8B-B14F-4D97-AF65-F5344CB8AC3E}">
        <p14:creationId xmlns:p14="http://schemas.microsoft.com/office/powerpoint/2010/main" val="2182239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2757F0-3DE9-4E9F-BC44-08496C52AB4E}" type="slidenum">
              <a:rPr lang="en-US" smtClean="0"/>
              <a:t>10</a:t>
            </a:fld>
            <a:endParaRPr lang="en-US"/>
          </a:p>
        </p:txBody>
      </p:sp>
    </p:spTree>
    <p:extLst>
      <p:ext uri="{BB962C8B-B14F-4D97-AF65-F5344CB8AC3E}">
        <p14:creationId xmlns:p14="http://schemas.microsoft.com/office/powerpoint/2010/main" val="2646544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ES: Employment Services</a:t>
            </a:r>
          </a:p>
        </p:txBody>
      </p:sp>
      <p:sp>
        <p:nvSpPr>
          <p:cNvPr id="4" name="Slide Number Placeholder 3"/>
          <p:cNvSpPr>
            <a:spLocks noGrp="1"/>
          </p:cNvSpPr>
          <p:nvPr>
            <p:ph type="sldNum" sz="quarter" idx="5"/>
          </p:nvPr>
        </p:nvSpPr>
        <p:spPr/>
        <p:txBody>
          <a:bodyPr/>
          <a:lstStyle/>
          <a:p>
            <a:fld id="{8C2757F0-3DE9-4E9F-BC44-08496C52AB4E}" type="slidenum">
              <a:rPr lang="en-US" smtClean="0"/>
              <a:t>12</a:t>
            </a:fld>
            <a:endParaRPr lang="en-US"/>
          </a:p>
        </p:txBody>
      </p:sp>
    </p:spTree>
    <p:extLst>
      <p:ext uri="{BB962C8B-B14F-4D97-AF65-F5344CB8AC3E}">
        <p14:creationId xmlns:p14="http://schemas.microsoft.com/office/powerpoint/2010/main" val="1658517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KEESM 1118</a:t>
            </a:r>
          </a:p>
        </p:txBody>
      </p:sp>
      <p:sp>
        <p:nvSpPr>
          <p:cNvPr id="4" name="Slide Number Placeholder 3"/>
          <p:cNvSpPr>
            <a:spLocks noGrp="1"/>
          </p:cNvSpPr>
          <p:nvPr>
            <p:ph type="sldNum" sz="quarter" idx="5"/>
          </p:nvPr>
        </p:nvSpPr>
        <p:spPr/>
        <p:txBody>
          <a:bodyPr/>
          <a:lstStyle/>
          <a:p>
            <a:fld id="{8C2757F0-3DE9-4E9F-BC44-08496C52AB4E}" type="slidenum">
              <a:rPr lang="en-US" smtClean="0"/>
              <a:t>15</a:t>
            </a:fld>
            <a:endParaRPr lang="en-US"/>
          </a:p>
        </p:txBody>
      </p:sp>
    </p:spTree>
    <p:extLst>
      <p:ext uri="{BB962C8B-B14F-4D97-AF65-F5344CB8AC3E}">
        <p14:creationId xmlns:p14="http://schemas.microsoft.com/office/powerpoint/2010/main" val="1083466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590A1-8F83-4722-8A09-E49091C7B9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0806D4-1CE4-4338-84D1-F1B69C2565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3346A6-7A25-41B7-B989-9C953D67E774}"/>
              </a:ext>
            </a:extLst>
          </p:cNvPr>
          <p:cNvSpPr>
            <a:spLocks noGrp="1"/>
          </p:cNvSpPr>
          <p:nvPr>
            <p:ph type="dt" sz="half" idx="10"/>
          </p:nvPr>
        </p:nvSpPr>
        <p:spPr/>
        <p:txBody>
          <a:bodyPr/>
          <a:lstStyle/>
          <a:p>
            <a:fld id="{9C34C972-C84F-4E11-A4F6-9F936E12D43E}" type="datetimeFigureOut">
              <a:rPr lang="en-US" smtClean="0"/>
              <a:t>1/7/2021</a:t>
            </a:fld>
            <a:endParaRPr lang="en-US"/>
          </a:p>
        </p:txBody>
      </p:sp>
      <p:sp>
        <p:nvSpPr>
          <p:cNvPr id="5" name="Footer Placeholder 4">
            <a:extLst>
              <a:ext uri="{FF2B5EF4-FFF2-40B4-BE49-F238E27FC236}">
                <a16:creationId xmlns:a16="http://schemas.microsoft.com/office/drawing/2014/main" id="{2665C7A2-6A6D-4C54-830E-F59EC6D9B7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377A23-4497-4631-BA32-6D2FB9DDE568}"/>
              </a:ext>
            </a:extLst>
          </p:cNvPr>
          <p:cNvSpPr>
            <a:spLocks noGrp="1"/>
          </p:cNvSpPr>
          <p:nvPr>
            <p:ph type="sldNum" sz="quarter" idx="12"/>
          </p:nvPr>
        </p:nvSpPr>
        <p:spPr/>
        <p:txBody>
          <a:bodyPr/>
          <a:lstStyle/>
          <a:p>
            <a:fld id="{E8F3F38B-99B2-4D75-8A3F-712E172BCF12}" type="slidenum">
              <a:rPr lang="en-US" smtClean="0"/>
              <a:t>‹#›</a:t>
            </a:fld>
            <a:endParaRPr lang="en-US"/>
          </a:p>
        </p:txBody>
      </p:sp>
    </p:spTree>
    <p:extLst>
      <p:ext uri="{BB962C8B-B14F-4D97-AF65-F5344CB8AC3E}">
        <p14:creationId xmlns:p14="http://schemas.microsoft.com/office/powerpoint/2010/main" val="690756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65F9F-1669-4123-A2FD-6D2A85289F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8A24921-E7C2-4451-AEA9-C87BF75432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3A36B8-FEA2-4985-81A4-BDC435B03A0C}"/>
              </a:ext>
            </a:extLst>
          </p:cNvPr>
          <p:cNvSpPr>
            <a:spLocks noGrp="1"/>
          </p:cNvSpPr>
          <p:nvPr>
            <p:ph type="dt" sz="half" idx="10"/>
          </p:nvPr>
        </p:nvSpPr>
        <p:spPr/>
        <p:txBody>
          <a:bodyPr/>
          <a:lstStyle/>
          <a:p>
            <a:fld id="{9C34C972-C84F-4E11-A4F6-9F936E12D43E}" type="datetimeFigureOut">
              <a:rPr lang="en-US" smtClean="0"/>
              <a:t>1/7/2021</a:t>
            </a:fld>
            <a:endParaRPr lang="en-US"/>
          </a:p>
        </p:txBody>
      </p:sp>
      <p:sp>
        <p:nvSpPr>
          <p:cNvPr id="5" name="Footer Placeholder 4">
            <a:extLst>
              <a:ext uri="{FF2B5EF4-FFF2-40B4-BE49-F238E27FC236}">
                <a16:creationId xmlns:a16="http://schemas.microsoft.com/office/drawing/2014/main" id="{67FF77DC-1AD9-40C2-A0CC-6C5DF6B70F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F2ECB1-9218-4111-A102-740D1F534C9D}"/>
              </a:ext>
            </a:extLst>
          </p:cNvPr>
          <p:cNvSpPr>
            <a:spLocks noGrp="1"/>
          </p:cNvSpPr>
          <p:nvPr>
            <p:ph type="sldNum" sz="quarter" idx="12"/>
          </p:nvPr>
        </p:nvSpPr>
        <p:spPr/>
        <p:txBody>
          <a:bodyPr/>
          <a:lstStyle/>
          <a:p>
            <a:fld id="{E8F3F38B-99B2-4D75-8A3F-712E172BCF12}" type="slidenum">
              <a:rPr lang="en-US" smtClean="0"/>
              <a:t>‹#›</a:t>
            </a:fld>
            <a:endParaRPr lang="en-US"/>
          </a:p>
        </p:txBody>
      </p:sp>
    </p:spTree>
    <p:extLst>
      <p:ext uri="{BB962C8B-B14F-4D97-AF65-F5344CB8AC3E}">
        <p14:creationId xmlns:p14="http://schemas.microsoft.com/office/powerpoint/2010/main" val="1568418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98CA46-BCD8-456C-A7AC-F8C523F242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8EB03C-F876-4A5D-AD0B-D707AE13C1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9F05C3-C3E1-4DC5-8677-1DE5397253AC}"/>
              </a:ext>
            </a:extLst>
          </p:cNvPr>
          <p:cNvSpPr>
            <a:spLocks noGrp="1"/>
          </p:cNvSpPr>
          <p:nvPr>
            <p:ph type="dt" sz="half" idx="10"/>
          </p:nvPr>
        </p:nvSpPr>
        <p:spPr/>
        <p:txBody>
          <a:bodyPr/>
          <a:lstStyle/>
          <a:p>
            <a:fld id="{9C34C972-C84F-4E11-A4F6-9F936E12D43E}" type="datetimeFigureOut">
              <a:rPr lang="en-US" smtClean="0"/>
              <a:t>1/7/2021</a:t>
            </a:fld>
            <a:endParaRPr lang="en-US"/>
          </a:p>
        </p:txBody>
      </p:sp>
      <p:sp>
        <p:nvSpPr>
          <p:cNvPr id="5" name="Footer Placeholder 4">
            <a:extLst>
              <a:ext uri="{FF2B5EF4-FFF2-40B4-BE49-F238E27FC236}">
                <a16:creationId xmlns:a16="http://schemas.microsoft.com/office/drawing/2014/main" id="{E3BB6AD6-9BAE-4596-B5B2-746A1B6857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7E3C63-4203-4B6F-BA23-7E8E1DE4ACDA}"/>
              </a:ext>
            </a:extLst>
          </p:cNvPr>
          <p:cNvSpPr>
            <a:spLocks noGrp="1"/>
          </p:cNvSpPr>
          <p:nvPr>
            <p:ph type="sldNum" sz="quarter" idx="12"/>
          </p:nvPr>
        </p:nvSpPr>
        <p:spPr/>
        <p:txBody>
          <a:bodyPr/>
          <a:lstStyle/>
          <a:p>
            <a:fld id="{E8F3F38B-99B2-4D75-8A3F-712E172BCF12}" type="slidenum">
              <a:rPr lang="en-US" smtClean="0"/>
              <a:t>‹#›</a:t>
            </a:fld>
            <a:endParaRPr lang="en-US"/>
          </a:p>
        </p:txBody>
      </p:sp>
    </p:spTree>
    <p:extLst>
      <p:ext uri="{BB962C8B-B14F-4D97-AF65-F5344CB8AC3E}">
        <p14:creationId xmlns:p14="http://schemas.microsoft.com/office/powerpoint/2010/main" val="1657071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BA5DD-9E09-4275-BBB0-AB61909033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102097-B90B-42DB-BA5D-55FE748724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DEEDAE-EA13-4F58-B992-828980B9F8F8}"/>
              </a:ext>
            </a:extLst>
          </p:cNvPr>
          <p:cNvSpPr>
            <a:spLocks noGrp="1"/>
          </p:cNvSpPr>
          <p:nvPr>
            <p:ph type="dt" sz="half" idx="10"/>
          </p:nvPr>
        </p:nvSpPr>
        <p:spPr/>
        <p:txBody>
          <a:bodyPr/>
          <a:lstStyle/>
          <a:p>
            <a:fld id="{9C34C972-C84F-4E11-A4F6-9F936E12D43E}" type="datetimeFigureOut">
              <a:rPr lang="en-US" smtClean="0"/>
              <a:t>1/7/2021</a:t>
            </a:fld>
            <a:endParaRPr lang="en-US"/>
          </a:p>
        </p:txBody>
      </p:sp>
      <p:sp>
        <p:nvSpPr>
          <p:cNvPr id="5" name="Footer Placeholder 4">
            <a:extLst>
              <a:ext uri="{FF2B5EF4-FFF2-40B4-BE49-F238E27FC236}">
                <a16:creationId xmlns:a16="http://schemas.microsoft.com/office/drawing/2014/main" id="{0AE47405-0A86-4987-A486-85B6C0A1AA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81B004-7ED9-4919-B514-718762216E5D}"/>
              </a:ext>
            </a:extLst>
          </p:cNvPr>
          <p:cNvSpPr>
            <a:spLocks noGrp="1"/>
          </p:cNvSpPr>
          <p:nvPr>
            <p:ph type="sldNum" sz="quarter" idx="12"/>
          </p:nvPr>
        </p:nvSpPr>
        <p:spPr/>
        <p:txBody>
          <a:bodyPr/>
          <a:lstStyle/>
          <a:p>
            <a:fld id="{E8F3F38B-99B2-4D75-8A3F-712E172BCF12}" type="slidenum">
              <a:rPr lang="en-US" smtClean="0"/>
              <a:t>‹#›</a:t>
            </a:fld>
            <a:endParaRPr lang="en-US"/>
          </a:p>
        </p:txBody>
      </p:sp>
    </p:spTree>
    <p:extLst>
      <p:ext uri="{BB962C8B-B14F-4D97-AF65-F5344CB8AC3E}">
        <p14:creationId xmlns:p14="http://schemas.microsoft.com/office/powerpoint/2010/main" val="829721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2E7CB-6453-47DA-850B-39248DFFA2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B405FE-389D-4555-901C-2AB2F49927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216C92-18F9-41D1-9893-84FA3A49E35E}"/>
              </a:ext>
            </a:extLst>
          </p:cNvPr>
          <p:cNvSpPr>
            <a:spLocks noGrp="1"/>
          </p:cNvSpPr>
          <p:nvPr>
            <p:ph type="dt" sz="half" idx="10"/>
          </p:nvPr>
        </p:nvSpPr>
        <p:spPr/>
        <p:txBody>
          <a:bodyPr/>
          <a:lstStyle/>
          <a:p>
            <a:fld id="{9C34C972-C84F-4E11-A4F6-9F936E12D43E}" type="datetimeFigureOut">
              <a:rPr lang="en-US" smtClean="0"/>
              <a:t>1/7/2021</a:t>
            </a:fld>
            <a:endParaRPr lang="en-US"/>
          </a:p>
        </p:txBody>
      </p:sp>
      <p:sp>
        <p:nvSpPr>
          <p:cNvPr id="5" name="Footer Placeholder 4">
            <a:extLst>
              <a:ext uri="{FF2B5EF4-FFF2-40B4-BE49-F238E27FC236}">
                <a16:creationId xmlns:a16="http://schemas.microsoft.com/office/drawing/2014/main" id="{241FA5E0-6ED8-4C7F-B79F-07112E4452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EBEC8F-5AE2-4858-A024-2B57AE6A06EE}"/>
              </a:ext>
            </a:extLst>
          </p:cNvPr>
          <p:cNvSpPr>
            <a:spLocks noGrp="1"/>
          </p:cNvSpPr>
          <p:nvPr>
            <p:ph type="sldNum" sz="quarter" idx="12"/>
          </p:nvPr>
        </p:nvSpPr>
        <p:spPr/>
        <p:txBody>
          <a:bodyPr/>
          <a:lstStyle/>
          <a:p>
            <a:fld id="{E8F3F38B-99B2-4D75-8A3F-712E172BCF12}" type="slidenum">
              <a:rPr lang="en-US" smtClean="0"/>
              <a:t>‹#›</a:t>
            </a:fld>
            <a:endParaRPr lang="en-US"/>
          </a:p>
        </p:txBody>
      </p:sp>
    </p:spTree>
    <p:extLst>
      <p:ext uri="{BB962C8B-B14F-4D97-AF65-F5344CB8AC3E}">
        <p14:creationId xmlns:p14="http://schemas.microsoft.com/office/powerpoint/2010/main" val="359687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6E102-CEEB-4C62-AE33-9296138496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F4E7FB-FC31-456F-84A8-4B0408B57F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00E291-4D43-48A5-98F3-A59977789C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68A7A6-6390-4AB1-BB8E-6B8C32749205}"/>
              </a:ext>
            </a:extLst>
          </p:cNvPr>
          <p:cNvSpPr>
            <a:spLocks noGrp="1"/>
          </p:cNvSpPr>
          <p:nvPr>
            <p:ph type="dt" sz="half" idx="10"/>
          </p:nvPr>
        </p:nvSpPr>
        <p:spPr/>
        <p:txBody>
          <a:bodyPr/>
          <a:lstStyle/>
          <a:p>
            <a:fld id="{9C34C972-C84F-4E11-A4F6-9F936E12D43E}" type="datetimeFigureOut">
              <a:rPr lang="en-US" smtClean="0"/>
              <a:t>1/7/2021</a:t>
            </a:fld>
            <a:endParaRPr lang="en-US"/>
          </a:p>
        </p:txBody>
      </p:sp>
      <p:sp>
        <p:nvSpPr>
          <p:cNvPr id="6" name="Footer Placeholder 5">
            <a:extLst>
              <a:ext uri="{FF2B5EF4-FFF2-40B4-BE49-F238E27FC236}">
                <a16:creationId xmlns:a16="http://schemas.microsoft.com/office/drawing/2014/main" id="{67C54FB0-00AA-4281-A0EE-94315543DA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6CDE87-B699-4813-A6AF-1422F64BE792}"/>
              </a:ext>
            </a:extLst>
          </p:cNvPr>
          <p:cNvSpPr>
            <a:spLocks noGrp="1"/>
          </p:cNvSpPr>
          <p:nvPr>
            <p:ph type="sldNum" sz="quarter" idx="12"/>
          </p:nvPr>
        </p:nvSpPr>
        <p:spPr/>
        <p:txBody>
          <a:bodyPr/>
          <a:lstStyle/>
          <a:p>
            <a:fld id="{E8F3F38B-99B2-4D75-8A3F-712E172BCF12}" type="slidenum">
              <a:rPr lang="en-US" smtClean="0"/>
              <a:t>‹#›</a:t>
            </a:fld>
            <a:endParaRPr lang="en-US"/>
          </a:p>
        </p:txBody>
      </p:sp>
    </p:spTree>
    <p:extLst>
      <p:ext uri="{BB962C8B-B14F-4D97-AF65-F5344CB8AC3E}">
        <p14:creationId xmlns:p14="http://schemas.microsoft.com/office/powerpoint/2010/main" val="606914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716ED-8E34-428F-AEC8-4579758EA2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535694-5887-40A9-8571-CCFFCCFBBE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CA8848-053A-4E12-82AC-5A22942B4B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D9A71A-9B2B-47F0-A4E9-15330074B3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D4DB2E-29D7-4862-A991-B43F17D45C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33543E-494D-48CE-A14F-7F926EE05E97}"/>
              </a:ext>
            </a:extLst>
          </p:cNvPr>
          <p:cNvSpPr>
            <a:spLocks noGrp="1"/>
          </p:cNvSpPr>
          <p:nvPr>
            <p:ph type="dt" sz="half" idx="10"/>
          </p:nvPr>
        </p:nvSpPr>
        <p:spPr/>
        <p:txBody>
          <a:bodyPr/>
          <a:lstStyle/>
          <a:p>
            <a:fld id="{9C34C972-C84F-4E11-A4F6-9F936E12D43E}" type="datetimeFigureOut">
              <a:rPr lang="en-US" smtClean="0"/>
              <a:t>1/7/2021</a:t>
            </a:fld>
            <a:endParaRPr lang="en-US"/>
          </a:p>
        </p:txBody>
      </p:sp>
      <p:sp>
        <p:nvSpPr>
          <p:cNvPr id="8" name="Footer Placeholder 7">
            <a:extLst>
              <a:ext uri="{FF2B5EF4-FFF2-40B4-BE49-F238E27FC236}">
                <a16:creationId xmlns:a16="http://schemas.microsoft.com/office/drawing/2014/main" id="{9F24462F-B0A0-4A71-8241-82FD27591B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B3965A-DDA9-4D60-A7D5-E668DAD2FA75}"/>
              </a:ext>
            </a:extLst>
          </p:cNvPr>
          <p:cNvSpPr>
            <a:spLocks noGrp="1"/>
          </p:cNvSpPr>
          <p:nvPr>
            <p:ph type="sldNum" sz="quarter" idx="12"/>
          </p:nvPr>
        </p:nvSpPr>
        <p:spPr/>
        <p:txBody>
          <a:bodyPr/>
          <a:lstStyle/>
          <a:p>
            <a:fld id="{E8F3F38B-99B2-4D75-8A3F-712E172BCF12}" type="slidenum">
              <a:rPr lang="en-US" smtClean="0"/>
              <a:t>‹#›</a:t>
            </a:fld>
            <a:endParaRPr lang="en-US"/>
          </a:p>
        </p:txBody>
      </p:sp>
    </p:spTree>
    <p:extLst>
      <p:ext uri="{BB962C8B-B14F-4D97-AF65-F5344CB8AC3E}">
        <p14:creationId xmlns:p14="http://schemas.microsoft.com/office/powerpoint/2010/main" val="121932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CF999-91D6-4020-BBD2-A5EF83B4BD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6FB3E6-B762-49F6-9B6F-C7018EED3103}"/>
              </a:ext>
            </a:extLst>
          </p:cNvPr>
          <p:cNvSpPr>
            <a:spLocks noGrp="1"/>
          </p:cNvSpPr>
          <p:nvPr>
            <p:ph type="dt" sz="half" idx="10"/>
          </p:nvPr>
        </p:nvSpPr>
        <p:spPr/>
        <p:txBody>
          <a:bodyPr/>
          <a:lstStyle/>
          <a:p>
            <a:fld id="{9C34C972-C84F-4E11-A4F6-9F936E12D43E}" type="datetimeFigureOut">
              <a:rPr lang="en-US" smtClean="0"/>
              <a:t>1/7/2021</a:t>
            </a:fld>
            <a:endParaRPr lang="en-US"/>
          </a:p>
        </p:txBody>
      </p:sp>
      <p:sp>
        <p:nvSpPr>
          <p:cNvPr id="4" name="Footer Placeholder 3">
            <a:extLst>
              <a:ext uri="{FF2B5EF4-FFF2-40B4-BE49-F238E27FC236}">
                <a16:creationId xmlns:a16="http://schemas.microsoft.com/office/drawing/2014/main" id="{9EF4B60D-F787-4C0D-B591-2CCC5BE6DA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06C694-2430-4940-B8AC-62A8E0950F15}"/>
              </a:ext>
            </a:extLst>
          </p:cNvPr>
          <p:cNvSpPr>
            <a:spLocks noGrp="1"/>
          </p:cNvSpPr>
          <p:nvPr>
            <p:ph type="sldNum" sz="quarter" idx="12"/>
          </p:nvPr>
        </p:nvSpPr>
        <p:spPr/>
        <p:txBody>
          <a:bodyPr/>
          <a:lstStyle/>
          <a:p>
            <a:fld id="{E8F3F38B-99B2-4D75-8A3F-712E172BCF12}" type="slidenum">
              <a:rPr lang="en-US" smtClean="0"/>
              <a:t>‹#›</a:t>
            </a:fld>
            <a:endParaRPr lang="en-US"/>
          </a:p>
        </p:txBody>
      </p:sp>
    </p:spTree>
    <p:extLst>
      <p:ext uri="{BB962C8B-B14F-4D97-AF65-F5344CB8AC3E}">
        <p14:creationId xmlns:p14="http://schemas.microsoft.com/office/powerpoint/2010/main" val="4254329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1300F4-F937-4C93-AAA6-9C4BE5C4FF8B}"/>
              </a:ext>
            </a:extLst>
          </p:cNvPr>
          <p:cNvSpPr>
            <a:spLocks noGrp="1"/>
          </p:cNvSpPr>
          <p:nvPr>
            <p:ph type="dt" sz="half" idx="10"/>
          </p:nvPr>
        </p:nvSpPr>
        <p:spPr/>
        <p:txBody>
          <a:bodyPr/>
          <a:lstStyle/>
          <a:p>
            <a:fld id="{9C34C972-C84F-4E11-A4F6-9F936E12D43E}" type="datetimeFigureOut">
              <a:rPr lang="en-US" smtClean="0"/>
              <a:t>1/7/2021</a:t>
            </a:fld>
            <a:endParaRPr lang="en-US"/>
          </a:p>
        </p:txBody>
      </p:sp>
      <p:sp>
        <p:nvSpPr>
          <p:cNvPr id="3" name="Footer Placeholder 2">
            <a:extLst>
              <a:ext uri="{FF2B5EF4-FFF2-40B4-BE49-F238E27FC236}">
                <a16:creationId xmlns:a16="http://schemas.microsoft.com/office/drawing/2014/main" id="{F8844A67-B648-493C-8563-86CB3678486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B871AFD-F9B3-4619-AF67-79C303F6A126}"/>
              </a:ext>
            </a:extLst>
          </p:cNvPr>
          <p:cNvSpPr>
            <a:spLocks noGrp="1"/>
          </p:cNvSpPr>
          <p:nvPr>
            <p:ph type="sldNum" sz="quarter" idx="12"/>
          </p:nvPr>
        </p:nvSpPr>
        <p:spPr/>
        <p:txBody>
          <a:bodyPr/>
          <a:lstStyle/>
          <a:p>
            <a:fld id="{E8F3F38B-99B2-4D75-8A3F-712E172BCF12}" type="slidenum">
              <a:rPr lang="en-US" smtClean="0"/>
              <a:t>‹#›</a:t>
            </a:fld>
            <a:endParaRPr lang="en-US"/>
          </a:p>
        </p:txBody>
      </p:sp>
    </p:spTree>
    <p:extLst>
      <p:ext uri="{BB962C8B-B14F-4D97-AF65-F5344CB8AC3E}">
        <p14:creationId xmlns:p14="http://schemas.microsoft.com/office/powerpoint/2010/main" val="2380723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F33AD-71E0-4833-9CB2-88F914E592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29CB5C-8506-4540-B23D-E94B313ED2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318F99-1F59-47F3-AA47-F5A69B2662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66AB41-CEDB-4750-9EEE-D240E923B0E0}"/>
              </a:ext>
            </a:extLst>
          </p:cNvPr>
          <p:cNvSpPr>
            <a:spLocks noGrp="1"/>
          </p:cNvSpPr>
          <p:nvPr>
            <p:ph type="dt" sz="half" idx="10"/>
          </p:nvPr>
        </p:nvSpPr>
        <p:spPr/>
        <p:txBody>
          <a:bodyPr/>
          <a:lstStyle/>
          <a:p>
            <a:fld id="{9C34C972-C84F-4E11-A4F6-9F936E12D43E}" type="datetimeFigureOut">
              <a:rPr lang="en-US" smtClean="0"/>
              <a:t>1/7/2021</a:t>
            </a:fld>
            <a:endParaRPr lang="en-US"/>
          </a:p>
        </p:txBody>
      </p:sp>
      <p:sp>
        <p:nvSpPr>
          <p:cNvPr id="6" name="Footer Placeholder 5">
            <a:extLst>
              <a:ext uri="{FF2B5EF4-FFF2-40B4-BE49-F238E27FC236}">
                <a16:creationId xmlns:a16="http://schemas.microsoft.com/office/drawing/2014/main" id="{FD724727-6A1E-4B68-91A5-5C954B6F22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0443FF-9F1F-49F8-8074-0AB8B1CC539A}"/>
              </a:ext>
            </a:extLst>
          </p:cNvPr>
          <p:cNvSpPr>
            <a:spLocks noGrp="1"/>
          </p:cNvSpPr>
          <p:nvPr>
            <p:ph type="sldNum" sz="quarter" idx="12"/>
          </p:nvPr>
        </p:nvSpPr>
        <p:spPr/>
        <p:txBody>
          <a:bodyPr/>
          <a:lstStyle/>
          <a:p>
            <a:fld id="{E8F3F38B-99B2-4D75-8A3F-712E172BCF12}" type="slidenum">
              <a:rPr lang="en-US" smtClean="0"/>
              <a:t>‹#›</a:t>
            </a:fld>
            <a:endParaRPr lang="en-US"/>
          </a:p>
        </p:txBody>
      </p:sp>
    </p:spTree>
    <p:extLst>
      <p:ext uri="{BB962C8B-B14F-4D97-AF65-F5344CB8AC3E}">
        <p14:creationId xmlns:p14="http://schemas.microsoft.com/office/powerpoint/2010/main" val="2896319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B71BD-974D-4DEA-B3E8-1AE1116982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EE1B28B-AE86-4FD7-A300-FD6F03DE73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DB31A3-3A3D-4E5F-B80C-3024175415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9A1D02-7D36-466F-AC51-B70A8924CFF9}"/>
              </a:ext>
            </a:extLst>
          </p:cNvPr>
          <p:cNvSpPr>
            <a:spLocks noGrp="1"/>
          </p:cNvSpPr>
          <p:nvPr>
            <p:ph type="dt" sz="half" idx="10"/>
          </p:nvPr>
        </p:nvSpPr>
        <p:spPr/>
        <p:txBody>
          <a:bodyPr/>
          <a:lstStyle/>
          <a:p>
            <a:fld id="{9C34C972-C84F-4E11-A4F6-9F936E12D43E}" type="datetimeFigureOut">
              <a:rPr lang="en-US" smtClean="0"/>
              <a:t>1/7/2021</a:t>
            </a:fld>
            <a:endParaRPr lang="en-US"/>
          </a:p>
        </p:txBody>
      </p:sp>
      <p:sp>
        <p:nvSpPr>
          <p:cNvPr id="6" name="Footer Placeholder 5">
            <a:extLst>
              <a:ext uri="{FF2B5EF4-FFF2-40B4-BE49-F238E27FC236}">
                <a16:creationId xmlns:a16="http://schemas.microsoft.com/office/drawing/2014/main" id="{755A5619-BA13-4152-8E7D-4E2F00DA47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E540CF-7658-4F12-B5D1-E8191D5C22F6}"/>
              </a:ext>
            </a:extLst>
          </p:cNvPr>
          <p:cNvSpPr>
            <a:spLocks noGrp="1"/>
          </p:cNvSpPr>
          <p:nvPr>
            <p:ph type="sldNum" sz="quarter" idx="12"/>
          </p:nvPr>
        </p:nvSpPr>
        <p:spPr/>
        <p:txBody>
          <a:bodyPr/>
          <a:lstStyle/>
          <a:p>
            <a:fld id="{E8F3F38B-99B2-4D75-8A3F-712E172BCF12}" type="slidenum">
              <a:rPr lang="en-US" smtClean="0"/>
              <a:t>‹#›</a:t>
            </a:fld>
            <a:endParaRPr lang="en-US"/>
          </a:p>
        </p:txBody>
      </p:sp>
    </p:spTree>
    <p:extLst>
      <p:ext uri="{BB962C8B-B14F-4D97-AF65-F5344CB8AC3E}">
        <p14:creationId xmlns:p14="http://schemas.microsoft.com/office/powerpoint/2010/main" val="2349092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0EFE96-C135-4071-99F3-45D07B3652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A472D02-79AF-42A0-A41C-1FFD629832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B511FD-5236-402B-9C68-4C86CA0E65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34C972-C84F-4E11-A4F6-9F936E12D43E}" type="datetimeFigureOut">
              <a:rPr lang="en-US" smtClean="0"/>
              <a:t>1/7/2021</a:t>
            </a:fld>
            <a:endParaRPr lang="en-US"/>
          </a:p>
        </p:txBody>
      </p:sp>
      <p:sp>
        <p:nvSpPr>
          <p:cNvPr id="5" name="Footer Placeholder 4">
            <a:extLst>
              <a:ext uri="{FF2B5EF4-FFF2-40B4-BE49-F238E27FC236}">
                <a16:creationId xmlns:a16="http://schemas.microsoft.com/office/drawing/2014/main" id="{9450A7D4-082C-43F0-9FE4-911DD69997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2F23412-5611-4B75-B1A4-3A2AB0F3F6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F3F38B-99B2-4D75-8A3F-712E172BCF12}" type="slidenum">
              <a:rPr lang="en-US" smtClean="0"/>
              <a:t>‹#›</a:t>
            </a:fld>
            <a:endParaRPr lang="en-US"/>
          </a:p>
        </p:txBody>
      </p:sp>
    </p:spTree>
    <p:extLst>
      <p:ext uri="{BB962C8B-B14F-4D97-AF65-F5344CB8AC3E}">
        <p14:creationId xmlns:p14="http://schemas.microsoft.com/office/powerpoint/2010/main" val="2456759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92266-93E7-4640-B970-50046FA08D05}"/>
              </a:ext>
            </a:extLst>
          </p:cNvPr>
          <p:cNvSpPr>
            <a:spLocks noGrp="1"/>
          </p:cNvSpPr>
          <p:nvPr>
            <p:ph type="ctrTitle"/>
          </p:nvPr>
        </p:nvSpPr>
        <p:spPr/>
        <p:txBody>
          <a:bodyPr>
            <a:normAutofit fontScale="90000"/>
          </a:bodyPr>
          <a:lstStyle/>
          <a:p>
            <a:r>
              <a:rPr lang="en-US" dirty="0">
                <a:solidFill>
                  <a:schemeClr val="bg1"/>
                </a:solidFill>
              </a:rPr>
              <a:t>Temporary Aid to Needy Families (</a:t>
            </a:r>
            <a:r>
              <a:rPr lang="en-US">
                <a:solidFill>
                  <a:schemeClr val="bg1"/>
                </a:solidFill>
              </a:rPr>
              <a:t>TANF) 101</a:t>
            </a:r>
            <a:br>
              <a:rPr lang="en-US">
                <a:solidFill>
                  <a:schemeClr val="bg1"/>
                </a:solidFill>
              </a:rPr>
            </a:br>
            <a:r>
              <a:rPr lang="en-US">
                <a:solidFill>
                  <a:schemeClr val="bg1"/>
                </a:solidFill>
              </a:rPr>
              <a:t>1/7/2021</a:t>
            </a:r>
            <a:endParaRPr lang="en-US" dirty="0">
              <a:solidFill>
                <a:schemeClr val="bg1"/>
              </a:solidFill>
            </a:endParaRPr>
          </a:p>
        </p:txBody>
      </p:sp>
      <p:pic>
        <p:nvPicPr>
          <p:cNvPr id="4" name="Picture 3">
            <a:extLst>
              <a:ext uri="{FF2B5EF4-FFF2-40B4-BE49-F238E27FC236}">
                <a16:creationId xmlns:a16="http://schemas.microsoft.com/office/drawing/2014/main" id="{84B966C3-8432-467B-BFC9-E1B6A4FEA624}"/>
              </a:ext>
            </a:extLst>
          </p:cNvPr>
          <p:cNvPicPr>
            <a:picLocks noChangeAspect="1"/>
          </p:cNvPicPr>
          <p:nvPr/>
        </p:nvPicPr>
        <p:blipFill rotWithShape="1">
          <a:blip r:embed="rId3">
            <a:lum bright="70000" contrast="-70000"/>
            <a:extLst>
              <a:ext uri="{BEBA8EAE-BF5A-486C-A8C5-ECC9F3942E4B}">
                <a14:imgProps xmlns:a14="http://schemas.microsoft.com/office/drawing/2010/main">
                  <a14:imgLayer r:embed="rId4">
                    <a14:imgEffect>
                      <a14:sharpenSoften amount="99000"/>
                    </a14:imgEffect>
                    <a14:imgEffect>
                      <a14:colorTemperature colorTemp="1625"/>
                    </a14:imgEffect>
                    <a14:imgEffect>
                      <a14:saturation sat="40000"/>
                    </a14:imgEffect>
                    <a14:imgEffect>
                      <a14:brightnessContrast bright="-40000" contrast="40000"/>
                    </a14:imgEffect>
                  </a14:imgLayer>
                </a14:imgProps>
              </a:ext>
              <a:ext uri="{28A0092B-C50C-407E-A947-70E740481C1C}">
                <a14:useLocalDpi xmlns:a14="http://schemas.microsoft.com/office/drawing/2010/main" val="0"/>
              </a:ext>
            </a:extLst>
          </a:blip>
          <a:srcRect l="10544" t="1" r="10386" b="40702"/>
          <a:stretch/>
        </p:blipFill>
        <p:spPr>
          <a:xfrm>
            <a:off x="0" y="4267200"/>
            <a:ext cx="12192000" cy="2590800"/>
          </a:xfrm>
          <a:prstGeom prst="rect">
            <a:avLst/>
          </a:prstGeom>
          <a:noFill/>
          <a:ln>
            <a:noFill/>
          </a:ln>
          <a:effectLst>
            <a:softEdge rad="0"/>
          </a:effectLst>
        </p:spPr>
      </p:pic>
    </p:spTree>
    <p:extLst>
      <p:ext uri="{BB962C8B-B14F-4D97-AF65-F5344CB8AC3E}">
        <p14:creationId xmlns:p14="http://schemas.microsoft.com/office/powerpoint/2010/main" val="3503499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Important Considerations</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p:txBody>
          <a:bodyPr>
            <a:normAutofit/>
          </a:bodyPr>
          <a:lstStyle/>
          <a:p>
            <a:r>
              <a:rPr lang="en-US" dirty="0">
                <a:solidFill>
                  <a:schemeClr val="bg1"/>
                </a:solidFill>
              </a:rPr>
              <a:t>Identification is required for all adults on a case as well as citizenship verification for all case members who will receive benefit.</a:t>
            </a:r>
          </a:p>
          <a:p>
            <a:r>
              <a:rPr lang="en-US" dirty="0">
                <a:solidFill>
                  <a:schemeClr val="bg1"/>
                </a:solidFill>
              </a:rPr>
              <a:t>When a family is receiving TANF, DCF will intercept and keep any current child support the absent parent is paying. </a:t>
            </a:r>
          </a:p>
          <a:p>
            <a:r>
              <a:rPr lang="en-US" dirty="0">
                <a:solidFill>
                  <a:schemeClr val="bg1"/>
                </a:solidFill>
              </a:rPr>
              <a:t>TANF is time limited to 24 months. Months used in other states apply towards the time limit in Kansas. 24 months is a lifetime limit for each caregiver adult. Not per child. There is no time limit for relative caregivers not seeking assistance for themselves or their own children.</a:t>
            </a:r>
          </a:p>
        </p:txBody>
      </p:sp>
    </p:spTree>
    <p:extLst>
      <p:ext uri="{BB962C8B-B14F-4D97-AF65-F5344CB8AC3E}">
        <p14:creationId xmlns:p14="http://schemas.microsoft.com/office/powerpoint/2010/main" val="8472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Important Considerations Cont’d</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p:txBody>
          <a:bodyPr>
            <a:normAutofit/>
          </a:bodyPr>
          <a:lstStyle/>
          <a:p>
            <a:r>
              <a:rPr lang="en-US" dirty="0">
                <a:solidFill>
                  <a:schemeClr val="bg1"/>
                </a:solidFill>
              </a:rPr>
              <a:t>Additional eligibility requirements include adults applying for </a:t>
            </a:r>
            <a:r>
              <a:rPr lang="en-US" dirty="0" err="1">
                <a:solidFill>
                  <a:schemeClr val="bg1"/>
                </a:solidFill>
              </a:rPr>
              <a:t>Kancare</a:t>
            </a:r>
            <a:r>
              <a:rPr lang="en-US" dirty="0">
                <a:solidFill>
                  <a:schemeClr val="bg1"/>
                </a:solidFill>
              </a:rPr>
              <a:t> medical, applying for unemployment, and children ages 7-18 must be enrolled in school. Adults must also complete a self assessment form and orientation tutorial PowerPoint. Failure to adhere to these can result in the household being ineligible. </a:t>
            </a:r>
          </a:p>
          <a:p>
            <a:r>
              <a:rPr lang="en-US" dirty="0">
                <a:solidFill>
                  <a:schemeClr val="bg1"/>
                </a:solidFill>
              </a:rPr>
              <a:t>Most families receiving TANF will have to participate in Employment Services work requirements. Participation is not optional like for Food Assistance. Weekly hour requirements can vary based on household composition and whether the family is using DCF childcare.</a:t>
            </a:r>
          </a:p>
        </p:txBody>
      </p:sp>
    </p:spTree>
    <p:extLst>
      <p:ext uri="{BB962C8B-B14F-4D97-AF65-F5344CB8AC3E}">
        <p14:creationId xmlns:p14="http://schemas.microsoft.com/office/powerpoint/2010/main" val="1032903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Employment Services (ES) Participation</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p:txBody>
          <a:bodyPr>
            <a:normAutofit lnSpcReduction="10000"/>
          </a:bodyPr>
          <a:lstStyle/>
          <a:p>
            <a:r>
              <a:rPr lang="en-US" dirty="0">
                <a:solidFill>
                  <a:schemeClr val="bg1"/>
                </a:solidFill>
              </a:rPr>
              <a:t>ES participation can cover a variety of components. These may include, but are not limited to employment, job searching, life skills classes, GED or education classes, work experience sites(internships), and drug/alcohol treatment.</a:t>
            </a:r>
          </a:p>
          <a:p>
            <a:r>
              <a:rPr lang="en-US" dirty="0">
                <a:solidFill>
                  <a:schemeClr val="bg1"/>
                </a:solidFill>
              </a:rPr>
              <a:t>To meet federal participation rates single parent families need to participate 20-30 hours per week and two parent families 35-55 hours per week.</a:t>
            </a:r>
          </a:p>
          <a:p>
            <a:r>
              <a:rPr lang="en-US" dirty="0">
                <a:solidFill>
                  <a:schemeClr val="bg1"/>
                </a:solidFill>
              </a:rPr>
              <a:t>ES can provide various support services such as work clothes, gas allowances, tools etc. as well as various trainings, </a:t>
            </a:r>
            <a:r>
              <a:rPr lang="en-US" dirty="0">
                <a:solidFill>
                  <a:schemeClr val="bg1">
                    <a:lumMod val="95000"/>
                  </a:schemeClr>
                </a:solidFill>
              </a:rPr>
              <a:t>résumé</a:t>
            </a:r>
            <a:r>
              <a:rPr lang="en-US" dirty="0">
                <a:solidFill>
                  <a:schemeClr val="bg1"/>
                </a:solidFill>
              </a:rPr>
              <a:t> assistance, and interviewing skills. These support services can generally continue 12 months after TANF closes.</a:t>
            </a:r>
          </a:p>
        </p:txBody>
      </p:sp>
    </p:spTree>
    <p:extLst>
      <p:ext uri="{BB962C8B-B14F-4D97-AF65-F5344CB8AC3E}">
        <p14:creationId xmlns:p14="http://schemas.microsoft.com/office/powerpoint/2010/main" val="2353968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Suspicion Based Drug Testing (SBDT)</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p:txBody>
          <a:bodyPr>
            <a:normAutofit/>
          </a:bodyPr>
          <a:lstStyle/>
          <a:p>
            <a:r>
              <a:rPr lang="en-US" dirty="0">
                <a:solidFill>
                  <a:schemeClr val="bg1"/>
                </a:solidFill>
              </a:rPr>
              <a:t>SBDT is an eligibility requirement for work program mandatory applicants/recipients. This does not mean they will be drug tested. Just that they acknowledge they may be referred for drug testing.</a:t>
            </a:r>
          </a:p>
          <a:p>
            <a:r>
              <a:rPr lang="en-US" dirty="0">
                <a:solidFill>
                  <a:schemeClr val="bg1"/>
                </a:solidFill>
              </a:rPr>
              <a:t>The controlled substances tested for are Amphetamines/Methamphetamines, Cannabinoids (THC-Marijuana), Cocaine, Opiates, and Phencyclidine (PCP).</a:t>
            </a:r>
          </a:p>
          <a:p>
            <a:r>
              <a:rPr lang="en-US" dirty="0">
                <a:solidFill>
                  <a:schemeClr val="bg1"/>
                </a:solidFill>
              </a:rPr>
              <a:t>A client must meet specific suspicion-based indicators before they can be referred for testing.</a:t>
            </a:r>
          </a:p>
        </p:txBody>
      </p:sp>
    </p:spTree>
    <p:extLst>
      <p:ext uri="{BB962C8B-B14F-4D97-AF65-F5344CB8AC3E}">
        <p14:creationId xmlns:p14="http://schemas.microsoft.com/office/powerpoint/2010/main" val="1000285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Suspicion Based Drug Testing (SBDT) Cont’d</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p:txBody>
          <a:bodyPr>
            <a:normAutofit/>
          </a:bodyPr>
          <a:lstStyle/>
          <a:p>
            <a:r>
              <a:rPr lang="en-US" dirty="0">
                <a:solidFill>
                  <a:schemeClr val="bg1"/>
                </a:solidFill>
              </a:rPr>
              <a:t>SBDT indicators include but are not limited to arrest records for drug charges in prior 12 months, employment records within the last 12 months, self declaration of usage in the last 12 months, visual observation of drug use or paraphernalia, prior refusal to SBDT drug test, and SASSI (Substance Abuse Subtle Screening Inventory) indicators.</a:t>
            </a:r>
          </a:p>
          <a:p>
            <a:r>
              <a:rPr lang="en-US" dirty="0">
                <a:solidFill>
                  <a:schemeClr val="bg1"/>
                </a:solidFill>
              </a:rPr>
              <a:t>If a person refuses to test or test positive that individual will be ineligible and a protective payee will be needed.</a:t>
            </a:r>
          </a:p>
        </p:txBody>
      </p:sp>
    </p:spTree>
    <p:extLst>
      <p:ext uri="{BB962C8B-B14F-4D97-AF65-F5344CB8AC3E}">
        <p14:creationId xmlns:p14="http://schemas.microsoft.com/office/powerpoint/2010/main" val="2043235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Diversion Payments and WIP</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p:txBody>
          <a:bodyPr>
            <a:normAutofit lnSpcReduction="10000"/>
          </a:bodyPr>
          <a:lstStyle/>
          <a:p>
            <a:r>
              <a:rPr lang="en-US" dirty="0">
                <a:solidFill>
                  <a:schemeClr val="bg1"/>
                </a:solidFill>
              </a:rPr>
              <a:t>Clients in crisis related to existing employment or an offer of employment who have never received TANF before and meet specific criteria may be eligible to receive a one time $1,000 diversion payment. In exchange for the $1,000 payment the client agrees they will not apply for TANF for 12 months and that the payment will count as 6 months against their lifetime limit.</a:t>
            </a:r>
          </a:p>
          <a:p>
            <a:r>
              <a:rPr lang="en-US" dirty="0">
                <a:solidFill>
                  <a:schemeClr val="bg1"/>
                </a:solidFill>
              </a:rPr>
              <a:t>Work Incentive Payments (WIP) are $50 monthly payments that are designed to help individuals remain employed and transition off TANF when they have exceeded the income guidelines while receiving TANF. These payments can continue for 5 months and count towards their 24-month lifetime limit.</a:t>
            </a:r>
          </a:p>
        </p:txBody>
      </p:sp>
    </p:spTree>
    <p:extLst>
      <p:ext uri="{BB962C8B-B14F-4D97-AF65-F5344CB8AC3E}">
        <p14:creationId xmlns:p14="http://schemas.microsoft.com/office/powerpoint/2010/main" val="2316184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Non-Compliance Issues</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p:txBody>
          <a:bodyPr>
            <a:normAutofit fontScale="92500" lnSpcReduction="20000"/>
          </a:bodyPr>
          <a:lstStyle/>
          <a:p>
            <a:r>
              <a:rPr lang="en-US" dirty="0">
                <a:solidFill>
                  <a:schemeClr val="bg1"/>
                </a:solidFill>
              </a:rPr>
              <a:t>Drug Felons- Individuals convicted of a drug felony after 7/1/2013 are ineligible to participate for 5 years. Individuals convicted of a 2</a:t>
            </a:r>
            <a:r>
              <a:rPr lang="en-US" baseline="30000" dirty="0">
                <a:solidFill>
                  <a:schemeClr val="bg1"/>
                </a:solidFill>
              </a:rPr>
              <a:t>nd</a:t>
            </a:r>
            <a:r>
              <a:rPr lang="en-US" dirty="0">
                <a:solidFill>
                  <a:schemeClr val="bg1"/>
                </a:solidFill>
              </a:rPr>
              <a:t> drug felony are ineligible for their lifetime.</a:t>
            </a:r>
          </a:p>
          <a:p>
            <a:r>
              <a:rPr lang="en-US" dirty="0">
                <a:solidFill>
                  <a:schemeClr val="bg1"/>
                </a:solidFill>
              </a:rPr>
              <a:t>CSS Cooperation- Individuals who are currently in non-cooperation with Child Support Services are ineligible to receive TANF for their household. This violation does not apply when a relative caregiver is only requesting services for the relative dependent (Ex. Grandmother for grandchild). If placed in non-cooperation while a TANF recipient see below for penalty length.</a:t>
            </a:r>
          </a:p>
          <a:p>
            <a:r>
              <a:rPr lang="en-US" dirty="0">
                <a:solidFill>
                  <a:schemeClr val="bg1"/>
                </a:solidFill>
              </a:rPr>
              <a:t>Work Programs- Individuals who are work program mandatory and fail to participate will have their case closed for 3 months, 6 months, 1 year, or 10 years depending on subsequent number of infractions. A comparable penalty will also be imposed on the FA case. </a:t>
            </a:r>
          </a:p>
        </p:txBody>
      </p:sp>
    </p:spTree>
    <p:extLst>
      <p:ext uri="{BB962C8B-B14F-4D97-AF65-F5344CB8AC3E}">
        <p14:creationId xmlns:p14="http://schemas.microsoft.com/office/powerpoint/2010/main" val="339036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Non-Compliance Cont’d</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p:txBody>
          <a:bodyPr>
            <a:normAutofit lnSpcReduction="10000"/>
          </a:bodyPr>
          <a:lstStyle/>
          <a:p>
            <a:r>
              <a:rPr lang="en-US" dirty="0">
                <a:solidFill>
                  <a:schemeClr val="bg1"/>
                </a:solidFill>
              </a:rPr>
              <a:t>Positive SBDT- (1)Individual is required to actively participate in, and complete, substance abuse treatment  and actively participate in, and complete, skills-based training before being added back to the case.</a:t>
            </a:r>
          </a:p>
          <a:p>
            <a:pPr marL="0" indent="0">
              <a:buNone/>
            </a:pPr>
            <a:r>
              <a:rPr lang="en-US" dirty="0">
                <a:solidFill>
                  <a:schemeClr val="bg1"/>
                </a:solidFill>
              </a:rPr>
              <a:t>(2) Individual is ineligible for 12 months and must complete (1).</a:t>
            </a:r>
          </a:p>
          <a:p>
            <a:pPr marL="0" indent="0">
              <a:buNone/>
            </a:pPr>
            <a:r>
              <a:rPr lang="en-US" dirty="0">
                <a:solidFill>
                  <a:schemeClr val="bg1"/>
                </a:solidFill>
              </a:rPr>
              <a:t>(3) Lifetime ineligibility for the individual. </a:t>
            </a:r>
          </a:p>
          <a:p>
            <a:r>
              <a:rPr lang="en-US" dirty="0">
                <a:solidFill>
                  <a:schemeClr val="bg1"/>
                </a:solidFill>
              </a:rPr>
              <a:t>Failure to or Refuse SBDT- (1) Individual ineligible for 6 months.</a:t>
            </a:r>
          </a:p>
          <a:p>
            <a:pPr marL="0" indent="0">
              <a:buNone/>
            </a:pPr>
            <a:r>
              <a:rPr lang="en-US" dirty="0">
                <a:solidFill>
                  <a:schemeClr val="bg1"/>
                </a:solidFill>
              </a:rPr>
              <a:t>(2) Individual ineligible for 12 months.</a:t>
            </a:r>
          </a:p>
          <a:p>
            <a:pPr marL="0" indent="0">
              <a:buNone/>
            </a:pPr>
            <a:r>
              <a:rPr lang="en-US" dirty="0">
                <a:solidFill>
                  <a:schemeClr val="bg1"/>
                </a:solidFill>
              </a:rPr>
              <a:t>(3) Permanently</a:t>
            </a:r>
          </a:p>
          <a:p>
            <a:pPr marL="0" indent="0">
              <a:buNone/>
            </a:pPr>
            <a:r>
              <a:rPr lang="en-US" dirty="0">
                <a:solidFill>
                  <a:schemeClr val="bg1"/>
                </a:solidFill>
              </a:rPr>
              <a:t>To regain eligibility after 1</a:t>
            </a:r>
            <a:r>
              <a:rPr lang="en-US" baseline="30000" dirty="0">
                <a:solidFill>
                  <a:schemeClr val="bg1"/>
                </a:solidFill>
              </a:rPr>
              <a:t>st</a:t>
            </a:r>
            <a:r>
              <a:rPr lang="en-US" dirty="0">
                <a:solidFill>
                  <a:schemeClr val="bg1"/>
                </a:solidFill>
              </a:rPr>
              <a:t> or 2</a:t>
            </a:r>
            <a:r>
              <a:rPr lang="en-US" baseline="30000" dirty="0">
                <a:solidFill>
                  <a:schemeClr val="bg1"/>
                </a:solidFill>
              </a:rPr>
              <a:t>nd</a:t>
            </a:r>
            <a:r>
              <a:rPr lang="en-US" dirty="0">
                <a:solidFill>
                  <a:schemeClr val="bg1"/>
                </a:solidFill>
              </a:rPr>
              <a:t> refusal/failure, individual must complete drug testing and, if required, skills-based training.</a:t>
            </a:r>
          </a:p>
        </p:txBody>
      </p:sp>
    </p:spTree>
    <p:extLst>
      <p:ext uri="{BB962C8B-B14F-4D97-AF65-F5344CB8AC3E}">
        <p14:creationId xmlns:p14="http://schemas.microsoft.com/office/powerpoint/2010/main" val="115214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Non-Compliance Cont’d</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p:txBody>
          <a:bodyPr>
            <a:normAutofit/>
          </a:bodyPr>
          <a:lstStyle/>
          <a:p>
            <a:r>
              <a:rPr lang="en-US" dirty="0">
                <a:solidFill>
                  <a:schemeClr val="bg1"/>
                </a:solidFill>
              </a:rPr>
              <a:t>Potential Employment Violations- When a person refused a job referral, job offer, quit a job, terminated a job , or voluntarily reduced hours to less than 30 hours per week without good cause.</a:t>
            </a:r>
          </a:p>
          <a:p>
            <a:r>
              <a:rPr lang="en-US" dirty="0">
                <a:solidFill>
                  <a:schemeClr val="bg1"/>
                </a:solidFill>
              </a:rPr>
              <a:t> An applicant can regain eligibility by completing and submitting 20 job contacts.</a:t>
            </a:r>
          </a:p>
          <a:p>
            <a:r>
              <a:rPr lang="en-US" dirty="0">
                <a:solidFill>
                  <a:schemeClr val="bg1"/>
                </a:solidFill>
              </a:rPr>
              <a:t> If a TANF recipient, the MFU case is closed based on tiered penalty for 3 months, 6 months, 12 months, or 10 years depending on number of violations.</a:t>
            </a:r>
          </a:p>
        </p:txBody>
      </p:sp>
    </p:spTree>
    <p:extLst>
      <p:ext uri="{BB962C8B-B14F-4D97-AF65-F5344CB8AC3E}">
        <p14:creationId xmlns:p14="http://schemas.microsoft.com/office/powerpoint/2010/main" val="288218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Previous Policy </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p:txBody>
          <a:bodyPr>
            <a:normAutofit/>
          </a:bodyPr>
          <a:lstStyle/>
          <a:p>
            <a:r>
              <a:rPr lang="en-US" dirty="0">
                <a:solidFill>
                  <a:schemeClr val="bg1"/>
                </a:solidFill>
              </a:rPr>
              <a:t>There is no longer any TANF cash assistance for single refugees with no children. This type of assistance is now provided by the refugee agencies.</a:t>
            </a:r>
          </a:p>
          <a:p>
            <a:r>
              <a:rPr lang="en-US" dirty="0">
                <a:solidFill>
                  <a:schemeClr val="bg1"/>
                </a:solidFill>
              </a:rPr>
              <a:t>Single refugees without unborn/children can be referred to Saint Francis Migration Ministries (316)977-9276 or International Rescue Committee (316)351-5495.</a:t>
            </a:r>
          </a:p>
        </p:txBody>
      </p:sp>
    </p:spTree>
    <p:extLst>
      <p:ext uri="{BB962C8B-B14F-4D97-AF65-F5344CB8AC3E}">
        <p14:creationId xmlns:p14="http://schemas.microsoft.com/office/powerpoint/2010/main" val="1512960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TANF</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p:txBody>
          <a:bodyPr>
            <a:normAutofit/>
          </a:bodyPr>
          <a:lstStyle/>
          <a:p>
            <a:r>
              <a:rPr lang="en-US" dirty="0">
                <a:solidFill>
                  <a:schemeClr val="bg1"/>
                </a:solidFill>
              </a:rPr>
              <a:t>TANF is a federal program that provides cash assistance along with training and support services to low-income families. </a:t>
            </a:r>
          </a:p>
          <a:p>
            <a:r>
              <a:rPr lang="en-US" dirty="0">
                <a:solidFill>
                  <a:schemeClr val="bg1"/>
                </a:solidFill>
              </a:rPr>
              <a:t>The cash assistance program has been around since the 1930’s under such names as Aid to Dependent Children (ADC) and Aid to Families with Dependent Children (AFDC). </a:t>
            </a:r>
          </a:p>
          <a:p>
            <a:r>
              <a:rPr lang="en-US" dirty="0">
                <a:solidFill>
                  <a:schemeClr val="bg1"/>
                </a:solidFill>
              </a:rPr>
              <a:t>It was officially renamed Temporary Aid to Needy Families in 1996 when former president Bill Clinton instituted the Personal Responsibility and Work Opportunity Reconciliation Act (PRWORA).</a:t>
            </a:r>
          </a:p>
        </p:txBody>
      </p:sp>
    </p:spTree>
    <p:extLst>
      <p:ext uri="{BB962C8B-B14F-4D97-AF65-F5344CB8AC3E}">
        <p14:creationId xmlns:p14="http://schemas.microsoft.com/office/powerpoint/2010/main" val="1850711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TANF 101</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a:xfrm>
            <a:off x="745435" y="3151188"/>
            <a:ext cx="10515600" cy="1603375"/>
          </a:xfrm>
        </p:spPr>
        <p:txBody>
          <a:bodyPr>
            <a:normAutofit/>
          </a:bodyPr>
          <a:lstStyle/>
          <a:p>
            <a:pPr marL="0" indent="0" algn="ctr">
              <a:buNone/>
            </a:pPr>
            <a:r>
              <a:rPr lang="en-US" sz="8800" dirty="0">
                <a:solidFill>
                  <a:schemeClr val="bg1"/>
                </a:solidFill>
              </a:rPr>
              <a:t>Questions</a:t>
            </a:r>
          </a:p>
        </p:txBody>
      </p:sp>
    </p:spTree>
    <p:extLst>
      <p:ext uri="{BB962C8B-B14F-4D97-AF65-F5344CB8AC3E}">
        <p14:creationId xmlns:p14="http://schemas.microsoft.com/office/powerpoint/2010/main" val="1668796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Today’s Topics</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p:txBody>
          <a:bodyPr>
            <a:normAutofit lnSpcReduction="10000"/>
          </a:bodyPr>
          <a:lstStyle/>
          <a:p>
            <a:r>
              <a:rPr lang="en-US" dirty="0">
                <a:solidFill>
                  <a:schemeClr val="bg1"/>
                </a:solidFill>
              </a:rPr>
              <a:t>The Application</a:t>
            </a:r>
          </a:p>
          <a:p>
            <a:r>
              <a:rPr lang="en-US" dirty="0">
                <a:solidFill>
                  <a:schemeClr val="bg1"/>
                </a:solidFill>
              </a:rPr>
              <a:t>Mandatory Filing Unit (MFU)</a:t>
            </a:r>
          </a:p>
          <a:p>
            <a:r>
              <a:rPr lang="en-US" dirty="0">
                <a:solidFill>
                  <a:schemeClr val="bg1"/>
                </a:solidFill>
              </a:rPr>
              <a:t>Income guidelines (shared vs non-shared, shelter groups </a:t>
            </a:r>
            <a:r>
              <a:rPr lang="en-US" dirty="0" err="1">
                <a:solidFill>
                  <a:schemeClr val="bg1"/>
                </a:solidFill>
              </a:rPr>
              <a:t>etc</a:t>
            </a:r>
            <a:r>
              <a:rPr lang="en-US" dirty="0">
                <a:solidFill>
                  <a:schemeClr val="bg1"/>
                </a:solidFill>
              </a:rPr>
              <a:t>)</a:t>
            </a:r>
          </a:p>
          <a:p>
            <a:r>
              <a:rPr lang="en-US" dirty="0">
                <a:solidFill>
                  <a:schemeClr val="bg1"/>
                </a:solidFill>
              </a:rPr>
              <a:t>Kinship/Relative Care</a:t>
            </a:r>
          </a:p>
          <a:p>
            <a:r>
              <a:rPr lang="en-US" dirty="0">
                <a:solidFill>
                  <a:schemeClr val="bg1"/>
                </a:solidFill>
              </a:rPr>
              <a:t>Eligibility Requirements/Important Information</a:t>
            </a:r>
          </a:p>
          <a:p>
            <a:r>
              <a:rPr lang="en-US" dirty="0">
                <a:solidFill>
                  <a:schemeClr val="bg1"/>
                </a:solidFill>
              </a:rPr>
              <a:t>WP Requirements-Participation and Services</a:t>
            </a:r>
          </a:p>
          <a:p>
            <a:r>
              <a:rPr lang="en-US" dirty="0">
                <a:solidFill>
                  <a:schemeClr val="bg1"/>
                </a:solidFill>
              </a:rPr>
              <a:t>SBDT</a:t>
            </a:r>
          </a:p>
          <a:p>
            <a:r>
              <a:rPr lang="en-US" dirty="0">
                <a:solidFill>
                  <a:schemeClr val="bg1"/>
                </a:solidFill>
              </a:rPr>
              <a:t>Diversion Payment and WIP</a:t>
            </a:r>
          </a:p>
          <a:p>
            <a:r>
              <a:rPr lang="en-US" dirty="0">
                <a:solidFill>
                  <a:schemeClr val="bg1"/>
                </a:solidFill>
              </a:rPr>
              <a:t>Non-Compliance Issues</a:t>
            </a:r>
          </a:p>
        </p:txBody>
      </p:sp>
    </p:spTree>
    <p:extLst>
      <p:ext uri="{BB962C8B-B14F-4D97-AF65-F5344CB8AC3E}">
        <p14:creationId xmlns:p14="http://schemas.microsoft.com/office/powerpoint/2010/main" val="3860773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The Application</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p:txBody>
          <a:bodyPr>
            <a:normAutofit/>
          </a:bodyPr>
          <a:lstStyle/>
          <a:p>
            <a:r>
              <a:rPr lang="en-US" dirty="0">
                <a:solidFill>
                  <a:schemeClr val="bg1"/>
                </a:solidFill>
              </a:rPr>
              <a:t>TANF applications are valid for 45 days.</a:t>
            </a:r>
          </a:p>
          <a:p>
            <a:r>
              <a:rPr lang="en-US" dirty="0">
                <a:solidFill>
                  <a:schemeClr val="bg1"/>
                </a:solidFill>
              </a:rPr>
              <a:t>Interviews are required at application, but not at review.</a:t>
            </a:r>
          </a:p>
          <a:p>
            <a:r>
              <a:rPr lang="en-US" dirty="0">
                <a:solidFill>
                  <a:schemeClr val="bg1"/>
                </a:solidFill>
              </a:rPr>
              <a:t>Most households will complete a TANF review every 12 months.</a:t>
            </a:r>
          </a:p>
          <a:p>
            <a:r>
              <a:rPr lang="en-US" dirty="0">
                <a:solidFill>
                  <a:schemeClr val="bg1"/>
                </a:solidFill>
              </a:rPr>
              <a:t>Relative/Kinship caregiver cases can be set up for review every 24 months.</a:t>
            </a:r>
          </a:p>
        </p:txBody>
      </p:sp>
    </p:spTree>
    <p:extLst>
      <p:ext uri="{BB962C8B-B14F-4D97-AF65-F5344CB8AC3E}">
        <p14:creationId xmlns:p14="http://schemas.microsoft.com/office/powerpoint/2010/main" val="4027700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Mandatory Filing Unit</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p:txBody>
          <a:bodyPr>
            <a:normAutofit/>
          </a:bodyPr>
          <a:lstStyle/>
          <a:p>
            <a:r>
              <a:rPr lang="en-US" dirty="0">
                <a:solidFill>
                  <a:schemeClr val="bg1"/>
                </a:solidFill>
              </a:rPr>
              <a:t>To be eligible for TANF the MFU must contain a child. A child is defined as an unborn, a child under 18, or an 18 year old working toward the attainment of a high school diploma or equivalent.</a:t>
            </a:r>
          </a:p>
          <a:p>
            <a:r>
              <a:rPr lang="en-US" dirty="0">
                <a:solidFill>
                  <a:schemeClr val="bg1"/>
                </a:solidFill>
              </a:rPr>
              <a:t>The child must be living with a caretaker within the 5</a:t>
            </a:r>
            <a:r>
              <a:rPr lang="en-US" baseline="30000" dirty="0">
                <a:solidFill>
                  <a:schemeClr val="bg1"/>
                </a:solidFill>
              </a:rPr>
              <a:t>th</a:t>
            </a:r>
            <a:r>
              <a:rPr lang="en-US" dirty="0">
                <a:solidFill>
                  <a:schemeClr val="bg1"/>
                </a:solidFill>
              </a:rPr>
              <a:t> degree of relationship by blood or marriage, legally adoptive parents, or court appointed guardian/conservator/legal custodian.</a:t>
            </a:r>
          </a:p>
          <a:p>
            <a:r>
              <a:rPr lang="en-US" dirty="0">
                <a:solidFill>
                  <a:schemeClr val="bg1"/>
                </a:solidFill>
              </a:rPr>
              <a:t>Parents of the child, siblings, and parent cohabitating partners will also be included on the case.</a:t>
            </a:r>
          </a:p>
        </p:txBody>
      </p:sp>
    </p:spTree>
    <p:extLst>
      <p:ext uri="{BB962C8B-B14F-4D97-AF65-F5344CB8AC3E}">
        <p14:creationId xmlns:p14="http://schemas.microsoft.com/office/powerpoint/2010/main" val="2317042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endParaRPr lang="en-US" dirty="0">
              <a:solidFill>
                <a:schemeClr val="bg1"/>
              </a:solidFill>
            </a:endParaRPr>
          </a:p>
        </p:txBody>
      </p:sp>
      <p:pic>
        <p:nvPicPr>
          <p:cNvPr id="12" name="Content Placeholder 11">
            <a:extLst>
              <a:ext uri="{FF2B5EF4-FFF2-40B4-BE49-F238E27FC236}">
                <a16:creationId xmlns:a16="http://schemas.microsoft.com/office/drawing/2014/main" id="{00D4BDD0-544C-4786-BF2E-856DCA1D2F70}"/>
              </a:ext>
            </a:extLst>
          </p:cNvPr>
          <p:cNvPicPr>
            <a:picLocks noGrp="1" noChangeAspect="1"/>
          </p:cNvPicPr>
          <p:nvPr>
            <p:ph idx="1"/>
          </p:nvPr>
        </p:nvPicPr>
        <p:blipFill>
          <a:blip r:embed="rId3"/>
          <a:stretch>
            <a:fillRect/>
          </a:stretch>
        </p:blipFill>
        <p:spPr>
          <a:xfrm>
            <a:off x="3130550" y="0"/>
            <a:ext cx="5930900" cy="6901732"/>
          </a:xfrm>
          <a:prstGeom prst="rect">
            <a:avLst/>
          </a:prstGeom>
        </p:spPr>
      </p:pic>
    </p:spTree>
    <p:extLst>
      <p:ext uri="{BB962C8B-B14F-4D97-AF65-F5344CB8AC3E}">
        <p14:creationId xmlns:p14="http://schemas.microsoft.com/office/powerpoint/2010/main" val="191635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Shared Vs. Non-Shared Living</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p:txBody>
          <a:bodyPr>
            <a:normAutofit fontScale="92500" lnSpcReduction="20000"/>
          </a:bodyPr>
          <a:lstStyle/>
          <a:p>
            <a:r>
              <a:rPr lang="en-US" dirty="0">
                <a:solidFill>
                  <a:schemeClr val="bg1"/>
                </a:solidFill>
              </a:rPr>
              <a:t>TANF allotments are determined by where someone lives within the state known as shelter groups and also by who they live with known as shared vs. non-shared living.</a:t>
            </a:r>
          </a:p>
          <a:p>
            <a:r>
              <a:rPr lang="en-US" dirty="0">
                <a:solidFill>
                  <a:schemeClr val="bg1"/>
                </a:solidFill>
              </a:rPr>
              <a:t>Counties are assigned a shelter group between 1 and 5. The higher the shelter group the higher the TANF allotment. Most often highly populated areas receive the highest shelter group with rural areas receiving the lowest shelter group.</a:t>
            </a:r>
          </a:p>
          <a:p>
            <a:r>
              <a:rPr lang="en-US" dirty="0">
                <a:solidFill>
                  <a:schemeClr val="bg1"/>
                </a:solidFill>
              </a:rPr>
              <a:t>TANF allotments are also determined by HH composition. “Nuclear” families (Non-shared living) receive a higher allotment than families living with roommates, other relatives </a:t>
            </a:r>
            <a:r>
              <a:rPr lang="en-US" dirty="0" err="1">
                <a:solidFill>
                  <a:schemeClr val="bg1"/>
                </a:solidFill>
              </a:rPr>
              <a:t>etc</a:t>
            </a:r>
            <a:r>
              <a:rPr lang="en-US" dirty="0">
                <a:solidFill>
                  <a:schemeClr val="bg1"/>
                </a:solidFill>
              </a:rPr>
              <a:t>, and non-MEM’s (Shared living). A Non-Member could be someone that is part of the MFU but not receiving benefits on the case. (ex: non-citizen, SSI recipient parent, person under penalty)</a:t>
            </a:r>
          </a:p>
        </p:txBody>
      </p:sp>
    </p:spTree>
    <p:extLst>
      <p:ext uri="{BB962C8B-B14F-4D97-AF65-F5344CB8AC3E}">
        <p14:creationId xmlns:p14="http://schemas.microsoft.com/office/powerpoint/2010/main" val="661705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normAutofit fontScale="90000"/>
          </a:bodyPr>
          <a:lstStyle/>
          <a:p>
            <a:pPr algn="ctr"/>
            <a:r>
              <a:rPr lang="en-US" dirty="0">
                <a:solidFill>
                  <a:schemeClr val="bg1"/>
                </a:solidFill>
              </a:rPr>
              <a:t>TANF Benefit Table 7/1992</a:t>
            </a:r>
            <a:br>
              <a:rPr lang="en-US" dirty="0">
                <a:solidFill>
                  <a:schemeClr val="bg1"/>
                </a:solidFill>
              </a:rPr>
            </a:br>
            <a:r>
              <a:rPr lang="en-US" dirty="0">
                <a:solidFill>
                  <a:schemeClr val="bg1"/>
                </a:solidFill>
              </a:rPr>
              <a:t>Shelter Group 4 (Sedgwick County) Vs. 1(Cowley/Sumner)</a:t>
            </a:r>
          </a:p>
        </p:txBody>
      </p:sp>
      <p:graphicFrame>
        <p:nvGraphicFramePr>
          <p:cNvPr id="9" name="Table 9">
            <a:extLst>
              <a:ext uri="{FF2B5EF4-FFF2-40B4-BE49-F238E27FC236}">
                <a16:creationId xmlns:a16="http://schemas.microsoft.com/office/drawing/2014/main" id="{3131B5B6-0B00-4B6A-8A18-A8F2E304D212}"/>
              </a:ext>
            </a:extLst>
          </p:cNvPr>
          <p:cNvGraphicFramePr>
            <a:graphicFrameLocks noGrp="1"/>
          </p:cNvGraphicFramePr>
          <p:nvPr>
            <p:ph idx="1"/>
            <p:extLst>
              <p:ext uri="{D42A27DB-BD31-4B8C-83A1-F6EECF244321}">
                <p14:modId xmlns:p14="http://schemas.microsoft.com/office/powerpoint/2010/main" val="3731688640"/>
              </p:ext>
            </p:extLst>
          </p:nvPr>
        </p:nvGraphicFramePr>
        <p:xfrm>
          <a:off x="838200" y="2072640"/>
          <a:ext cx="10515600" cy="4198941"/>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1467952075"/>
                    </a:ext>
                  </a:extLst>
                </a:gridCol>
                <a:gridCol w="2103120">
                  <a:extLst>
                    <a:ext uri="{9D8B030D-6E8A-4147-A177-3AD203B41FA5}">
                      <a16:colId xmlns:a16="http://schemas.microsoft.com/office/drawing/2014/main" val="3990393738"/>
                    </a:ext>
                  </a:extLst>
                </a:gridCol>
                <a:gridCol w="2103120">
                  <a:extLst>
                    <a:ext uri="{9D8B030D-6E8A-4147-A177-3AD203B41FA5}">
                      <a16:colId xmlns:a16="http://schemas.microsoft.com/office/drawing/2014/main" val="930994214"/>
                    </a:ext>
                  </a:extLst>
                </a:gridCol>
                <a:gridCol w="2103120">
                  <a:extLst>
                    <a:ext uri="{9D8B030D-6E8A-4147-A177-3AD203B41FA5}">
                      <a16:colId xmlns:a16="http://schemas.microsoft.com/office/drawing/2014/main" val="2487912958"/>
                    </a:ext>
                  </a:extLst>
                </a:gridCol>
                <a:gridCol w="2103120">
                  <a:extLst>
                    <a:ext uri="{9D8B030D-6E8A-4147-A177-3AD203B41FA5}">
                      <a16:colId xmlns:a16="http://schemas.microsoft.com/office/drawing/2014/main" val="718083615"/>
                    </a:ext>
                  </a:extLst>
                </a:gridCol>
              </a:tblGrid>
              <a:tr h="482283">
                <a:tc>
                  <a:txBody>
                    <a:bodyPr/>
                    <a:lstStyle/>
                    <a:p>
                      <a:pPr algn="ctr"/>
                      <a:r>
                        <a:rPr lang="en-US" sz="2400" dirty="0"/>
                        <a:t>Household Size</a:t>
                      </a:r>
                    </a:p>
                  </a:txBody>
                  <a:tcPr/>
                </a:tc>
                <a:tc>
                  <a:txBody>
                    <a:bodyPr/>
                    <a:lstStyle/>
                    <a:p>
                      <a:pPr algn="ctr"/>
                      <a:r>
                        <a:rPr lang="en-US" sz="2400" dirty="0"/>
                        <a:t>Non-Shared Living</a:t>
                      </a:r>
                    </a:p>
                  </a:txBody>
                  <a:tcPr/>
                </a:tc>
                <a:tc>
                  <a:txBody>
                    <a:bodyPr/>
                    <a:lstStyle/>
                    <a:p>
                      <a:pPr algn="ctr"/>
                      <a:r>
                        <a:rPr lang="en-US" sz="2400" dirty="0"/>
                        <a:t>Shared Living</a:t>
                      </a:r>
                    </a:p>
                  </a:txBody>
                  <a:tcPr/>
                </a:tc>
                <a:tc>
                  <a:txBody>
                    <a:bodyPr/>
                    <a:lstStyle/>
                    <a:p>
                      <a:pPr algn="ctr"/>
                      <a:r>
                        <a:rPr lang="en-US" sz="2400" dirty="0"/>
                        <a:t>Non-Shared Living</a:t>
                      </a:r>
                    </a:p>
                  </a:txBody>
                  <a:tcPr/>
                </a:tc>
                <a:tc>
                  <a:txBody>
                    <a:bodyPr/>
                    <a:lstStyle/>
                    <a:p>
                      <a:pPr algn="ctr"/>
                      <a:r>
                        <a:rPr lang="en-US" sz="2400" dirty="0"/>
                        <a:t>Shared Living</a:t>
                      </a:r>
                    </a:p>
                  </a:txBody>
                  <a:tcPr/>
                </a:tc>
                <a:extLst>
                  <a:ext uri="{0D108BD9-81ED-4DB2-BD59-A6C34878D82A}">
                    <a16:rowId xmlns:a16="http://schemas.microsoft.com/office/drawing/2014/main" val="3505172249"/>
                  </a:ext>
                </a:extLst>
              </a:tr>
              <a:tr h="482283">
                <a:tc>
                  <a:txBody>
                    <a:bodyPr/>
                    <a:lstStyle/>
                    <a:p>
                      <a:pPr algn="ctr"/>
                      <a:r>
                        <a:rPr lang="en-US" sz="2400" dirty="0"/>
                        <a:t>1</a:t>
                      </a:r>
                    </a:p>
                  </a:txBody>
                  <a:tcPr/>
                </a:tc>
                <a:tc>
                  <a:txBody>
                    <a:bodyPr/>
                    <a:lstStyle/>
                    <a:p>
                      <a:pPr algn="ctr"/>
                      <a:r>
                        <a:rPr lang="en-US" sz="2400" dirty="0"/>
                        <a:t>$241</a:t>
                      </a:r>
                    </a:p>
                  </a:txBody>
                  <a:tcPr/>
                </a:tc>
                <a:tc>
                  <a:txBody>
                    <a:bodyPr/>
                    <a:lstStyle/>
                    <a:p>
                      <a:pPr algn="ctr"/>
                      <a:r>
                        <a:rPr lang="en-US" sz="2400" dirty="0"/>
                        <a:t>$175</a:t>
                      </a:r>
                    </a:p>
                  </a:txBody>
                  <a:tcPr/>
                </a:tc>
                <a:tc>
                  <a:txBody>
                    <a:bodyPr/>
                    <a:lstStyle/>
                    <a:p>
                      <a:pPr algn="ctr"/>
                      <a:r>
                        <a:rPr lang="en-US" sz="2400" dirty="0"/>
                        <a:t>$224</a:t>
                      </a:r>
                    </a:p>
                  </a:txBody>
                  <a:tcPr/>
                </a:tc>
                <a:tc>
                  <a:txBody>
                    <a:bodyPr/>
                    <a:lstStyle/>
                    <a:p>
                      <a:pPr algn="ctr"/>
                      <a:r>
                        <a:rPr lang="en-US" sz="2400" dirty="0"/>
                        <a:t>$168</a:t>
                      </a:r>
                    </a:p>
                  </a:txBody>
                  <a:tcPr/>
                </a:tc>
                <a:extLst>
                  <a:ext uri="{0D108BD9-81ED-4DB2-BD59-A6C34878D82A}">
                    <a16:rowId xmlns:a16="http://schemas.microsoft.com/office/drawing/2014/main" val="2081036787"/>
                  </a:ext>
                </a:extLst>
              </a:tr>
              <a:tr h="482283">
                <a:tc>
                  <a:txBody>
                    <a:bodyPr/>
                    <a:lstStyle/>
                    <a:p>
                      <a:pPr algn="ctr"/>
                      <a:r>
                        <a:rPr lang="en-US" sz="2400" dirty="0"/>
                        <a:t>2</a:t>
                      </a:r>
                    </a:p>
                  </a:txBody>
                  <a:tcPr/>
                </a:tc>
                <a:tc>
                  <a:txBody>
                    <a:bodyPr/>
                    <a:lstStyle/>
                    <a:p>
                      <a:pPr algn="ctr"/>
                      <a:r>
                        <a:rPr lang="en-US" sz="2400" dirty="0"/>
                        <a:t>$326</a:t>
                      </a:r>
                    </a:p>
                  </a:txBody>
                  <a:tcPr/>
                </a:tc>
                <a:tc>
                  <a:txBody>
                    <a:bodyPr/>
                    <a:lstStyle/>
                    <a:p>
                      <a:pPr algn="ctr"/>
                      <a:r>
                        <a:rPr lang="en-US" sz="2400" dirty="0"/>
                        <a:t>$271</a:t>
                      </a:r>
                    </a:p>
                  </a:txBody>
                  <a:tcPr/>
                </a:tc>
                <a:tc>
                  <a:txBody>
                    <a:bodyPr/>
                    <a:lstStyle/>
                    <a:p>
                      <a:pPr algn="ctr"/>
                      <a:r>
                        <a:rPr lang="en-US" sz="2400" dirty="0"/>
                        <a:t>$309</a:t>
                      </a:r>
                    </a:p>
                  </a:txBody>
                  <a:tcPr/>
                </a:tc>
                <a:tc>
                  <a:txBody>
                    <a:bodyPr/>
                    <a:lstStyle/>
                    <a:p>
                      <a:pPr algn="ctr"/>
                      <a:r>
                        <a:rPr lang="en-US" sz="2400" dirty="0"/>
                        <a:t>$263</a:t>
                      </a:r>
                    </a:p>
                  </a:txBody>
                  <a:tcPr/>
                </a:tc>
                <a:extLst>
                  <a:ext uri="{0D108BD9-81ED-4DB2-BD59-A6C34878D82A}">
                    <a16:rowId xmlns:a16="http://schemas.microsoft.com/office/drawing/2014/main" val="903781550"/>
                  </a:ext>
                </a:extLst>
              </a:tr>
              <a:tr h="482283">
                <a:tc>
                  <a:txBody>
                    <a:bodyPr/>
                    <a:lstStyle/>
                    <a:p>
                      <a:pPr algn="ctr"/>
                      <a:r>
                        <a:rPr lang="en-US" sz="2400" dirty="0"/>
                        <a:t>3</a:t>
                      </a:r>
                    </a:p>
                  </a:txBody>
                  <a:tcPr/>
                </a:tc>
                <a:tc>
                  <a:txBody>
                    <a:bodyPr/>
                    <a:lstStyle/>
                    <a:p>
                      <a:pPr algn="ctr"/>
                      <a:r>
                        <a:rPr lang="en-US" sz="2400" dirty="0"/>
                        <a:t>$403</a:t>
                      </a:r>
                    </a:p>
                  </a:txBody>
                  <a:tcPr/>
                </a:tc>
                <a:tc>
                  <a:txBody>
                    <a:bodyPr/>
                    <a:lstStyle/>
                    <a:p>
                      <a:pPr algn="ctr"/>
                      <a:r>
                        <a:rPr lang="en-US" sz="2400" dirty="0"/>
                        <a:t>$359</a:t>
                      </a:r>
                    </a:p>
                  </a:txBody>
                  <a:tcPr/>
                </a:tc>
                <a:tc>
                  <a:txBody>
                    <a:bodyPr/>
                    <a:lstStyle/>
                    <a:p>
                      <a:pPr algn="ctr"/>
                      <a:r>
                        <a:rPr lang="en-US" sz="2400" dirty="0"/>
                        <a:t>$386</a:t>
                      </a:r>
                    </a:p>
                  </a:txBody>
                  <a:tcPr/>
                </a:tc>
                <a:tc>
                  <a:txBody>
                    <a:bodyPr/>
                    <a:lstStyle/>
                    <a:p>
                      <a:pPr algn="ctr"/>
                      <a:r>
                        <a:rPr lang="en-US" sz="2400" dirty="0"/>
                        <a:t>$349</a:t>
                      </a:r>
                    </a:p>
                  </a:txBody>
                  <a:tcPr/>
                </a:tc>
                <a:extLst>
                  <a:ext uri="{0D108BD9-81ED-4DB2-BD59-A6C34878D82A}">
                    <a16:rowId xmlns:a16="http://schemas.microsoft.com/office/drawing/2014/main" val="3465900345"/>
                  </a:ext>
                </a:extLst>
              </a:tr>
              <a:tr h="482283">
                <a:tc>
                  <a:txBody>
                    <a:bodyPr/>
                    <a:lstStyle/>
                    <a:p>
                      <a:pPr algn="ctr"/>
                      <a:r>
                        <a:rPr lang="en-US" sz="2400" dirty="0"/>
                        <a:t>4</a:t>
                      </a:r>
                    </a:p>
                  </a:txBody>
                  <a:tcPr/>
                </a:tc>
                <a:tc>
                  <a:txBody>
                    <a:bodyPr/>
                    <a:lstStyle/>
                    <a:p>
                      <a:pPr algn="ctr"/>
                      <a:r>
                        <a:rPr lang="en-US" sz="2400" dirty="0"/>
                        <a:t>$471</a:t>
                      </a:r>
                    </a:p>
                  </a:txBody>
                  <a:tcPr/>
                </a:tc>
                <a:tc>
                  <a:txBody>
                    <a:bodyPr/>
                    <a:lstStyle/>
                    <a:p>
                      <a:pPr algn="ctr"/>
                      <a:r>
                        <a:rPr lang="en-US" sz="2400" dirty="0"/>
                        <a:t>$432</a:t>
                      </a:r>
                    </a:p>
                  </a:txBody>
                  <a:tcPr/>
                </a:tc>
                <a:tc>
                  <a:txBody>
                    <a:bodyPr/>
                    <a:lstStyle/>
                    <a:p>
                      <a:pPr algn="ctr"/>
                      <a:r>
                        <a:rPr lang="en-US" sz="2400" dirty="0"/>
                        <a:t>$454</a:t>
                      </a:r>
                    </a:p>
                  </a:txBody>
                  <a:tcPr/>
                </a:tc>
                <a:tc>
                  <a:txBody>
                    <a:bodyPr/>
                    <a:lstStyle/>
                    <a:p>
                      <a:pPr algn="ctr"/>
                      <a:r>
                        <a:rPr lang="en-US" sz="2400" dirty="0"/>
                        <a:t>$421</a:t>
                      </a:r>
                    </a:p>
                  </a:txBody>
                  <a:tcPr/>
                </a:tc>
                <a:extLst>
                  <a:ext uri="{0D108BD9-81ED-4DB2-BD59-A6C34878D82A}">
                    <a16:rowId xmlns:a16="http://schemas.microsoft.com/office/drawing/2014/main" val="1667182056"/>
                  </a:ext>
                </a:extLst>
              </a:tr>
              <a:tr h="482283">
                <a:tc>
                  <a:txBody>
                    <a:bodyPr/>
                    <a:lstStyle/>
                    <a:p>
                      <a:pPr algn="ctr"/>
                      <a:r>
                        <a:rPr lang="en-US" sz="2400" dirty="0"/>
                        <a:t>5</a:t>
                      </a:r>
                    </a:p>
                  </a:txBody>
                  <a:tcPr/>
                </a:tc>
                <a:tc>
                  <a:txBody>
                    <a:bodyPr/>
                    <a:lstStyle/>
                    <a:p>
                      <a:pPr algn="ctr"/>
                      <a:r>
                        <a:rPr lang="en-US" sz="2400" dirty="0"/>
                        <a:t>$532</a:t>
                      </a:r>
                    </a:p>
                  </a:txBody>
                  <a:tcPr/>
                </a:tc>
                <a:tc>
                  <a:txBody>
                    <a:bodyPr/>
                    <a:lstStyle/>
                    <a:p>
                      <a:pPr algn="ctr"/>
                      <a:r>
                        <a:rPr lang="en-US" sz="2400" dirty="0"/>
                        <a:t>$499</a:t>
                      </a:r>
                    </a:p>
                  </a:txBody>
                  <a:tcPr/>
                </a:tc>
                <a:tc>
                  <a:txBody>
                    <a:bodyPr/>
                    <a:lstStyle/>
                    <a:p>
                      <a:pPr algn="ctr"/>
                      <a:r>
                        <a:rPr lang="en-US" sz="2400" dirty="0"/>
                        <a:t>$515</a:t>
                      </a:r>
                    </a:p>
                  </a:txBody>
                  <a:tcPr/>
                </a:tc>
                <a:tc>
                  <a:txBody>
                    <a:bodyPr/>
                    <a:lstStyle/>
                    <a:p>
                      <a:pPr algn="ctr"/>
                      <a:r>
                        <a:rPr lang="en-US" sz="2400" dirty="0"/>
                        <a:t>$487</a:t>
                      </a:r>
                    </a:p>
                  </a:txBody>
                  <a:tcPr/>
                </a:tc>
                <a:extLst>
                  <a:ext uri="{0D108BD9-81ED-4DB2-BD59-A6C34878D82A}">
                    <a16:rowId xmlns:a16="http://schemas.microsoft.com/office/drawing/2014/main" val="1522370509"/>
                  </a:ext>
                </a:extLst>
              </a:tr>
              <a:tr h="482283">
                <a:tc>
                  <a:txBody>
                    <a:bodyPr/>
                    <a:lstStyle/>
                    <a:p>
                      <a:pPr algn="ctr"/>
                      <a:r>
                        <a:rPr lang="en-US" sz="2400" dirty="0"/>
                        <a:t>6</a:t>
                      </a:r>
                    </a:p>
                  </a:txBody>
                  <a:tcPr/>
                </a:tc>
                <a:tc>
                  <a:txBody>
                    <a:bodyPr/>
                    <a:lstStyle/>
                    <a:p>
                      <a:pPr algn="ctr"/>
                      <a:r>
                        <a:rPr lang="en-US" sz="2400" dirty="0"/>
                        <a:t>$593</a:t>
                      </a:r>
                    </a:p>
                  </a:txBody>
                  <a:tcPr/>
                </a:tc>
                <a:tc>
                  <a:txBody>
                    <a:bodyPr/>
                    <a:lstStyle/>
                    <a:p>
                      <a:pPr algn="ctr"/>
                      <a:r>
                        <a:rPr lang="en-US" sz="2400" dirty="0"/>
                        <a:t>$571</a:t>
                      </a:r>
                    </a:p>
                  </a:txBody>
                  <a:tcPr/>
                </a:tc>
                <a:tc>
                  <a:txBody>
                    <a:bodyPr/>
                    <a:lstStyle/>
                    <a:p>
                      <a:pPr algn="ctr"/>
                      <a:r>
                        <a:rPr lang="en-US" sz="2400" dirty="0"/>
                        <a:t>$576</a:t>
                      </a:r>
                    </a:p>
                  </a:txBody>
                  <a:tcPr/>
                </a:tc>
                <a:tc>
                  <a:txBody>
                    <a:bodyPr/>
                    <a:lstStyle/>
                    <a:p>
                      <a:pPr algn="ctr"/>
                      <a:r>
                        <a:rPr lang="en-US" sz="2400" dirty="0"/>
                        <a:t>$557</a:t>
                      </a:r>
                    </a:p>
                  </a:txBody>
                  <a:tcPr/>
                </a:tc>
                <a:extLst>
                  <a:ext uri="{0D108BD9-81ED-4DB2-BD59-A6C34878D82A}">
                    <a16:rowId xmlns:a16="http://schemas.microsoft.com/office/drawing/2014/main" val="2556161281"/>
                  </a:ext>
                </a:extLst>
              </a:tr>
              <a:tr h="482283">
                <a:tc>
                  <a:txBody>
                    <a:bodyPr/>
                    <a:lstStyle/>
                    <a:p>
                      <a:pPr algn="ctr"/>
                      <a:r>
                        <a:rPr lang="en-US" sz="2400" dirty="0"/>
                        <a:t>7</a:t>
                      </a:r>
                    </a:p>
                  </a:txBody>
                  <a:tcPr/>
                </a:tc>
                <a:tc>
                  <a:txBody>
                    <a:bodyPr/>
                    <a:lstStyle/>
                    <a:p>
                      <a:pPr algn="ctr"/>
                      <a:r>
                        <a:rPr lang="en-US" sz="2400" dirty="0"/>
                        <a:t>$654</a:t>
                      </a:r>
                    </a:p>
                  </a:txBody>
                  <a:tcPr/>
                </a:tc>
                <a:tc>
                  <a:txBody>
                    <a:bodyPr/>
                    <a:lstStyle/>
                    <a:p>
                      <a:pPr algn="ctr"/>
                      <a:r>
                        <a:rPr lang="en-US" sz="2400" dirty="0"/>
                        <a:t>$632</a:t>
                      </a:r>
                    </a:p>
                  </a:txBody>
                  <a:tcPr/>
                </a:tc>
                <a:tc>
                  <a:txBody>
                    <a:bodyPr/>
                    <a:lstStyle/>
                    <a:p>
                      <a:pPr algn="ctr"/>
                      <a:r>
                        <a:rPr lang="en-US" sz="2400" dirty="0"/>
                        <a:t>$637</a:t>
                      </a:r>
                    </a:p>
                  </a:txBody>
                  <a:tcPr/>
                </a:tc>
                <a:tc>
                  <a:txBody>
                    <a:bodyPr/>
                    <a:lstStyle/>
                    <a:p>
                      <a:pPr algn="ctr"/>
                      <a:r>
                        <a:rPr lang="en-US" sz="2400" dirty="0"/>
                        <a:t>$618</a:t>
                      </a:r>
                    </a:p>
                  </a:txBody>
                  <a:tcPr/>
                </a:tc>
                <a:extLst>
                  <a:ext uri="{0D108BD9-81ED-4DB2-BD59-A6C34878D82A}">
                    <a16:rowId xmlns:a16="http://schemas.microsoft.com/office/drawing/2014/main" val="679925808"/>
                  </a:ext>
                </a:extLst>
              </a:tr>
            </a:tbl>
          </a:graphicData>
        </a:graphic>
      </p:graphicFrame>
    </p:spTree>
    <p:extLst>
      <p:ext uri="{BB962C8B-B14F-4D97-AF65-F5344CB8AC3E}">
        <p14:creationId xmlns:p14="http://schemas.microsoft.com/office/powerpoint/2010/main" val="3869408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5B7CC6"/>
            </a:gs>
            <a:gs pos="100000">
              <a:srgbClr val="002463"/>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D90-C8D3-4390-BB28-0B6A48345343}"/>
              </a:ext>
            </a:extLst>
          </p:cNvPr>
          <p:cNvSpPr>
            <a:spLocks noGrp="1"/>
          </p:cNvSpPr>
          <p:nvPr>
            <p:ph type="title"/>
          </p:nvPr>
        </p:nvSpPr>
        <p:spPr/>
        <p:txBody>
          <a:bodyPr/>
          <a:lstStyle/>
          <a:p>
            <a:pPr algn="ctr"/>
            <a:r>
              <a:rPr lang="en-US" dirty="0">
                <a:solidFill>
                  <a:schemeClr val="bg1"/>
                </a:solidFill>
              </a:rPr>
              <a:t>Kinship Care for Children in Foster Care</a:t>
            </a:r>
          </a:p>
        </p:txBody>
      </p:sp>
      <p:sp>
        <p:nvSpPr>
          <p:cNvPr id="3" name="Content Placeholder 2">
            <a:extLst>
              <a:ext uri="{FF2B5EF4-FFF2-40B4-BE49-F238E27FC236}">
                <a16:creationId xmlns:a16="http://schemas.microsoft.com/office/drawing/2014/main" id="{729B0B0C-77EB-4134-912F-784D9F8F59C1}"/>
              </a:ext>
            </a:extLst>
          </p:cNvPr>
          <p:cNvSpPr>
            <a:spLocks noGrp="1"/>
          </p:cNvSpPr>
          <p:nvPr>
            <p:ph idx="1"/>
          </p:nvPr>
        </p:nvSpPr>
        <p:spPr/>
        <p:txBody>
          <a:bodyPr>
            <a:normAutofit/>
          </a:bodyPr>
          <a:lstStyle/>
          <a:p>
            <a:r>
              <a:rPr lang="en-US" dirty="0">
                <a:solidFill>
                  <a:schemeClr val="bg1"/>
                </a:solidFill>
              </a:rPr>
              <a:t>Kinship families who are caring for children in state custody may either elect to apply for the relative caregiver TANF grant (processed by DCF) or a kinship payment of $11 per day (processed by the contractor), but not both. </a:t>
            </a:r>
          </a:p>
        </p:txBody>
      </p:sp>
    </p:spTree>
    <p:extLst>
      <p:ext uri="{BB962C8B-B14F-4D97-AF65-F5344CB8AC3E}">
        <p14:creationId xmlns:p14="http://schemas.microsoft.com/office/powerpoint/2010/main" val="26935804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485</TotalTime>
  <Words>1857</Words>
  <Application>Microsoft Office PowerPoint</Application>
  <PresentationFormat>Widescreen</PresentationFormat>
  <Paragraphs>142</Paragraphs>
  <Slides>20</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Temporary Aid to Needy Families (TANF) 101 1/7/2021</vt:lpstr>
      <vt:lpstr>TANF</vt:lpstr>
      <vt:lpstr>Today’s Topics</vt:lpstr>
      <vt:lpstr>The Application</vt:lpstr>
      <vt:lpstr>Mandatory Filing Unit</vt:lpstr>
      <vt:lpstr>PowerPoint Presentation</vt:lpstr>
      <vt:lpstr>Shared Vs. Non-Shared Living</vt:lpstr>
      <vt:lpstr>TANF Benefit Table 7/1992 Shelter Group 4 (Sedgwick County) Vs. 1(Cowley/Sumner)</vt:lpstr>
      <vt:lpstr>Kinship Care for Children in Foster Care</vt:lpstr>
      <vt:lpstr>Important Considerations</vt:lpstr>
      <vt:lpstr>Important Considerations Cont’d</vt:lpstr>
      <vt:lpstr>Employment Services (ES) Participation</vt:lpstr>
      <vt:lpstr>Suspicion Based Drug Testing (SBDT)</vt:lpstr>
      <vt:lpstr>Suspicion Based Drug Testing (SBDT) Cont’d</vt:lpstr>
      <vt:lpstr>Diversion Payments and WIP</vt:lpstr>
      <vt:lpstr>Non-Compliance Issues</vt:lpstr>
      <vt:lpstr>Non-Compliance Cont’d</vt:lpstr>
      <vt:lpstr>Non-Compliance Cont’d</vt:lpstr>
      <vt:lpstr>Previous Policy </vt:lpstr>
      <vt:lpstr>TANF 101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Assistance(SNAP)</dc:title>
  <dc:creator>Wesley Milburn  [DCF]</dc:creator>
  <cp:lastModifiedBy>Darcie Darby  [DCF]</cp:lastModifiedBy>
  <cp:revision>58</cp:revision>
  <dcterms:created xsi:type="dcterms:W3CDTF">2020-09-16T21:40:58Z</dcterms:created>
  <dcterms:modified xsi:type="dcterms:W3CDTF">2021-01-07T19:20:21Z</dcterms:modified>
</cp:coreProperties>
</file>