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et Sutton" initials="JS" lastIdx="1" clrIdx="0">
    <p:extLst>
      <p:ext uri="{19B8F6BF-5375-455C-9EA6-DF929625EA0E}">
        <p15:presenceInfo xmlns:p15="http://schemas.microsoft.com/office/powerpoint/2012/main" userId="S-1-5-21-2147825045-3458750132-2942809858-3235" providerId="AD"/>
      </p:ext>
    </p:extLst>
  </p:cmAuthor>
  <p:cmAuthor id="2" name="Mary Mann" initials="MM" lastIdx="4" clrIdx="1">
    <p:extLst>
      <p:ext uri="{19B8F6BF-5375-455C-9EA6-DF929625EA0E}">
        <p15:presenceInfo xmlns:p15="http://schemas.microsoft.com/office/powerpoint/2012/main" userId="S-1-5-21-2147825045-3458750132-2942809858-26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15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12324" y="640024"/>
            <a:ext cx="6367352" cy="166188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6/23/2020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72308" y="6190878"/>
            <a:ext cx="2089631" cy="545397"/>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6/23/2020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6/23/2020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6/23/2020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6/23/2020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6/23/2020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6/23/2020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6/23/2020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youtu.be/6Y4vbS6c4p4?t=15"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Staying in Touch</a:t>
            </a:r>
          </a:p>
        </p:txBody>
      </p:sp>
      <p:sp>
        <p:nvSpPr>
          <p:cNvPr id="3" name="Subtitle 2"/>
          <p:cNvSpPr>
            <a:spLocks noGrp="1"/>
          </p:cNvSpPr>
          <p:nvPr>
            <p:ph type="subTitle" idx="1"/>
          </p:nvPr>
        </p:nvSpPr>
        <p:spPr/>
        <p:txBody>
          <a:bodyPr/>
          <a:lstStyle/>
          <a:p>
            <a:r>
              <a:rPr lang="en-US" dirty="0"/>
              <a:t>Creating &amp; Maintaining Contact with Customers In-person and Virtually</a:t>
            </a:r>
          </a:p>
        </p:txBody>
      </p:sp>
    </p:spTree>
    <p:extLst>
      <p:ext uri="{BB962C8B-B14F-4D97-AF65-F5344CB8AC3E}">
        <p14:creationId xmlns:p14="http://schemas.microsoft.com/office/powerpoint/2010/main" val="2519753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Wrapping Up</a:t>
            </a:r>
            <a:endParaRPr lang="en-US" dirty="0"/>
          </a:p>
        </p:txBody>
      </p:sp>
      <p:sp>
        <p:nvSpPr>
          <p:cNvPr id="3" name="Content Placeholder 2"/>
          <p:cNvSpPr>
            <a:spLocks noGrp="1"/>
          </p:cNvSpPr>
          <p:nvPr>
            <p:ph idx="1"/>
          </p:nvPr>
        </p:nvSpPr>
        <p:spPr/>
        <p:txBody>
          <a:bodyPr/>
          <a:lstStyle/>
          <a:p>
            <a:r>
              <a:rPr lang="en-US" dirty="0" smtClean="0"/>
              <a:t>Excellent communication depends on trust, and funnily enough, trust depends (at least in part) on communication</a:t>
            </a:r>
          </a:p>
          <a:p>
            <a:pPr lvl="1"/>
            <a:r>
              <a:rPr lang="en-US" dirty="0" smtClean="0"/>
              <a:t>We should be working to create trust with our customers from day one</a:t>
            </a:r>
          </a:p>
          <a:p>
            <a:pPr lvl="1"/>
            <a:r>
              <a:rPr lang="en-US" dirty="0" smtClean="0"/>
              <a:t>Use OARS and collaboration to help with communication and trust building</a:t>
            </a:r>
          </a:p>
          <a:p>
            <a:r>
              <a:rPr lang="en-US" dirty="0" smtClean="0"/>
              <a:t>Protocols for minimum contact expectation are on the Intranet, be familiar with those as you interact with customers</a:t>
            </a:r>
          </a:p>
          <a:p>
            <a:pPr lvl="1"/>
            <a:r>
              <a:rPr lang="en-US" dirty="0" smtClean="0"/>
              <a:t>CMs contact at least once a month</a:t>
            </a:r>
          </a:p>
          <a:p>
            <a:pPr lvl="1"/>
            <a:r>
              <a:rPr lang="en-US" dirty="0" smtClean="0"/>
              <a:t>BSRs contact at least once every 6-8 weeks</a:t>
            </a:r>
          </a:p>
          <a:p>
            <a:r>
              <a:rPr lang="en-US" dirty="0" smtClean="0"/>
              <a:t>Remember that contact for contact’s sake is pointless; focus on assisting customers and making each contact meaningful</a:t>
            </a:r>
            <a:endParaRPr lang="en-US" dirty="0"/>
          </a:p>
        </p:txBody>
      </p:sp>
    </p:spTree>
    <p:extLst>
      <p:ext uri="{BB962C8B-B14F-4D97-AF65-F5344CB8AC3E}">
        <p14:creationId xmlns:p14="http://schemas.microsoft.com/office/powerpoint/2010/main" val="3782003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 Depends on Trust</a:t>
            </a:r>
          </a:p>
        </p:txBody>
      </p:sp>
      <p:sp>
        <p:nvSpPr>
          <p:cNvPr id="3" name="Content Placeholder 2"/>
          <p:cNvSpPr>
            <a:spLocks noGrp="1"/>
          </p:cNvSpPr>
          <p:nvPr>
            <p:ph idx="1"/>
          </p:nvPr>
        </p:nvSpPr>
        <p:spPr>
          <a:xfrm>
            <a:off x="818712" y="2084833"/>
            <a:ext cx="10554574" cy="4041647"/>
          </a:xfrm>
        </p:spPr>
        <p:txBody>
          <a:bodyPr>
            <a:normAutofit/>
          </a:bodyPr>
          <a:lstStyle/>
          <a:p>
            <a:r>
              <a:rPr lang="en-US" sz="2000" dirty="0"/>
              <a:t>Part of establishing trust is meeting the customer’s needs</a:t>
            </a:r>
          </a:p>
          <a:p>
            <a:pPr lvl="1"/>
            <a:r>
              <a:rPr lang="en-US" sz="1800" dirty="0"/>
              <a:t>Customers need to feel welcome, comfortable, and important</a:t>
            </a:r>
          </a:p>
          <a:p>
            <a:pPr lvl="1"/>
            <a:r>
              <a:rPr lang="en-US" sz="1800" dirty="0"/>
              <a:t>Customers need to be understood</a:t>
            </a:r>
          </a:p>
          <a:p>
            <a:pPr lvl="1"/>
            <a:r>
              <a:rPr lang="en-US" sz="1800" dirty="0"/>
              <a:t>Customers need assistance</a:t>
            </a:r>
          </a:p>
          <a:p>
            <a:r>
              <a:rPr lang="en-US" sz="2000" dirty="0"/>
              <a:t>Establishing trust and building rapport with customers </a:t>
            </a:r>
            <a:r>
              <a:rPr lang="en-US" sz="2000" dirty="0" smtClean="0"/>
              <a:t>takes communication &amp; </a:t>
            </a:r>
            <a:r>
              <a:rPr lang="en-US" sz="2000" dirty="0"/>
              <a:t>time, but there are some steps we can take to make it a little easier</a:t>
            </a:r>
          </a:p>
        </p:txBody>
      </p:sp>
      <p:pic>
        <p:nvPicPr>
          <p:cNvPr id="1026" name="Picture 2" descr="19 Best COMM Humor images in 2020 | Humor, Funny, Make me laug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3648" y="2169286"/>
            <a:ext cx="2942518" cy="21445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8023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 Communication = Problems</a:t>
            </a:r>
            <a:endParaRPr lang="en-US" dirty="0"/>
          </a:p>
        </p:txBody>
      </p:sp>
      <p:sp>
        <p:nvSpPr>
          <p:cNvPr id="7" name="Content Placeholder 6"/>
          <p:cNvSpPr>
            <a:spLocks noGrp="1"/>
          </p:cNvSpPr>
          <p:nvPr>
            <p:ph idx="1"/>
          </p:nvPr>
        </p:nvSpPr>
        <p:spPr>
          <a:xfrm>
            <a:off x="810000" y="2441743"/>
            <a:ext cx="6057331" cy="2962361"/>
          </a:xfrm>
        </p:spPr>
        <p:txBody>
          <a:bodyPr>
            <a:normAutofit/>
          </a:bodyPr>
          <a:lstStyle/>
          <a:p>
            <a:r>
              <a:rPr lang="en-US" sz="2000" dirty="0"/>
              <a:t>We can all probably think of a time where poor communication slowed things down or just completely messed something up. </a:t>
            </a:r>
          </a:p>
          <a:p>
            <a:r>
              <a:rPr lang="en-US" sz="2000" dirty="0"/>
              <a:t>Sometimes, </a:t>
            </a:r>
            <a:r>
              <a:rPr lang="en-US" sz="2000" dirty="0">
                <a:hlinkClick r:id="rId2"/>
              </a:rPr>
              <a:t>poor communication can </a:t>
            </a:r>
            <a:r>
              <a:rPr lang="en-US" sz="2000" dirty="0" smtClean="0">
                <a:hlinkClick r:id="rId2"/>
              </a:rPr>
              <a:t>hurt</a:t>
            </a:r>
            <a:endParaRPr lang="en-US" sz="2000" dirty="0"/>
          </a:p>
        </p:txBody>
      </p:sp>
      <p:pic>
        <p:nvPicPr>
          <p:cNvPr id="1026" name="Picture 2" descr="Bridging the Internal Communication Gap in your Organizatio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72196" y="2809238"/>
            <a:ext cx="4622104" cy="2594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815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OARS &amp; Information Exchange</a:t>
            </a:r>
          </a:p>
        </p:txBody>
      </p:sp>
      <p:sp>
        <p:nvSpPr>
          <p:cNvPr id="3" name="Content Placeholder 2"/>
          <p:cNvSpPr>
            <a:spLocks noGrp="1"/>
          </p:cNvSpPr>
          <p:nvPr>
            <p:ph sz="half" idx="1"/>
          </p:nvPr>
        </p:nvSpPr>
        <p:spPr>
          <a:xfrm>
            <a:off x="566928" y="2222287"/>
            <a:ext cx="5532120" cy="4306529"/>
          </a:xfrm>
        </p:spPr>
        <p:txBody>
          <a:bodyPr>
            <a:normAutofit/>
          </a:bodyPr>
          <a:lstStyle/>
          <a:p>
            <a:pPr marL="0" indent="0">
              <a:buNone/>
            </a:pPr>
            <a:r>
              <a:rPr lang="en-US" dirty="0"/>
              <a:t>Communicate effectively (OARS)</a:t>
            </a:r>
          </a:p>
          <a:p>
            <a:pPr lvl="1"/>
            <a:r>
              <a:rPr lang="en-US" dirty="0"/>
              <a:t>Ask </a:t>
            </a:r>
            <a:r>
              <a:rPr lang="en-US" b="1" dirty="0"/>
              <a:t>open ended questions </a:t>
            </a:r>
            <a:r>
              <a:rPr lang="en-US" dirty="0"/>
              <a:t>to learn more about the customer &amp; their </a:t>
            </a:r>
            <a:r>
              <a:rPr lang="en-US" dirty="0" smtClean="0"/>
              <a:t>goals; use “What” or “How”</a:t>
            </a:r>
            <a:endParaRPr lang="en-US" dirty="0"/>
          </a:p>
          <a:p>
            <a:pPr lvl="1"/>
            <a:r>
              <a:rPr lang="en-US" dirty="0"/>
              <a:t>Be </a:t>
            </a:r>
            <a:r>
              <a:rPr lang="en-US" b="1" dirty="0"/>
              <a:t>affirming </a:t>
            </a:r>
            <a:r>
              <a:rPr lang="en-US" dirty="0"/>
              <a:t>by recognizing their strengths, good intentions, and efforts rather than attempting to scare them into change, encourage change language</a:t>
            </a:r>
          </a:p>
          <a:p>
            <a:pPr lvl="1"/>
            <a:r>
              <a:rPr lang="en-US" b="1" dirty="0"/>
              <a:t>Reflectively listen </a:t>
            </a:r>
            <a:r>
              <a:rPr lang="en-US" dirty="0"/>
              <a:t>by restating what the customer has said, allowing the customers to clarify the thoughts and feelings they’re expressing</a:t>
            </a:r>
          </a:p>
          <a:p>
            <a:pPr lvl="1"/>
            <a:r>
              <a:rPr lang="en-US" b="1" dirty="0"/>
              <a:t>Summarize the meeting</a:t>
            </a:r>
            <a:r>
              <a:rPr lang="en-US" dirty="0"/>
              <a:t> through reflection, pull together information at the end of a meeting, suggest links between present and past, provide a “what else?” opportunity</a:t>
            </a:r>
          </a:p>
        </p:txBody>
      </p:sp>
      <p:sp>
        <p:nvSpPr>
          <p:cNvPr id="4" name="Content Placeholder 3"/>
          <p:cNvSpPr>
            <a:spLocks noGrp="1"/>
          </p:cNvSpPr>
          <p:nvPr>
            <p:ph sz="half" idx="2"/>
          </p:nvPr>
        </p:nvSpPr>
        <p:spPr>
          <a:xfrm>
            <a:off x="6388583" y="2469175"/>
            <a:ext cx="5407177" cy="4059641"/>
          </a:xfrm>
        </p:spPr>
        <p:txBody>
          <a:bodyPr>
            <a:normAutofit/>
          </a:bodyPr>
          <a:lstStyle/>
          <a:p>
            <a:pPr marL="0" indent="0">
              <a:buNone/>
            </a:pPr>
            <a:r>
              <a:rPr lang="en-US" sz="2000" dirty="0"/>
              <a:t>Collaborate with your customers</a:t>
            </a:r>
          </a:p>
          <a:p>
            <a:pPr lvl="1"/>
            <a:r>
              <a:rPr lang="en-US" sz="1800" dirty="0"/>
              <a:t>Find out what information they need</a:t>
            </a:r>
          </a:p>
          <a:p>
            <a:pPr lvl="1"/>
            <a:r>
              <a:rPr lang="en-US" sz="1800" dirty="0"/>
              <a:t>Provide the needed information clearly</a:t>
            </a:r>
          </a:p>
          <a:p>
            <a:pPr lvl="2"/>
            <a:r>
              <a:rPr lang="en-US" sz="1600" dirty="0"/>
              <a:t>Offer small amounts of time to reflect</a:t>
            </a:r>
          </a:p>
          <a:p>
            <a:pPr lvl="2"/>
            <a:r>
              <a:rPr lang="en-US" sz="1600" dirty="0"/>
              <a:t>Acknowledge the freedom to disagree or ignore</a:t>
            </a:r>
          </a:p>
          <a:p>
            <a:pPr lvl="1"/>
            <a:r>
              <a:rPr lang="en-US" sz="1800" dirty="0"/>
              <a:t>Check back for understanding</a:t>
            </a:r>
          </a:p>
          <a:p>
            <a:pPr lvl="1"/>
            <a:r>
              <a:rPr lang="en-US" sz="1800" dirty="0"/>
              <a:t>Offer advice &amp; make a plan WITH the customer</a:t>
            </a:r>
          </a:p>
          <a:p>
            <a:pPr lvl="2"/>
            <a:r>
              <a:rPr lang="en-US" sz="1600" dirty="0"/>
              <a:t>Establish clear, mutual expectations for implementing the plan</a:t>
            </a:r>
          </a:p>
          <a:p>
            <a:pPr marL="0" indent="0">
              <a:buNone/>
            </a:pPr>
            <a:endParaRPr lang="en-US" dirty="0"/>
          </a:p>
        </p:txBody>
      </p:sp>
    </p:spTree>
    <p:extLst>
      <p:ext uri="{BB962C8B-B14F-4D97-AF65-F5344CB8AC3E}">
        <p14:creationId xmlns:p14="http://schemas.microsoft.com/office/powerpoint/2010/main" val="1537833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Maintaining Trust &amp; Communication</a:t>
            </a:r>
          </a:p>
        </p:txBody>
      </p:sp>
      <p:sp>
        <p:nvSpPr>
          <p:cNvPr id="6" name="Content Placeholder 5"/>
          <p:cNvSpPr>
            <a:spLocks noGrp="1"/>
          </p:cNvSpPr>
          <p:nvPr>
            <p:ph idx="1"/>
          </p:nvPr>
        </p:nvSpPr>
        <p:spPr>
          <a:xfrm>
            <a:off x="810000" y="2149135"/>
            <a:ext cx="10554574" cy="3666449"/>
          </a:xfrm>
        </p:spPr>
        <p:txBody>
          <a:bodyPr>
            <a:normAutofit/>
          </a:bodyPr>
          <a:lstStyle/>
          <a:p>
            <a:r>
              <a:rPr lang="en-US" sz="2000" dirty="0"/>
              <a:t>Keeping in contact with customers depends on </a:t>
            </a:r>
            <a:r>
              <a:rPr lang="en-US" sz="2000" dirty="0" smtClean="0"/>
              <a:t>building </a:t>
            </a:r>
            <a:r>
              <a:rPr lang="en-US" sz="2000" dirty="0"/>
              <a:t>mutual trust</a:t>
            </a:r>
          </a:p>
          <a:p>
            <a:pPr lvl="1"/>
            <a:r>
              <a:rPr lang="en-US" sz="1800" dirty="0"/>
              <a:t>Customers must trust us to keep their personal information safe</a:t>
            </a:r>
          </a:p>
          <a:p>
            <a:pPr lvl="1"/>
            <a:r>
              <a:rPr lang="en-US" sz="1800" dirty="0"/>
              <a:t>We must trust customers’ good will and desire to better themselves</a:t>
            </a:r>
          </a:p>
          <a:p>
            <a:r>
              <a:rPr lang="en-US" sz="2000" dirty="0"/>
              <a:t>Transitioning to or including the option for virtual services may complicate things a bit, but the expectation still exists that a working relationship with the </a:t>
            </a:r>
            <a:r>
              <a:rPr lang="en-US" sz="2000" dirty="0" smtClean="0"/>
              <a:t>customer </a:t>
            </a:r>
            <a:r>
              <a:rPr lang="en-US" sz="2000" dirty="0"/>
              <a:t>is created and maintained</a:t>
            </a:r>
          </a:p>
          <a:p>
            <a:pPr lvl="1"/>
            <a:r>
              <a:rPr lang="en-US" sz="1800" dirty="0"/>
              <a:t>Discuss contact preferences with your customer at your initial meeting (get at least two options)</a:t>
            </a:r>
          </a:p>
          <a:p>
            <a:pPr lvl="1"/>
            <a:r>
              <a:rPr lang="en-US" sz="1800" dirty="0"/>
              <a:t>Utilize in-person or video call software for eligibility &amp; IEP </a:t>
            </a:r>
            <a:r>
              <a:rPr lang="en-US" sz="1800" dirty="0" smtClean="0"/>
              <a:t>meetings at least, but attempt to make actual contact as much as possible </a:t>
            </a:r>
            <a:r>
              <a:rPr lang="en-US" sz="1800" dirty="0" smtClean="0"/>
              <a:t>(in-person, phone, video)</a:t>
            </a:r>
            <a:endParaRPr lang="en-US" sz="1800" dirty="0"/>
          </a:p>
        </p:txBody>
      </p:sp>
    </p:spTree>
    <p:extLst>
      <p:ext uri="{BB962C8B-B14F-4D97-AF65-F5344CB8AC3E}">
        <p14:creationId xmlns:p14="http://schemas.microsoft.com/office/powerpoint/2010/main" val="1775113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CM Contact Protocol Review</a:t>
            </a:r>
          </a:p>
        </p:txBody>
      </p:sp>
      <p:sp>
        <p:nvSpPr>
          <p:cNvPr id="3" name="Content Placeholder 2"/>
          <p:cNvSpPr>
            <a:spLocks noGrp="1"/>
          </p:cNvSpPr>
          <p:nvPr>
            <p:ph idx="1"/>
          </p:nvPr>
        </p:nvSpPr>
        <p:spPr>
          <a:xfrm>
            <a:off x="827424" y="2138311"/>
            <a:ext cx="10554574" cy="4243827"/>
          </a:xfrm>
        </p:spPr>
        <p:txBody>
          <a:bodyPr>
            <a:normAutofit/>
          </a:bodyPr>
          <a:lstStyle/>
          <a:p>
            <a:r>
              <a:rPr lang="en-US" dirty="0"/>
              <a:t>Case Managers (CM) must have contact with all customers on their case load at least once a month. It’s recommended that a “deadline” for the customer to reach out be formally established. Then, if the customer does not reach out, the CM will initiate contact via the preferred method.</a:t>
            </a:r>
          </a:p>
          <a:p>
            <a:r>
              <a:rPr lang="en-US" dirty="0"/>
              <a:t>Contact must be attempted at least three times each month for three months (90 days) using a variety of methods (primary &amp; alternate phone numbers, email, written letter, etc.)</a:t>
            </a:r>
          </a:p>
          <a:p>
            <a:pPr lvl="1"/>
            <a:r>
              <a:rPr lang="en-US" dirty="0"/>
              <a:t>CMs should make contact attempts at a variety of days and times (More details in the </a:t>
            </a:r>
            <a:r>
              <a:rPr lang="en-US" i="1" dirty="0"/>
              <a:t>Contact Protocol for Case Managed Customers)</a:t>
            </a:r>
          </a:p>
          <a:p>
            <a:pPr lvl="1"/>
            <a:r>
              <a:rPr lang="en-US" dirty="0"/>
              <a:t>After 60 days of no contact, CMs should send an exit warning letter to the customer</a:t>
            </a:r>
          </a:p>
          <a:p>
            <a:r>
              <a:rPr lang="en-US" dirty="0"/>
              <a:t>After 90 days, if no contact is made, the customer’s file should be submitted for closure of services due to lack of services</a:t>
            </a:r>
          </a:p>
          <a:p>
            <a:r>
              <a:rPr lang="en-US" dirty="0"/>
              <a:t>All contact attempts must be documented in Client Notes in KW; copies of any correspondence mailed to customer must be uploaded to M-Files</a:t>
            </a:r>
          </a:p>
        </p:txBody>
      </p:sp>
    </p:spTree>
    <p:extLst>
      <p:ext uri="{BB962C8B-B14F-4D97-AF65-F5344CB8AC3E}">
        <p14:creationId xmlns:p14="http://schemas.microsoft.com/office/powerpoint/2010/main" val="2708987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BSR Contact Protocol Review</a:t>
            </a:r>
          </a:p>
        </p:txBody>
      </p:sp>
      <p:sp>
        <p:nvSpPr>
          <p:cNvPr id="3" name="Content Placeholder 2"/>
          <p:cNvSpPr>
            <a:spLocks noGrp="1"/>
          </p:cNvSpPr>
          <p:nvPr>
            <p:ph idx="1"/>
          </p:nvPr>
        </p:nvSpPr>
        <p:spPr>
          <a:xfrm>
            <a:off x="827424" y="2341159"/>
            <a:ext cx="10554574" cy="3785321"/>
          </a:xfrm>
        </p:spPr>
        <p:txBody>
          <a:bodyPr>
            <a:normAutofit/>
          </a:bodyPr>
          <a:lstStyle/>
          <a:p>
            <a:r>
              <a:rPr lang="en-US" sz="2000" dirty="0" smtClean="0"/>
              <a:t>BSRs </a:t>
            </a:r>
            <a:r>
              <a:rPr lang="en-US" sz="2000" dirty="0"/>
              <a:t>must have contact with their assigned employers at least once every 6-8 </a:t>
            </a:r>
            <a:r>
              <a:rPr lang="en-US" sz="2000" dirty="0" smtClean="0"/>
              <a:t>weeks (30-40 business days)</a:t>
            </a:r>
          </a:p>
          <a:p>
            <a:pPr lvl="1"/>
            <a:r>
              <a:rPr lang="en-US" sz="1800" dirty="0" smtClean="0"/>
              <a:t>This contact must include a two-way exchange and a provision of at least one Business Service (See </a:t>
            </a:r>
            <a:r>
              <a:rPr lang="en-US" sz="1800" i="1" dirty="0" smtClean="0"/>
              <a:t>BSR Service Definitions </a:t>
            </a:r>
            <a:r>
              <a:rPr lang="en-US" sz="1800" dirty="0" smtClean="0"/>
              <a:t>on the Intranet for more information)</a:t>
            </a:r>
          </a:p>
          <a:p>
            <a:pPr lvl="1"/>
            <a:r>
              <a:rPr lang="en-US" sz="1800" dirty="0" smtClean="0"/>
              <a:t>BSRs should use a variety of methods to make contact with an employer</a:t>
            </a:r>
          </a:p>
          <a:p>
            <a:pPr lvl="1"/>
            <a:r>
              <a:rPr lang="en-US" sz="1800" dirty="0" smtClean="0"/>
              <a:t>These contacts must be documented as “Contact Tracking” in KW</a:t>
            </a:r>
            <a:endParaRPr lang="en-US" sz="1800" dirty="0"/>
          </a:p>
          <a:p>
            <a:r>
              <a:rPr lang="en-US" sz="2000" dirty="0"/>
              <a:t>Employer accounts </a:t>
            </a:r>
            <a:r>
              <a:rPr lang="en-US" sz="2000" dirty="0" smtClean="0"/>
              <a:t>will be “deactivated by schedule” if there </a:t>
            </a:r>
            <a:r>
              <a:rPr lang="en-US" sz="2000" dirty="0"/>
              <a:t>is no documented contact for 90 </a:t>
            </a:r>
            <a:r>
              <a:rPr lang="en-US" sz="2000" dirty="0" smtClean="0"/>
              <a:t>days</a:t>
            </a:r>
          </a:p>
          <a:p>
            <a:pPr marL="0" indent="0">
              <a:buNone/>
            </a:pPr>
            <a:endParaRPr lang="en-US" dirty="0"/>
          </a:p>
        </p:txBody>
      </p:sp>
    </p:spTree>
    <p:extLst>
      <p:ext uri="{BB962C8B-B14F-4D97-AF65-F5344CB8AC3E}">
        <p14:creationId xmlns:p14="http://schemas.microsoft.com/office/powerpoint/2010/main" val="3331679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 of </a:t>
            </a:r>
            <a:r>
              <a:rPr lang="en-US" dirty="0" smtClean="0"/>
              <a:t>Contacts (CMs)</a:t>
            </a:r>
            <a:endParaRPr lang="en-US" dirty="0"/>
          </a:p>
        </p:txBody>
      </p:sp>
      <p:sp>
        <p:nvSpPr>
          <p:cNvPr id="3" name="Content Placeholder 2"/>
          <p:cNvSpPr>
            <a:spLocks noGrp="1"/>
          </p:cNvSpPr>
          <p:nvPr>
            <p:ph idx="1"/>
          </p:nvPr>
        </p:nvSpPr>
        <p:spPr>
          <a:xfrm>
            <a:off x="818712" y="2222287"/>
            <a:ext cx="10554574" cy="3898595"/>
          </a:xfrm>
        </p:spPr>
        <p:txBody>
          <a:bodyPr>
            <a:normAutofit/>
          </a:bodyPr>
          <a:lstStyle/>
          <a:p>
            <a:r>
              <a:rPr lang="en-US" sz="2000" dirty="0"/>
              <a:t>Contact just for the sake of contact is pointless</a:t>
            </a:r>
          </a:p>
          <a:p>
            <a:r>
              <a:rPr lang="en-US" sz="2000" dirty="0"/>
              <a:t>CMs should use contact with customers to make sure they’re still working towards their goals, address any barriers that may have come up, and offer support and praise. Just “seeing if everything is okay” is not ideal</a:t>
            </a:r>
          </a:p>
          <a:p>
            <a:pPr lvl="1"/>
            <a:r>
              <a:rPr lang="en-US" sz="1800" dirty="0"/>
              <a:t>At a minimum, CMs should request information about training changes (is the customer still attending training, have they gained a certification) and employment information (gained/lost job, when, where, rate of pay, UI info if applicable)</a:t>
            </a:r>
          </a:p>
          <a:p>
            <a:pPr lvl="1"/>
            <a:r>
              <a:rPr lang="en-US" sz="1800" dirty="0"/>
              <a:t>Also, what supports do they need to be successful? How are we assisting them with these? Whether it is through services we can provide, or a referral to an outside agency, these must be documented</a:t>
            </a:r>
          </a:p>
          <a:p>
            <a:pPr lvl="1"/>
            <a:r>
              <a:rPr lang="en-US" sz="1800" dirty="0"/>
              <a:t>Utilize OARS to make quality contacts with customers</a:t>
            </a:r>
          </a:p>
        </p:txBody>
      </p:sp>
    </p:spTree>
    <p:extLst>
      <p:ext uri="{BB962C8B-B14F-4D97-AF65-F5344CB8AC3E}">
        <p14:creationId xmlns:p14="http://schemas.microsoft.com/office/powerpoint/2010/main" val="1575988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of Contacts (BSRs)</a:t>
            </a:r>
            <a:endParaRPr lang="en-US" dirty="0"/>
          </a:p>
        </p:txBody>
      </p:sp>
      <p:sp>
        <p:nvSpPr>
          <p:cNvPr id="3" name="Content Placeholder 2"/>
          <p:cNvSpPr>
            <a:spLocks noGrp="1"/>
          </p:cNvSpPr>
          <p:nvPr>
            <p:ph idx="1"/>
          </p:nvPr>
        </p:nvSpPr>
        <p:spPr>
          <a:xfrm>
            <a:off x="818712" y="2222287"/>
            <a:ext cx="10554574" cy="3876761"/>
          </a:xfrm>
        </p:spPr>
        <p:txBody>
          <a:bodyPr/>
          <a:lstStyle/>
          <a:p>
            <a:r>
              <a:rPr lang="en-US" sz="2000" dirty="0" smtClean="0"/>
              <a:t>BSRs should make sure that their contact with employers is of high quality as well</a:t>
            </a:r>
          </a:p>
          <a:p>
            <a:r>
              <a:rPr lang="en-US" sz="2000" dirty="0" smtClean="0"/>
              <a:t>Use OARS to assess the employer’s needs and to ensure they are aware of the full range of free services available to them including, but not limited to:</a:t>
            </a:r>
          </a:p>
          <a:p>
            <a:pPr lvl="1"/>
            <a:r>
              <a:rPr lang="en-US" sz="1800" dirty="0" smtClean="0"/>
              <a:t>Job fairs</a:t>
            </a:r>
          </a:p>
          <a:p>
            <a:pPr lvl="1"/>
            <a:r>
              <a:rPr lang="en-US" sz="1800" dirty="0" smtClean="0"/>
              <a:t>Skills assessments</a:t>
            </a:r>
          </a:p>
          <a:p>
            <a:pPr lvl="1"/>
            <a:r>
              <a:rPr lang="en-US" sz="1800" dirty="0" smtClean="0"/>
              <a:t>On-the-job training</a:t>
            </a:r>
          </a:p>
          <a:p>
            <a:pPr lvl="1"/>
            <a:r>
              <a:rPr lang="en-US" sz="1800" dirty="0" smtClean="0"/>
              <a:t>Recruitment assistance</a:t>
            </a:r>
          </a:p>
          <a:p>
            <a:pPr lvl="1"/>
            <a:r>
              <a:rPr lang="en-US" sz="1800" dirty="0" smtClean="0"/>
              <a:t>Job postings</a:t>
            </a:r>
          </a:p>
          <a:p>
            <a:pPr lvl="1"/>
            <a:r>
              <a:rPr lang="en-US" sz="1800" dirty="0" smtClean="0"/>
              <a:t>Registered Apprenticeship</a:t>
            </a:r>
          </a:p>
        </p:txBody>
      </p:sp>
      <p:pic>
        <p:nvPicPr>
          <p:cNvPr id="3074" name="Picture 2" descr="Meme Maker - not-sure-is-lack-of-communication-is-intentional-o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8100" y="3520999"/>
            <a:ext cx="3256942" cy="243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6010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WFC2">
      <a:dk1>
        <a:srgbClr val="AD2531"/>
      </a:dk1>
      <a:lt1>
        <a:sysClr val="window" lastClr="FFFFFF"/>
      </a:lt1>
      <a:dk2>
        <a:srgbClr val="AD2531"/>
      </a:dk2>
      <a:lt2>
        <a:srgbClr val="EBEBEB"/>
      </a:lt2>
      <a:accent1>
        <a:srgbClr val="13406A"/>
      </a:accent1>
      <a:accent2>
        <a:srgbClr val="0D2C49"/>
      </a:accent2>
      <a:accent3>
        <a:srgbClr val="F3F2DD"/>
      </a:accent3>
      <a:accent4>
        <a:srgbClr val="DF6A75"/>
      </a:accent4>
      <a:accent5>
        <a:srgbClr val="811B24"/>
      </a:accent5>
      <a:accent6>
        <a:srgbClr val="561218"/>
      </a:accent6>
      <a:hlink>
        <a:srgbClr val="BDE0FB"/>
      </a:hlink>
      <a:folHlink>
        <a:srgbClr val="BDE0FB"/>
      </a:folHlink>
    </a:clrScheme>
    <a:fontScheme name="WFC1">
      <a:majorFont>
        <a:latin typeface="Arial Black"/>
        <a:ea typeface=""/>
        <a:cs typeface=""/>
      </a:majorFont>
      <a:minorFont>
        <a:latin typeface="Arial"/>
        <a:ea typeface=""/>
        <a:cs typeface=""/>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1016</TotalTime>
  <Words>965</Words>
  <Application>Microsoft Office PowerPoint</Application>
  <PresentationFormat>Widescreen</PresentationFormat>
  <Paragraphs>68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Arial Black</vt:lpstr>
      <vt:lpstr>Wingdings 2</vt:lpstr>
      <vt:lpstr>Quotable</vt:lpstr>
      <vt:lpstr>Staying in Touch</vt:lpstr>
      <vt:lpstr>Communication Depends on Trust</vt:lpstr>
      <vt:lpstr>Poor Communication = Problems</vt:lpstr>
      <vt:lpstr>OARS &amp; Information Exchange</vt:lpstr>
      <vt:lpstr>Maintaining Trust &amp; Communication</vt:lpstr>
      <vt:lpstr>CM Contact Protocol Review</vt:lpstr>
      <vt:lpstr>BSR Contact Protocol Review</vt:lpstr>
      <vt:lpstr>Content of Contacts (CMs)</vt:lpstr>
      <vt:lpstr>Content of Contacts (BSRs)</vt:lpstr>
      <vt:lpstr>Wrapping 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Staying in Touch</dc:title>
  <dc:creator>Janet Sutton</dc:creator>
  <cp:lastModifiedBy>Janet Sutton</cp:lastModifiedBy>
  <cp:revision>53</cp:revision>
  <dcterms:created xsi:type="dcterms:W3CDTF">2020-06-17T15:23:36Z</dcterms:created>
  <dcterms:modified xsi:type="dcterms:W3CDTF">2020-06-23T20:41:12Z</dcterms:modified>
</cp:coreProperties>
</file>