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1" r:id="rId1"/>
  </p:sldMasterIdLst>
  <p:sldIdLst>
    <p:sldId id="256" r:id="rId2"/>
    <p:sldId id="271" r:id="rId3"/>
    <p:sldId id="257" r:id="rId4"/>
    <p:sldId id="260" r:id="rId5"/>
    <p:sldId id="258" r:id="rId6"/>
    <p:sldId id="261" r:id="rId7"/>
    <p:sldId id="267" r:id="rId8"/>
    <p:sldId id="262" r:id="rId9"/>
    <p:sldId id="269" r:id="rId10"/>
    <p:sldId id="259" r:id="rId11"/>
    <p:sldId id="263" r:id="rId12"/>
    <p:sldId id="264" r:id="rId13"/>
    <p:sldId id="265" r:id="rId14"/>
    <p:sldId id="268" r:id="rId15"/>
    <p:sldId id="266" r:id="rId16"/>
    <p:sldId id="270"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5" autoAdjust="0"/>
    <p:restoredTop sz="95072" autoAdjust="0"/>
  </p:normalViewPr>
  <p:slideViewPr>
    <p:cSldViewPr snapToGrid="0">
      <p:cViewPr varScale="1">
        <p:scale>
          <a:sx n="106" d="100"/>
          <a:sy n="106" d="100"/>
        </p:scale>
        <p:origin x="59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smtClean="0"/>
              <a:t>6/23/2021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3702" y="6164639"/>
            <a:ext cx="2178456" cy="528912"/>
          </a:xfrm>
          <a:prstGeom prst="rect">
            <a:avLst/>
          </a:prstGeom>
        </p:spPr>
      </p:pic>
    </p:spTree>
    <p:extLst>
      <p:ext uri="{BB962C8B-B14F-4D97-AF65-F5344CB8AC3E}">
        <p14:creationId xmlns:p14="http://schemas.microsoft.com/office/powerpoint/2010/main" val="22779395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98624D31-43A5-475A-80CF-332C9F6DCF35}" type="datetimeFigureOut">
              <a:rPr lang="en-US" smtClean="0"/>
              <a:t>6/23/2021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101411121"/>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98624D31-43A5-475A-80CF-332C9F6DCF35}" type="datetimeFigureOut">
              <a:rPr lang="en-US" smtClean="0"/>
              <a:t>6/23/2021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3702" y="6164639"/>
            <a:ext cx="2178456" cy="528912"/>
          </a:xfrm>
          <a:prstGeom prst="rect">
            <a:avLst/>
          </a:prstGeom>
        </p:spPr>
      </p:pic>
    </p:spTree>
    <p:extLst>
      <p:ext uri="{BB962C8B-B14F-4D97-AF65-F5344CB8AC3E}">
        <p14:creationId xmlns:p14="http://schemas.microsoft.com/office/powerpoint/2010/main" val="2816776745"/>
      </p:ext>
    </p:extLst>
  </p:cSld>
  <p:clrMapOvr>
    <a:masterClrMapping/>
  </p:clrMapOvr>
  <p:timing>
    <p:tnLst>
      <p:par>
        <p:cTn id="1" dur="indefinite" restart="never" nodeType="tmRoot"/>
      </p:par>
    </p:tnLst>
  </p:timing>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98624D31-43A5-475A-80CF-332C9F6DCF35}" type="datetimeFigureOut">
              <a:rPr lang="en-US" smtClean="0"/>
              <a:t>6/23/2021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255229767"/>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8624D31-43A5-475A-80CF-332C9F6DCF35}" type="datetimeFigureOut">
              <a:rPr lang="en-US" smtClean="0"/>
              <a:t>6/23/2021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785739893"/>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8624D31-43A5-475A-80CF-332C9F6DCF35}" type="datetimeFigureOut">
              <a:rPr lang="en-US" smtClean="0"/>
              <a:t>6/23/2021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005257214"/>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8624D31-43A5-475A-80CF-332C9F6DCF35}" type="datetimeFigureOut">
              <a:rPr lang="en-US" smtClean="0"/>
              <a:t>6/23/2021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121814310"/>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smtClean="0"/>
              <a:t>6/23/2021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7361166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smtClean="0"/>
              <a:t>6/23/2021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8979805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smtClean="0"/>
              <a:t>6/23/2021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smtClean="0"/>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3702" y="6164639"/>
            <a:ext cx="2178456" cy="528912"/>
          </a:xfrm>
          <a:prstGeom prst="rect">
            <a:avLst/>
          </a:prstGeom>
        </p:spPr>
      </p:pic>
    </p:spTree>
    <p:extLst>
      <p:ext uri="{BB962C8B-B14F-4D97-AF65-F5344CB8AC3E}">
        <p14:creationId xmlns:p14="http://schemas.microsoft.com/office/powerpoint/2010/main" val="25519606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0EBB0C4-6273-4C6E-B9BD-2EDC30F1CD52}" type="datetimeFigureOut">
              <a:rPr lang="en-US" smtClean="0"/>
              <a:t>6/23/2021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2817687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smtClean="0"/>
              <a:t>6/23/2021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4000332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smtClean="0"/>
              <a:t>6/23/2021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3702" y="6164639"/>
            <a:ext cx="2178456" cy="528912"/>
          </a:xfrm>
          <a:prstGeom prst="rect">
            <a:avLst/>
          </a:prstGeom>
        </p:spPr>
      </p:pic>
    </p:spTree>
    <p:extLst>
      <p:ext uri="{BB962C8B-B14F-4D97-AF65-F5344CB8AC3E}">
        <p14:creationId xmlns:p14="http://schemas.microsoft.com/office/powerpoint/2010/main" val="273495382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C8C39B41-D8B5-4052-B551-9B5525EAA8B6}" type="datetimeFigureOut">
              <a:rPr lang="en-US" smtClean="0"/>
              <a:t>6/23/2021</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651940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D94136C-8742-45B2-AF27-D93DF72833A9}" type="datetimeFigureOut">
              <a:rPr lang="en-US" smtClean="0"/>
              <a:t>6/23/2021</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8193525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p>
            <a:fld id="{32ABBEA6-7C60-4B02-AE87-00D78D8422AF}" type="datetimeFigureOut">
              <a:rPr lang="en-US" smtClean="0"/>
              <a:t>6/23/2021</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4347243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C9CAD897-D46E-4AD2-BD9B-49DD3E640873}" type="datetimeFigureOut">
              <a:rPr lang="en-US" smtClean="0"/>
              <a:t>6/23/2021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4834287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98624D31-43A5-475A-80CF-332C9F6DCF35}" type="datetimeFigureOut">
              <a:rPr lang="en-US" smtClean="0"/>
              <a:t>6/23/2021</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03956746"/>
      </p:ext>
    </p:extLst>
  </p:cSld>
  <p:clrMap bg1="dk1" tx1="lt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4" y="671804"/>
            <a:ext cx="9883160" cy="4105577"/>
          </a:xfrm>
        </p:spPr>
        <p:txBody>
          <a:bodyPr/>
          <a:lstStyle/>
          <a:p>
            <a:r>
              <a:rPr lang="en-US" sz="6600" dirty="0" smtClean="0"/>
              <a:t>Senior Community Service Employment Program</a:t>
            </a:r>
            <a:endParaRPr lang="en-US" sz="6600" dirty="0"/>
          </a:p>
        </p:txBody>
      </p:sp>
      <p:sp>
        <p:nvSpPr>
          <p:cNvPr id="3" name="Subtitle 2"/>
          <p:cNvSpPr>
            <a:spLocks noGrp="1"/>
          </p:cNvSpPr>
          <p:nvPr>
            <p:ph type="subTitle" idx="1"/>
          </p:nvPr>
        </p:nvSpPr>
        <p:spPr/>
        <p:txBody>
          <a:bodyPr/>
          <a:lstStyle/>
          <a:p>
            <a:r>
              <a:rPr lang="en-US" dirty="0" smtClean="0"/>
              <a:t>A Program Overview</a:t>
            </a:r>
            <a:endParaRPr lang="en-US" dirty="0"/>
          </a:p>
        </p:txBody>
      </p:sp>
    </p:spTree>
    <p:extLst>
      <p:ext uri="{BB962C8B-B14F-4D97-AF65-F5344CB8AC3E}">
        <p14:creationId xmlns:p14="http://schemas.microsoft.com/office/powerpoint/2010/main" val="5104317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36685" y="518705"/>
            <a:ext cx="9404723" cy="862898"/>
          </a:xfrm>
        </p:spPr>
        <p:txBody>
          <a:bodyPr/>
          <a:lstStyle/>
          <a:p>
            <a:r>
              <a:rPr lang="en-US" dirty="0" smtClean="0"/>
              <a:t>Eligibility Requirements</a:t>
            </a:r>
            <a:endParaRPr lang="en-US" dirty="0"/>
          </a:p>
        </p:txBody>
      </p:sp>
      <p:sp>
        <p:nvSpPr>
          <p:cNvPr id="8" name="Content Placeholder 7"/>
          <p:cNvSpPr>
            <a:spLocks noGrp="1"/>
          </p:cNvSpPr>
          <p:nvPr>
            <p:ph idx="1"/>
          </p:nvPr>
        </p:nvSpPr>
        <p:spPr>
          <a:xfrm>
            <a:off x="1104293" y="1312752"/>
            <a:ext cx="10038189" cy="4654416"/>
          </a:xfrm>
        </p:spPr>
        <p:txBody>
          <a:bodyPr>
            <a:normAutofit fontScale="92500" lnSpcReduction="10000"/>
          </a:bodyPr>
          <a:lstStyle/>
          <a:p>
            <a:pPr marL="0" indent="0">
              <a:buNone/>
            </a:pPr>
            <a:r>
              <a:rPr lang="en-US" dirty="0" smtClean="0">
                <a:solidFill>
                  <a:schemeClr val="accent1"/>
                </a:solidFill>
              </a:rPr>
              <a:t>Participants must be</a:t>
            </a:r>
          </a:p>
          <a:p>
            <a:pPr lvl="1"/>
            <a:r>
              <a:rPr lang="en-US" dirty="0" smtClean="0">
                <a:latin typeface="+mn-lt"/>
              </a:rPr>
              <a:t>55 or older</a:t>
            </a:r>
          </a:p>
          <a:p>
            <a:pPr lvl="1"/>
            <a:r>
              <a:rPr lang="en-US" dirty="0" smtClean="0">
                <a:latin typeface="+mn-lt"/>
              </a:rPr>
              <a:t>Unemployed and eligible to work in the US</a:t>
            </a:r>
          </a:p>
          <a:p>
            <a:pPr lvl="1"/>
            <a:r>
              <a:rPr lang="en-US" dirty="0" smtClean="0">
                <a:latin typeface="+mn-lt"/>
              </a:rPr>
              <a:t>Must be low income, making less than 125% of Poverty Guidelines</a:t>
            </a:r>
          </a:p>
          <a:p>
            <a:pPr lvl="2"/>
            <a:r>
              <a:rPr lang="en-US" dirty="0" smtClean="0">
                <a:latin typeface="+mn-lt"/>
              </a:rPr>
              <a:t>SCSEP income guidelines can be a little hairy, you can check out </a:t>
            </a:r>
            <a:r>
              <a:rPr lang="en-US" i="1" dirty="0" smtClean="0">
                <a:latin typeface="+mn-lt"/>
              </a:rPr>
              <a:t>SCSEP Income Guidelines</a:t>
            </a:r>
            <a:r>
              <a:rPr lang="en-US" dirty="0" smtClean="0">
                <a:latin typeface="+mn-lt"/>
              </a:rPr>
              <a:t> on the Intranet or just give Chip a jingle if you have questions</a:t>
            </a:r>
            <a:endParaRPr lang="en-US" dirty="0">
              <a:latin typeface="+mn-lt"/>
            </a:endParaRPr>
          </a:p>
          <a:p>
            <a:pPr marL="0" indent="0">
              <a:buNone/>
            </a:pPr>
            <a:r>
              <a:rPr lang="en-US" dirty="0" smtClean="0">
                <a:solidFill>
                  <a:schemeClr val="accent1"/>
                </a:solidFill>
              </a:rPr>
              <a:t>Priority is given to those that</a:t>
            </a:r>
          </a:p>
          <a:p>
            <a:pPr lvl="1"/>
            <a:r>
              <a:rPr lang="en-US" dirty="0" smtClean="0">
                <a:latin typeface="+mn-lt"/>
              </a:rPr>
              <a:t>Are veterans or qualified spouses</a:t>
            </a:r>
          </a:p>
          <a:p>
            <a:pPr lvl="1"/>
            <a:r>
              <a:rPr lang="en-US" dirty="0" smtClean="0">
                <a:latin typeface="+mn-lt"/>
              </a:rPr>
              <a:t>Are 65 or older</a:t>
            </a:r>
          </a:p>
          <a:p>
            <a:pPr lvl="1"/>
            <a:r>
              <a:rPr lang="en-US" dirty="0" smtClean="0">
                <a:latin typeface="+mn-lt"/>
              </a:rPr>
              <a:t>Have a disability, limited English proficiency, low literacy skills, low employment prospects</a:t>
            </a:r>
          </a:p>
          <a:p>
            <a:pPr lvl="1"/>
            <a:r>
              <a:rPr lang="en-US" dirty="0" smtClean="0">
                <a:latin typeface="+mn-lt"/>
              </a:rPr>
              <a:t>Live in a rural area</a:t>
            </a:r>
          </a:p>
          <a:p>
            <a:pPr lvl="1"/>
            <a:r>
              <a:rPr lang="en-US" dirty="0" smtClean="0">
                <a:latin typeface="+mn-lt"/>
              </a:rPr>
              <a:t>Are homeless or at risk of homelessness</a:t>
            </a:r>
          </a:p>
          <a:p>
            <a:pPr lvl="1"/>
            <a:r>
              <a:rPr lang="en-US" dirty="0" smtClean="0">
                <a:latin typeface="+mn-lt"/>
              </a:rPr>
              <a:t>Have been recently released from incarceration</a:t>
            </a:r>
          </a:p>
        </p:txBody>
      </p:sp>
    </p:spTree>
    <p:extLst>
      <p:ext uri="{BB962C8B-B14F-4D97-AF65-F5344CB8AC3E}">
        <p14:creationId xmlns:p14="http://schemas.microsoft.com/office/powerpoint/2010/main" val="7730655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5703" y="660107"/>
            <a:ext cx="9404723" cy="772767"/>
          </a:xfrm>
        </p:spPr>
        <p:txBody>
          <a:bodyPr/>
          <a:lstStyle/>
          <a:p>
            <a:r>
              <a:rPr lang="en-US" dirty="0" smtClean="0"/>
              <a:t>Referring Customers</a:t>
            </a:r>
            <a:endParaRPr lang="en-US" dirty="0"/>
          </a:p>
        </p:txBody>
      </p:sp>
      <p:sp>
        <p:nvSpPr>
          <p:cNvPr id="3" name="Content Placeholder 2"/>
          <p:cNvSpPr>
            <a:spLocks noGrp="1"/>
          </p:cNvSpPr>
          <p:nvPr>
            <p:ph idx="1"/>
          </p:nvPr>
        </p:nvSpPr>
        <p:spPr>
          <a:xfrm>
            <a:off x="839361" y="1562725"/>
            <a:ext cx="9605537" cy="3178958"/>
          </a:xfrm>
        </p:spPr>
        <p:txBody>
          <a:bodyPr/>
          <a:lstStyle/>
          <a:p>
            <a:pPr marL="0" indent="0">
              <a:buNone/>
            </a:pPr>
            <a:r>
              <a:rPr lang="en-US" dirty="0" smtClean="0">
                <a:latin typeface="+mn-lt"/>
              </a:rPr>
              <a:t>SCSEP referrals require “next steps” to be completed before the referral form can be submitted</a:t>
            </a:r>
          </a:p>
          <a:p>
            <a:pPr lvl="1"/>
            <a:r>
              <a:rPr lang="en-US" sz="2000" dirty="0" smtClean="0">
                <a:latin typeface="+mn-lt"/>
              </a:rPr>
              <a:t>Customers must</a:t>
            </a:r>
          </a:p>
          <a:p>
            <a:pPr lvl="2"/>
            <a:r>
              <a:rPr lang="en-US" sz="1800" dirty="0" smtClean="0">
                <a:latin typeface="+mn-lt"/>
              </a:rPr>
              <a:t>Complete a 3 day job search (or have been observed to be unable to complete online applications)</a:t>
            </a:r>
          </a:p>
          <a:p>
            <a:pPr lvl="2"/>
            <a:r>
              <a:rPr lang="en-US" sz="1800" dirty="0" smtClean="0">
                <a:latin typeface="+mn-lt"/>
              </a:rPr>
              <a:t>Complete a resume</a:t>
            </a:r>
          </a:p>
          <a:p>
            <a:pPr lvl="2"/>
            <a:r>
              <a:rPr lang="en-US" sz="1800" dirty="0" smtClean="0">
                <a:latin typeface="+mn-lt"/>
              </a:rPr>
              <a:t>Have been approved for WIOA Basic Career Services</a:t>
            </a:r>
            <a:endParaRPr lang="en-US" sz="1800" dirty="0">
              <a:latin typeface="+mn-lt"/>
            </a:endParaRPr>
          </a:p>
        </p:txBody>
      </p:sp>
      <p:pic>
        <p:nvPicPr>
          <p:cNvPr id="4" name="Picture 2" descr="Image result for referral me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69950" y="3400990"/>
            <a:ext cx="2806709" cy="3110770"/>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61603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876461"/>
          </a:xfrm>
        </p:spPr>
        <p:txBody>
          <a:bodyPr/>
          <a:lstStyle/>
          <a:p>
            <a:r>
              <a:rPr lang="en-US" dirty="0" smtClean="0"/>
              <a:t>Referring Customers</a:t>
            </a:r>
            <a:endParaRPr lang="en-US" dirty="0"/>
          </a:p>
        </p:txBody>
      </p:sp>
      <p:sp>
        <p:nvSpPr>
          <p:cNvPr id="3" name="Content Placeholder 2"/>
          <p:cNvSpPr>
            <a:spLocks noGrp="1"/>
          </p:cNvSpPr>
          <p:nvPr>
            <p:ph idx="1"/>
          </p:nvPr>
        </p:nvSpPr>
        <p:spPr>
          <a:xfrm>
            <a:off x="1104293" y="1469789"/>
            <a:ext cx="9482008" cy="492318"/>
          </a:xfrm>
        </p:spPr>
        <p:txBody>
          <a:bodyPr/>
          <a:lstStyle/>
          <a:p>
            <a:pPr marL="0" indent="0">
              <a:buNone/>
            </a:pPr>
            <a:r>
              <a:rPr lang="en-US" dirty="0"/>
              <a:t>SCSEP has its own referral form, </a:t>
            </a:r>
            <a:r>
              <a:rPr lang="en-US" i="1" dirty="0"/>
              <a:t>WFC594-0417 Referral to SCSEP</a:t>
            </a:r>
            <a:r>
              <a:rPr lang="en-US" dirty="0"/>
              <a:t>. </a:t>
            </a:r>
            <a:endParaRPr lang="en-US" dirty="0" smtClean="0"/>
          </a:p>
          <a:p>
            <a:pPr marL="0" indent="0">
              <a:buNone/>
            </a:pPr>
            <a:endParaRPr lang="en-US" dirty="0"/>
          </a:p>
        </p:txBody>
      </p:sp>
      <p:sp>
        <p:nvSpPr>
          <p:cNvPr id="5" name="TextBox 4"/>
          <p:cNvSpPr txBox="1"/>
          <p:nvPr/>
        </p:nvSpPr>
        <p:spPr>
          <a:xfrm>
            <a:off x="1169602" y="2432115"/>
            <a:ext cx="4675695" cy="2862322"/>
          </a:xfrm>
          <a:prstGeom prst="rect">
            <a:avLst/>
          </a:prstGeom>
          <a:noFill/>
        </p:spPr>
        <p:txBody>
          <a:bodyPr wrap="square" rtlCol="0">
            <a:spAutoFit/>
          </a:bodyPr>
          <a:lstStyle/>
          <a:p>
            <a:r>
              <a:rPr lang="en-US" dirty="0" smtClean="0"/>
              <a:t>Each step has a corresponding service that must be entered into </a:t>
            </a:r>
            <a:r>
              <a:rPr lang="en-US" b="1" dirty="0" smtClean="0"/>
              <a:t>KANSAS</a:t>
            </a:r>
            <a:r>
              <a:rPr lang="en-US" dirty="0" smtClean="0"/>
              <a:t>WORKS. Additionally, you’ll need to enter detailed case notes to document your referral journey.</a:t>
            </a:r>
          </a:p>
          <a:p>
            <a:endParaRPr lang="en-US" dirty="0"/>
          </a:p>
          <a:p>
            <a:r>
              <a:rPr lang="en-US" dirty="0" smtClean="0"/>
              <a:t>Once all services and case notes have been entered, the referral form and the corresponding documentation can be submitted through M-Files.</a:t>
            </a:r>
          </a:p>
        </p:txBody>
      </p:sp>
      <p:pic>
        <p:nvPicPr>
          <p:cNvPr id="6" name="Picture 5"/>
          <p:cNvPicPr>
            <a:picLocks noChangeAspect="1"/>
          </p:cNvPicPr>
          <p:nvPr/>
        </p:nvPicPr>
        <p:blipFill>
          <a:blip r:embed="rId2"/>
          <a:stretch>
            <a:fillRect/>
          </a:stretch>
        </p:blipFill>
        <p:spPr>
          <a:xfrm>
            <a:off x="6063561" y="2254972"/>
            <a:ext cx="5755313" cy="3039465"/>
          </a:xfrm>
          <a:prstGeom prst="rect">
            <a:avLst/>
          </a:prstGeom>
          <a:ln w="38100">
            <a:solidFill>
              <a:schemeClr val="accent2"/>
            </a:solidFill>
          </a:ln>
        </p:spPr>
      </p:pic>
    </p:spTree>
    <p:extLst>
      <p:ext uri="{BB962C8B-B14F-4D97-AF65-F5344CB8AC3E}">
        <p14:creationId xmlns:p14="http://schemas.microsoft.com/office/powerpoint/2010/main" val="39206872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612973"/>
            <a:ext cx="9404723" cy="669072"/>
          </a:xfrm>
        </p:spPr>
        <p:txBody>
          <a:bodyPr/>
          <a:lstStyle/>
          <a:p>
            <a:r>
              <a:rPr lang="en-US" dirty="0" smtClean="0"/>
              <a:t>Good Referrals</a:t>
            </a:r>
            <a:endParaRPr lang="en-US" dirty="0"/>
          </a:p>
        </p:txBody>
      </p:sp>
      <p:sp>
        <p:nvSpPr>
          <p:cNvPr id="3" name="Content Placeholder 2"/>
          <p:cNvSpPr>
            <a:spLocks noGrp="1"/>
          </p:cNvSpPr>
          <p:nvPr>
            <p:ph idx="1"/>
          </p:nvPr>
        </p:nvSpPr>
        <p:spPr>
          <a:xfrm>
            <a:off x="982256" y="1788968"/>
            <a:ext cx="9632325" cy="3801127"/>
          </a:xfrm>
        </p:spPr>
        <p:txBody>
          <a:bodyPr>
            <a:normAutofit/>
          </a:bodyPr>
          <a:lstStyle/>
          <a:p>
            <a:r>
              <a:rPr lang="en-US" dirty="0" smtClean="0">
                <a:latin typeface="+mn-lt"/>
              </a:rPr>
              <a:t>Need an income, but are unable to secure employment on their own</a:t>
            </a:r>
          </a:p>
          <a:p>
            <a:pPr lvl="1"/>
            <a:r>
              <a:rPr lang="en-US" dirty="0" smtClean="0">
                <a:latin typeface="+mn-lt"/>
              </a:rPr>
              <a:t>The job search should demonstrate this</a:t>
            </a:r>
          </a:p>
          <a:p>
            <a:pPr lvl="1"/>
            <a:r>
              <a:rPr lang="en-US" dirty="0">
                <a:latin typeface="+mn-lt"/>
              </a:rPr>
              <a:t>L</a:t>
            </a:r>
            <a:r>
              <a:rPr lang="en-US" dirty="0" smtClean="0">
                <a:latin typeface="+mn-lt"/>
              </a:rPr>
              <a:t>ack the current skills to obtain a job in their desired field</a:t>
            </a:r>
          </a:p>
          <a:p>
            <a:r>
              <a:rPr lang="en-US" dirty="0" smtClean="0">
                <a:latin typeface="+mn-lt"/>
              </a:rPr>
              <a:t>Might have significant job gaps</a:t>
            </a:r>
          </a:p>
          <a:p>
            <a:r>
              <a:rPr lang="en-US" dirty="0" smtClean="0">
                <a:latin typeface="+mn-lt"/>
              </a:rPr>
              <a:t>Veterans who meet the other requirements</a:t>
            </a:r>
          </a:p>
          <a:p>
            <a:r>
              <a:rPr lang="en-US" dirty="0" smtClean="0">
                <a:latin typeface="+mn-lt"/>
              </a:rPr>
              <a:t>People with lots of barriers</a:t>
            </a:r>
          </a:p>
        </p:txBody>
      </p:sp>
      <p:pic>
        <p:nvPicPr>
          <p:cNvPr id="1028" name="Picture 4" descr="Image result for Good referrals"/>
          <p:cNvPicPr>
            <a:picLocks noChangeAspect="1" noChangeArrowheads="1"/>
          </p:cNvPicPr>
          <p:nvPr/>
        </p:nvPicPr>
        <p:blipFill rotWithShape="1">
          <a:blip r:embed="rId2">
            <a:extLst>
              <a:ext uri="{28A0092B-C50C-407E-A947-70E740481C1C}">
                <a14:useLocalDpi xmlns:a14="http://schemas.microsoft.com/office/drawing/2010/main" val="0"/>
              </a:ext>
            </a:extLst>
          </a:blip>
          <a:srcRect l="13595" r="13449"/>
          <a:stretch/>
        </p:blipFill>
        <p:spPr bwMode="auto">
          <a:xfrm>
            <a:off x="8545804" y="2535811"/>
            <a:ext cx="2670696" cy="36607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32611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697352"/>
          </a:xfrm>
        </p:spPr>
        <p:txBody>
          <a:bodyPr/>
          <a:lstStyle/>
          <a:p>
            <a:r>
              <a:rPr lang="en-US" dirty="0" smtClean="0"/>
              <a:t>Not Good Referrals</a:t>
            </a:r>
            <a:endParaRPr lang="en-US" dirty="0"/>
          </a:p>
        </p:txBody>
      </p:sp>
      <p:sp>
        <p:nvSpPr>
          <p:cNvPr id="3" name="Content Placeholder 2"/>
          <p:cNvSpPr>
            <a:spLocks noGrp="1"/>
          </p:cNvSpPr>
          <p:nvPr>
            <p:ph idx="1"/>
          </p:nvPr>
        </p:nvSpPr>
        <p:spPr>
          <a:xfrm>
            <a:off x="878048" y="1432383"/>
            <a:ext cx="9981629" cy="3801128"/>
          </a:xfrm>
        </p:spPr>
        <p:txBody>
          <a:bodyPr>
            <a:normAutofit/>
          </a:bodyPr>
          <a:lstStyle/>
          <a:p>
            <a:r>
              <a:rPr lang="en-US" sz="2400" dirty="0" smtClean="0">
                <a:latin typeface="+mn-lt"/>
              </a:rPr>
              <a:t>Job Ready Individuals</a:t>
            </a:r>
          </a:p>
          <a:p>
            <a:pPr lvl="1"/>
            <a:r>
              <a:rPr lang="en-US" sz="2000" dirty="0" smtClean="0">
                <a:latin typeface="+mn-lt"/>
              </a:rPr>
              <a:t>Just left a job or have an extensive education that is still relevant to the current workforce</a:t>
            </a:r>
          </a:p>
          <a:p>
            <a:pPr lvl="1"/>
            <a:r>
              <a:rPr lang="en-US" sz="2000" dirty="0" smtClean="0">
                <a:latin typeface="+mn-lt"/>
              </a:rPr>
              <a:t>Retired and could get a job on their own but would rather do this and are bored</a:t>
            </a:r>
          </a:p>
          <a:p>
            <a:pPr lvl="1"/>
            <a:r>
              <a:rPr lang="en-US" sz="2000" dirty="0">
                <a:latin typeface="+mn-lt"/>
              </a:rPr>
              <a:t>People who think they don’t have anything to learn; it is a training </a:t>
            </a:r>
            <a:r>
              <a:rPr lang="en-US" sz="2000" dirty="0" smtClean="0">
                <a:latin typeface="+mn-lt"/>
              </a:rPr>
              <a:t>program</a:t>
            </a:r>
          </a:p>
          <a:p>
            <a:pPr lvl="1"/>
            <a:r>
              <a:rPr lang="en-US" sz="2000" dirty="0" smtClean="0">
                <a:latin typeface="+mn-lt"/>
              </a:rPr>
              <a:t>Just </a:t>
            </a:r>
            <a:r>
              <a:rPr lang="en-US" sz="2000" dirty="0">
                <a:latin typeface="+mn-lt"/>
              </a:rPr>
              <a:t>looking to get paid for volunteering</a:t>
            </a:r>
          </a:p>
          <a:p>
            <a:pPr lvl="1"/>
            <a:r>
              <a:rPr lang="en-US" sz="2000" dirty="0" smtClean="0">
                <a:latin typeface="+mn-lt"/>
              </a:rPr>
              <a:t>Quit a job to start SCSEP – NOOOOO!!!!</a:t>
            </a:r>
            <a:endParaRPr lang="en-US" sz="2000" dirty="0"/>
          </a:p>
        </p:txBody>
      </p:sp>
      <p:pic>
        <p:nvPicPr>
          <p:cNvPr id="2050" name="Picture 2" descr="Image result for That's not great meme"/>
          <p:cNvPicPr>
            <a:picLocks noChangeAspect="1" noChangeArrowheads="1"/>
          </p:cNvPicPr>
          <p:nvPr/>
        </p:nvPicPr>
        <p:blipFill rotWithShape="1">
          <a:blip r:embed="rId2">
            <a:extLst>
              <a:ext uri="{28A0092B-C50C-407E-A947-70E740481C1C}">
                <a14:useLocalDpi xmlns:a14="http://schemas.microsoft.com/office/drawing/2010/main" val="0"/>
              </a:ext>
            </a:extLst>
          </a:blip>
          <a:srcRect l="3404" t="1534" r="3011" b="953"/>
          <a:stretch/>
        </p:blipFill>
        <p:spPr bwMode="auto">
          <a:xfrm>
            <a:off x="7843100" y="3764565"/>
            <a:ext cx="3440783" cy="2730503"/>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7725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anim calcmode="lin" valueType="num">
                                      <p:cBhvr>
                                        <p:cTn id="8" dur="1000" fill="hold"/>
                                        <p:tgtEl>
                                          <p:spTgt spid="2050"/>
                                        </p:tgtEl>
                                        <p:attrNameLst>
                                          <p:attrName>ppt_x</p:attrName>
                                        </p:attrNameLst>
                                      </p:cBhvr>
                                      <p:tavLst>
                                        <p:tav tm="0">
                                          <p:val>
                                            <p:strVal val="#ppt_x"/>
                                          </p:val>
                                        </p:tav>
                                        <p:tav tm="100000">
                                          <p:val>
                                            <p:strVal val="#ppt_x"/>
                                          </p:val>
                                        </p:tav>
                                      </p:tavLst>
                                    </p:anim>
                                    <p:anim calcmode="lin" valueType="num">
                                      <p:cBhvr>
                                        <p:cTn id="9"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6684" y="649425"/>
            <a:ext cx="9404723" cy="838754"/>
          </a:xfrm>
        </p:spPr>
        <p:txBody>
          <a:bodyPr/>
          <a:lstStyle/>
          <a:p>
            <a:r>
              <a:rPr lang="en-US" dirty="0" smtClean="0"/>
              <a:t>SCSEP Outcomes</a:t>
            </a:r>
            <a:endParaRPr lang="en-US" dirty="0"/>
          </a:p>
        </p:txBody>
      </p:sp>
      <p:sp>
        <p:nvSpPr>
          <p:cNvPr id="3" name="Content Placeholder 2"/>
          <p:cNvSpPr>
            <a:spLocks noGrp="1"/>
          </p:cNvSpPr>
          <p:nvPr>
            <p:ph idx="1"/>
          </p:nvPr>
        </p:nvSpPr>
        <p:spPr>
          <a:xfrm>
            <a:off x="843026" y="1582446"/>
            <a:ext cx="10580915" cy="4384721"/>
          </a:xfrm>
        </p:spPr>
        <p:txBody>
          <a:bodyPr>
            <a:noAutofit/>
          </a:bodyPr>
          <a:lstStyle/>
          <a:p>
            <a:pPr marL="0" lvl="1" indent="0">
              <a:buNone/>
            </a:pPr>
            <a:r>
              <a:rPr lang="en-US" sz="2400" dirty="0">
                <a:latin typeface="+mn-lt"/>
              </a:rPr>
              <a:t>Participants are strongly encouraged to apply for any job openings at their host agencies as they become available</a:t>
            </a:r>
          </a:p>
          <a:p>
            <a:pPr lvl="1"/>
            <a:r>
              <a:rPr lang="en-US" sz="2000" dirty="0" smtClean="0">
                <a:latin typeface="+mn-lt"/>
              </a:rPr>
              <a:t>Many of them have been hired in this manner and have served as success stories for the program</a:t>
            </a:r>
          </a:p>
          <a:p>
            <a:pPr lvl="2"/>
            <a:r>
              <a:rPr lang="en-US" sz="1800" dirty="0">
                <a:latin typeface="+mn-lt"/>
              </a:rPr>
              <a:t>Open Door, Senior Services, The Salvation Army, The Workforce Alliance</a:t>
            </a:r>
          </a:p>
          <a:p>
            <a:pPr lvl="2"/>
            <a:r>
              <a:rPr lang="en-US" sz="1800" dirty="0">
                <a:latin typeface="+mn-lt"/>
              </a:rPr>
              <a:t>Jean Jones, Sandra Holt, Mary Keller and others have been hired by a host agency because they became indispensable to the </a:t>
            </a:r>
            <a:r>
              <a:rPr lang="en-US" sz="1800" dirty="0" smtClean="0">
                <a:latin typeface="+mn-lt"/>
              </a:rPr>
              <a:t>organization</a:t>
            </a:r>
          </a:p>
          <a:p>
            <a:pPr marL="742950" lvl="2" indent="-342900"/>
            <a:r>
              <a:rPr lang="en-US" sz="2000" dirty="0" smtClean="0">
                <a:latin typeface="+mn-lt"/>
              </a:rPr>
              <a:t>SCSEP staff collaborates with the Business Team</a:t>
            </a:r>
          </a:p>
          <a:p>
            <a:pPr marL="742950" lvl="2" indent="-342900"/>
            <a:r>
              <a:rPr lang="en-US" sz="2000" dirty="0" smtClean="0">
                <a:latin typeface="+mn-lt"/>
              </a:rPr>
              <a:t>Paid for PCA and CNA trainings that have resulted in jobs</a:t>
            </a:r>
          </a:p>
          <a:p>
            <a:pPr marL="742950" lvl="2" indent="-342900"/>
            <a:r>
              <a:rPr lang="en-US" sz="2000" dirty="0" smtClean="0">
                <a:latin typeface="+mn-lt"/>
              </a:rPr>
              <a:t>180 Skills completion and hired by Spirit</a:t>
            </a:r>
          </a:p>
        </p:txBody>
      </p:sp>
      <p:pic>
        <p:nvPicPr>
          <p:cNvPr id="3074" name="Picture 2" descr="Image result for good stuff me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43628" y="4110086"/>
            <a:ext cx="2380313" cy="2530123"/>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60963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36100" y="1287544"/>
            <a:ext cx="8825659" cy="1981200"/>
          </a:xfrm>
        </p:spPr>
        <p:txBody>
          <a:bodyPr/>
          <a:lstStyle/>
          <a:p>
            <a:r>
              <a:rPr lang="en-US" dirty="0" smtClean="0"/>
              <a:t>Questions, comments, concerns?</a:t>
            </a:r>
            <a:endParaRPr lang="en-US" dirty="0"/>
          </a:p>
        </p:txBody>
      </p:sp>
      <p:pic>
        <p:nvPicPr>
          <p:cNvPr id="5122" name="Picture 2" descr="Image result for Any questions me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9645" y="2937235"/>
            <a:ext cx="6070861" cy="34135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66696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Start with Scenarios</a:t>
            </a:r>
            <a:endParaRPr lang="en-US" dirty="0"/>
          </a:p>
        </p:txBody>
      </p:sp>
      <p:sp>
        <p:nvSpPr>
          <p:cNvPr id="3" name="Content Placeholder 2"/>
          <p:cNvSpPr>
            <a:spLocks noGrp="1"/>
          </p:cNvSpPr>
          <p:nvPr>
            <p:ph idx="1"/>
          </p:nvPr>
        </p:nvSpPr>
        <p:spPr>
          <a:xfrm>
            <a:off x="1104293" y="1564031"/>
            <a:ext cx="8946541" cy="3795621"/>
          </a:xfrm>
        </p:spPr>
        <p:txBody>
          <a:bodyPr/>
          <a:lstStyle/>
          <a:p>
            <a:r>
              <a:rPr lang="en-US" dirty="0" smtClean="0"/>
              <a:t>Given what you know already, what would you do to help your assigned customer?</a:t>
            </a:r>
          </a:p>
          <a:p>
            <a:pPr lvl="1"/>
            <a:r>
              <a:rPr lang="en-US" dirty="0" smtClean="0"/>
              <a:t>Are they a good fit for SCSEP? If so, what do you need to help them with in order to make that referral? </a:t>
            </a:r>
          </a:p>
          <a:p>
            <a:pPr lvl="1"/>
            <a:r>
              <a:rPr lang="en-US" dirty="0" smtClean="0"/>
              <a:t>Consider what type of work assignment might be good for them. Come up with a couple of suggestions.</a:t>
            </a:r>
          </a:p>
          <a:p>
            <a:pPr lvl="1"/>
            <a:r>
              <a:rPr lang="en-US" dirty="0" smtClean="0"/>
              <a:t>What barriers might the customer have and how might they be addressed?</a:t>
            </a:r>
          </a:p>
        </p:txBody>
      </p:sp>
    </p:spTree>
    <p:extLst>
      <p:ext uri="{BB962C8B-B14F-4D97-AF65-F5344CB8AC3E}">
        <p14:creationId xmlns:p14="http://schemas.microsoft.com/office/powerpoint/2010/main" val="8498475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620669"/>
            <a:ext cx="9404723" cy="928213"/>
          </a:xfrm>
        </p:spPr>
        <p:txBody>
          <a:bodyPr/>
          <a:lstStyle/>
          <a:p>
            <a:r>
              <a:rPr lang="en-US" dirty="0" smtClean="0"/>
              <a:t>SCSEP’s purpose</a:t>
            </a:r>
            <a:endParaRPr lang="en-US" dirty="0"/>
          </a:p>
        </p:txBody>
      </p:sp>
      <p:sp>
        <p:nvSpPr>
          <p:cNvPr id="3" name="Content Placeholder 2"/>
          <p:cNvSpPr>
            <a:spLocks noGrp="1"/>
          </p:cNvSpPr>
          <p:nvPr>
            <p:ph idx="1"/>
          </p:nvPr>
        </p:nvSpPr>
        <p:spPr>
          <a:xfrm>
            <a:off x="1104293" y="1642372"/>
            <a:ext cx="8946541" cy="4195481"/>
          </a:xfrm>
        </p:spPr>
        <p:txBody>
          <a:bodyPr/>
          <a:lstStyle/>
          <a:p>
            <a:pPr marL="0" indent="0">
              <a:buNone/>
            </a:pPr>
            <a:r>
              <a:rPr lang="en-US" altLang="en-US" sz="2800" dirty="0">
                <a:latin typeface="+mn-lt"/>
              </a:rPr>
              <a:t>“Foster individual economic self-sufficiency and promote useful opportunities in community service assignments for unemployed low-income persons who are age 55 or older, particularly persons who have poor employment prospects, and to increase the number of older persons who may enjoy the benefits of unsubsidized employment in both the public and private sectors.” </a:t>
            </a:r>
            <a:r>
              <a:rPr lang="en-US" altLang="en-US" sz="1800" dirty="0">
                <a:latin typeface="+mn-lt"/>
              </a:rPr>
              <a:t>(20 CFR 641.120)</a:t>
            </a:r>
          </a:p>
          <a:p>
            <a:pPr marL="0" indent="0">
              <a:buNone/>
            </a:pPr>
            <a:endParaRPr lang="en-US" dirty="0"/>
          </a:p>
        </p:txBody>
      </p:sp>
      <p:pic>
        <p:nvPicPr>
          <p:cNvPr id="4" name="Picture 3"/>
          <p:cNvPicPr>
            <a:picLocks noChangeAspect="1"/>
          </p:cNvPicPr>
          <p:nvPr/>
        </p:nvPicPr>
        <p:blipFill>
          <a:blip r:embed="rId2"/>
          <a:stretch>
            <a:fillRect/>
          </a:stretch>
        </p:blipFill>
        <p:spPr>
          <a:xfrm>
            <a:off x="8204427" y="5193209"/>
            <a:ext cx="3094945" cy="1289287"/>
          </a:xfrm>
          <a:prstGeom prst="rect">
            <a:avLst/>
          </a:prstGeom>
        </p:spPr>
      </p:pic>
    </p:spTree>
    <p:extLst>
      <p:ext uri="{BB962C8B-B14F-4D97-AF65-F5344CB8AC3E}">
        <p14:creationId xmlns:p14="http://schemas.microsoft.com/office/powerpoint/2010/main" val="42366615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6000" dirty="0" smtClean="0"/>
              <a:t>SO…</a:t>
            </a:r>
            <a:endParaRPr lang="en-US" sz="6000" dirty="0"/>
          </a:p>
        </p:txBody>
      </p:sp>
      <p:sp>
        <p:nvSpPr>
          <p:cNvPr id="5" name="Text Placeholder 4"/>
          <p:cNvSpPr>
            <a:spLocks noGrp="1"/>
          </p:cNvSpPr>
          <p:nvPr>
            <p:ph type="body" sz="half" idx="2"/>
          </p:nvPr>
        </p:nvSpPr>
        <p:spPr>
          <a:xfrm>
            <a:off x="1864081" y="2603240"/>
            <a:ext cx="3612989" cy="2362200"/>
          </a:xfrm>
        </p:spPr>
        <p:txBody>
          <a:bodyPr>
            <a:normAutofit/>
          </a:bodyPr>
          <a:lstStyle/>
          <a:p>
            <a:r>
              <a:rPr lang="en-US" sz="3600" dirty="0">
                <a:solidFill>
                  <a:schemeClr val="accent1"/>
                </a:solidFill>
              </a:rPr>
              <a:t>t</a:t>
            </a:r>
            <a:r>
              <a:rPr lang="en-US" sz="3600" dirty="0" smtClean="0">
                <a:solidFill>
                  <a:schemeClr val="accent1"/>
                </a:solidFill>
              </a:rPr>
              <a:t>hat means…</a:t>
            </a:r>
            <a:endParaRPr lang="en-US" sz="3600" dirty="0">
              <a:solidFill>
                <a:schemeClr val="accent1"/>
              </a:solidFill>
            </a:endParaRPr>
          </a:p>
        </p:txBody>
      </p:sp>
      <p:pic>
        <p:nvPicPr>
          <p:cNvPr id="1026" name="Picture 2" descr="Image result for black girl wat me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7543" y="1296954"/>
            <a:ext cx="3949894" cy="41279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0833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500"/>
                                        <p:tgtEl>
                                          <p:spTgt spid="1026"/>
                                        </p:tgtEl>
                                      </p:cBhvr>
                                    </p:animEffect>
                                    <p:anim calcmode="lin" valueType="num">
                                      <p:cBhvr>
                                        <p:cTn id="8" dur="2500" fill="hold"/>
                                        <p:tgtEl>
                                          <p:spTgt spid="1026"/>
                                        </p:tgtEl>
                                        <p:attrNameLst>
                                          <p:attrName>ppt_w</p:attrName>
                                        </p:attrNameLst>
                                      </p:cBhvr>
                                      <p:tavLst>
                                        <p:tav tm="0" fmla="#ppt_w*sin(2.5*pi*$)">
                                          <p:val>
                                            <p:fltVal val="0"/>
                                          </p:val>
                                        </p:tav>
                                        <p:tav tm="100000">
                                          <p:val>
                                            <p:fltVal val="1"/>
                                          </p:val>
                                        </p:tav>
                                      </p:tavLst>
                                    </p:anim>
                                    <p:anim calcmode="lin" valueType="num">
                                      <p:cBhvr>
                                        <p:cTn id="9" dur="2500" fill="hold"/>
                                        <p:tgtEl>
                                          <p:spTgt spid="102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685983"/>
            <a:ext cx="9404723" cy="1385413"/>
          </a:xfrm>
        </p:spPr>
        <p:txBody>
          <a:bodyPr/>
          <a:lstStyle/>
          <a:p>
            <a:r>
              <a:rPr lang="en-US" dirty="0" smtClean="0"/>
              <a:t>SCSEP helps participants become more independent by:</a:t>
            </a:r>
            <a:endParaRPr lang="en-US" dirty="0"/>
          </a:p>
        </p:txBody>
      </p:sp>
      <p:sp>
        <p:nvSpPr>
          <p:cNvPr id="4" name="Text Placeholder 3"/>
          <p:cNvSpPr>
            <a:spLocks noGrp="1"/>
          </p:cNvSpPr>
          <p:nvPr>
            <p:ph type="body" idx="1"/>
          </p:nvPr>
        </p:nvSpPr>
        <p:spPr>
          <a:xfrm>
            <a:off x="964321" y="2355685"/>
            <a:ext cx="4498006" cy="811956"/>
          </a:xfrm>
        </p:spPr>
        <p:txBody>
          <a:bodyPr/>
          <a:lstStyle/>
          <a:p>
            <a:r>
              <a:rPr lang="en-US" dirty="0">
                <a:latin typeface="+mn-lt"/>
              </a:rPr>
              <a:t>Providing employment training and job </a:t>
            </a:r>
            <a:r>
              <a:rPr lang="en-US" dirty="0" smtClean="0">
                <a:latin typeface="+mn-lt"/>
              </a:rPr>
              <a:t>placements</a:t>
            </a:r>
            <a:endParaRPr lang="en-US" dirty="0">
              <a:latin typeface="+mn-lt"/>
            </a:endParaRPr>
          </a:p>
        </p:txBody>
      </p:sp>
      <p:sp>
        <p:nvSpPr>
          <p:cNvPr id="6" name="Text Placeholder 5"/>
          <p:cNvSpPr>
            <a:spLocks noGrp="1"/>
          </p:cNvSpPr>
          <p:nvPr>
            <p:ph type="body" sz="quarter" idx="3"/>
          </p:nvPr>
        </p:nvSpPr>
        <p:spPr>
          <a:xfrm>
            <a:off x="6503581" y="2350922"/>
            <a:ext cx="4396340" cy="816719"/>
          </a:xfrm>
        </p:spPr>
        <p:txBody>
          <a:bodyPr/>
          <a:lstStyle/>
          <a:p>
            <a:r>
              <a:rPr lang="en-US" dirty="0">
                <a:latin typeface="+mn-lt"/>
              </a:rPr>
              <a:t>Promoting useful community service </a:t>
            </a:r>
            <a:r>
              <a:rPr lang="en-US" dirty="0" smtClean="0">
                <a:latin typeface="+mn-lt"/>
              </a:rPr>
              <a:t>activities</a:t>
            </a:r>
            <a:endParaRPr lang="en-US" dirty="0">
              <a:latin typeface="+mn-lt"/>
            </a:endParaRPr>
          </a:p>
        </p:txBody>
      </p:sp>
      <p:sp>
        <p:nvSpPr>
          <p:cNvPr id="9" name="TextBox 8"/>
          <p:cNvSpPr txBox="1"/>
          <p:nvPr/>
        </p:nvSpPr>
        <p:spPr>
          <a:xfrm>
            <a:off x="1178351" y="3167641"/>
            <a:ext cx="4283976" cy="2031325"/>
          </a:xfrm>
          <a:prstGeom prst="rect">
            <a:avLst/>
          </a:prstGeom>
          <a:noFill/>
        </p:spPr>
        <p:txBody>
          <a:bodyPr wrap="square" rtlCol="0">
            <a:spAutoFit/>
          </a:bodyPr>
          <a:lstStyle/>
          <a:p>
            <a:pPr marL="285750" indent="-285750">
              <a:buFont typeface="Arial" panose="020B0604020202020204" pitchFamily="34" charset="0"/>
              <a:buChar char="•"/>
            </a:pPr>
            <a:r>
              <a:rPr lang="en-US" dirty="0" smtClean="0"/>
              <a:t>On-the-job training</a:t>
            </a:r>
          </a:p>
          <a:p>
            <a:pPr marL="285750" indent="-285750">
              <a:buFont typeface="Arial" panose="020B0604020202020204" pitchFamily="34" charset="0"/>
              <a:buChar char="•"/>
            </a:pPr>
            <a:r>
              <a:rPr lang="en-US" dirty="0" smtClean="0"/>
              <a:t>Increased marketability through skill development</a:t>
            </a:r>
          </a:p>
          <a:p>
            <a:pPr marL="285750" indent="-285750">
              <a:buFont typeface="Arial" panose="020B0604020202020204" pitchFamily="34" charset="0"/>
              <a:buChar char="•"/>
            </a:pPr>
            <a:r>
              <a:rPr lang="en-US" dirty="0" smtClean="0"/>
              <a:t>Paid, real-world experience</a:t>
            </a:r>
          </a:p>
          <a:p>
            <a:pPr marL="285750" indent="-285750">
              <a:buFont typeface="Arial" panose="020B0604020202020204" pitchFamily="34" charset="0"/>
              <a:buChar char="•"/>
            </a:pPr>
            <a:r>
              <a:rPr lang="en-US" dirty="0" smtClean="0"/>
              <a:t>Reduced risk of social isolation</a:t>
            </a:r>
          </a:p>
          <a:p>
            <a:pPr marL="285750" indent="-285750">
              <a:buFont typeface="Arial" panose="020B0604020202020204" pitchFamily="34" charset="0"/>
              <a:buChar char="•"/>
            </a:pPr>
            <a:r>
              <a:rPr lang="en-US" dirty="0" smtClean="0"/>
              <a:t>Networking opportunities</a:t>
            </a:r>
          </a:p>
          <a:p>
            <a:pPr marL="285750" indent="-285750">
              <a:buFont typeface="Arial" panose="020B0604020202020204" pitchFamily="34" charset="0"/>
              <a:buChar char="•"/>
            </a:pPr>
            <a:r>
              <a:rPr lang="en-US" dirty="0" smtClean="0"/>
              <a:t>Access to job search assistance</a:t>
            </a:r>
            <a:endParaRPr lang="en-US" dirty="0"/>
          </a:p>
        </p:txBody>
      </p:sp>
      <p:sp>
        <p:nvSpPr>
          <p:cNvPr id="10" name="TextBox 9"/>
          <p:cNvSpPr txBox="1"/>
          <p:nvPr/>
        </p:nvSpPr>
        <p:spPr>
          <a:xfrm>
            <a:off x="6635020" y="3167641"/>
            <a:ext cx="4133462" cy="1200329"/>
          </a:xfrm>
          <a:prstGeom prst="rect">
            <a:avLst/>
          </a:prstGeom>
          <a:noFill/>
        </p:spPr>
        <p:txBody>
          <a:bodyPr wrap="square" rtlCol="0">
            <a:spAutoFit/>
          </a:bodyPr>
          <a:lstStyle/>
          <a:p>
            <a:pPr marL="285750" indent="-285750">
              <a:buFont typeface="Arial" panose="020B0604020202020204" pitchFamily="34" charset="0"/>
              <a:buChar char="•"/>
            </a:pPr>
            <a:r>
              <a:rPr lang="en-US" dirty="0" smtClean="0"/>
              <a:t>Expands the agency’s ability to provide services</a:t>
            </a:r>
          </a:p>
          <a:p>
            <a:pPr marL="285750" indent="-285750">
              <a:buFont typeface="Arial" panose="020B0604020202020204" pitchFamily="34" charset="0"/>
              <a:buChar char="•"/>
            </a:pPr>
            <a:r>
              <a:rPr lang="en-US" dirty="0" smtClean="0"/>
              <a:t>Provides experience, dependability and various qualifications to agency</a:t>
            </a:r>
            <a:endParaRPr lang="en-US" dirty="0"/>
          </a:p>
        </p:txBody>
      </p:sp>
    </p:spTree>
    <p:extLst>
      <p:ext uri="{BB962C8B-B14F-4D97-AF65-F5344CB8AC3E}">
        <p14:creationId xmlns:p14="http://schemas.microsoft.com/office/powerpoint/2010/main" val="14038604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45130" y="685983"/>
            <a:ext cx="9404723" cy="834907"/>
          </a:xfrm>
        </p:spPr>
        <p:txBody>
          <a:bodyPr/>
          <a:lstStyle/>
          <a:p>
            <a:r>
              <a:rPr lang="en-US" dirty="0" smtClean="0"/>
              <a:t>Participant Services</a:t>
            </a:r>
            <a:endParaRPr lang="en-US" dirty="0"/>
          </a:p>
        </p:txBody>
      </p:sp>
      <p:sp>
        <p:nvSpPr>
          <p:cNvPr id="8" name="Content Placeholder 7"/>
          <p:cNvSpPr>
            <a:spLocks noGrp="1"/>
          </p:cNvSpPr>
          <p:nvPr>
            <p:ph idx="1"/>
          </p:nvPr>
        </p:nvSpPr>
        <p:spPr>
          <a:xfrm>
            <a:off x="1028667" y="1499301"/>
            <a:ext cx="6678419" cy="4621581"/>
          </a:xfrm>
        </p:spPr>
        <p:txBody>
          <a:bodyPr>
            <a:normAutofit/>
          </a:bodyPr>
          <a:lstStyle/>
          <a:p>
            <a:r>
              <a:rPr lang="en-US" dirty="0" smtClean="0">
                <a:latin typeface="+mn-lt"/>
              </a:rPr>
              <a:t>Assessment services</a:t>
            </a:r>
          </a:p>
          <a:p>
            <a:r>
              <a:rPr lang="en-US" dirty="0" smtClean="0">
                <a:latin typeface="+mn-lt"/>
              </a:rPr>
              <a:t>Individual Employment Plan (IEP)</a:t>
            </a:r>
          </a:p>
          <a:p>
            <a:r>
              <a:rPr lang="en-US" dirty="0" smtClean="0">
                <a:latin typeface="+mn-lt"/>
              </a:rPr>
              <a:t>Annual physical exam (optional)</a:t>
            </a:r>
          </a:p>
          <a:p>
            <a:r>
              <a:rPr lang="en-US" dirty="0" smtClean="0">
                <a:latin typeface="+mn-lt"/>
              </a:rPr>
              <a:t>Supportive services</a:t>
            </a:r>
          </a:p>
          <a:p>
            <a:r>
              <a:rPr lang="en-US" dirty="0" smtClean="0">
                <a:latin typeface="+mn-lt"/>
              </a:rPr>
              <a:t>Paid community service experience</a:t>
            </a:r>
          </a:p>
          <a:p>
            <a:pPr lvl="1"/>
            <a:r>
              <a:rPr lang="en-US" dirty="0" smtClean="0">
                <a:latin typeface="+mn-lt"/>
              </a:rPr>
              <a:t>Placement at a host agency</a:t>
            </a:r>
          </a:p>
          <a:p>
            <a:pPr lvl="1"/>
            <a:r>
              <a:rPr lang="en-US" dirty="0" smtClean="0">
                <a:latin typeface="+mn-lt"/>
              </a:rPr>
              <a:t>Minimum wage, 20 hour/week position</a:t>
            </a:r>
          </a:p>
          <a:p>
            <a:pPr lvl="1"/>
            <a:r>
              <a:rPr lang="en-US" dirty="0" smtClean="0">
                <a:latin typeface="+mn-lt"/>
              </a:rPr>
              <a:t>Wage is subsidized by SCSEP</a:t>
            </a:r>
          </a:p>
          <a:p>
            <a:r>
              <a:rPr lang="en-US" dirty="0" smtClean="0">
                <a:latin typeface="+mn-lt"/>
              </a:rPr>
              <a:t>Assistance securing unsubsidized employment</a:t>
            </a:r>
          </a:p>
          <a:p>
            <a:pPr lvl="1"/>
            <a:r>
              <a:rPr lang="en-US" dirty="0" smtClean="0">
                <a:latin typeface="+mn-lt"/>
              </a:rPr>
              <a:t>Expectation that participant will be actively searching for unsubsidized employment during their placement</a:t>
            </a:r>
            <a:endParaRPr lang="en-US" dirty="0">
              <a:latin typeface="+mn-lt"/>
            </a:endParaRPr>
          </a:p>
        </p:txBody>
      </p:sp>
      <p:pic>
        <p:nvPicPr>
          <p:cNvPr id="2050" name="Picture 2" descr="Image result for assistance me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09313" y="1905091"/>
            <a:ext cx="38100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6789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2750" fill="hold"/>
                                        <p:tgtEl>
                                          <p:spTgt spid="2050"/>
                                        </p:tgtEl>
                                        <p:attrNameLst>
                                          <p:attrName>ppt_x</p:attrName>
                                        </p:attrNameLst>
                                      </p:cBhvr>
                                      <p:tavLst>
                                        <p:tav tm="0">
                                          <p:val>
                                            <p:strVal val="#ppt_x"/>
                                          </p:val>
                                        </p:tav>
                                        <p:tav tm="100000">
                                          <p:val>
                                            <p:strVal val="#ppt_x"/>
                                          </p:val>
                                        </p:tav>
                                      </p:tavLst>
                                    </p:anim>
                                    <p:anim calcmode="lin" valueType="num">
                                      <p:cBhvr additive="base">
                                        <p:cTn id="8" dur="275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45130" y="742544"/>
            <a:ext cx="9404723" cy="834907"/>
          </a:xfrm>
        </p:spPr>
        <p:txBody>
          <a:bodyPr/>
          <a:lstStyle/>
          <a:p>
            <a:r>
              <a:rPr lang="en-US" dirty="0" smtClean="0"/>
              <a:t>Benefits for Participants</a:t>
            </a:r>
            <a:endParaRPr lang="en-US" dirty="0"/>
          </a:p>
        </p:txBody>
      </p:sp>
      <p:sp>
        <p:nvSpPr>
          <p:cNvPr id="8" name="Content Placeholder 7"/>
          <p:cNvSpPr>
            <a:spLocks noGrp="1"/>
          </p:cNvSpPr>
          <p:nvPr>
            <p:ph idx="1"/>
          </p:nvPr>
        </p:nvSpPr>
        <p:spPr>
          <a:xfrm>
            <a:off x="1031629" y="1850828"/>
            <a:ext cx="10214459" cy="4137928"/>
          </a:xfrm>
        </p:spPr>
        <p:txBody>
          <a:bodyPr>
            <a:normAutofit/>
          </a:bodyPr>
          <a:lstStyle/>
          <a:p>
            <a:r>
              <a:rPr lang="en-US" dirty="0" smtClean="0">
                <a:latin typeface="+mn-lt"/>
              </a:rPr>
              <a:t>SCSEP staff communicate and meet frequently with the participants and their host agencies</a:t>
            </a:r>
          </a:p>
          <a:p>
            <a:pPr lvl="1"/>
            <a:r>
              <a:rPr lang="en-US" dirty="0" smtClean="0">
                <a:latin typeface="+mn-lt"/>
              </a:rPr>
              <a:t>Problem solve with participants to overcome barriers</a:t>
            </a:r>
          </a:p>
          <a:p>
            <a:pPr lvl="1"/>
            <a:r>
              <a:rPr lang="en-US" dirty="0" smtClean="0">
                <a:latin typeface="+mn-lt"/>
              </a:rPr>
              <a:t>Provide relevant job leads</a:t>
            </a:r>
          </a:p>
          <a:p>
            <a:pPr lvl="1"/>
            <a:r>
              <a:rPr lang="en-US" dirty="0" smtClean="0">
                <a:latin typeface="+mn-lt"/>
              </a:rPr>
              <a:t>Provide training and workshop opportunities</a:t>
            </a:r>
          </a:p>
          <a:p>
            <a:pPr lvl="1"/>
            <a:r>
              <a:rPr lang="en-US" dirty="0" smtClean="0">
                <a:latin typeface="+mn-lt"/>
              </a:rPr>
              <a:t>Work hand-in-hand with host agencies to develop individualized training plans</a:t>
            </a:r>
          </a:p>
          <a:p>
            <a:r>
              <a:rPr lang="en-US" dirty="0" smtClean="0">
                <a:latin typeface="+mn-lt"/>
              </a:rPr>
              <a:t>Participants receive paid training hours each week for workshops and job fairs (as part of their 20 hour work week)</a:t>
            </a:r>
          </a:p>
          <a:p>
            <a:r>
              <a:rPr lang="en-US" dirty="0" smtClean="0">
                <a:latin typeface="+mn-lt"/>
              </a:rPr>
              <a:t>Are guaranteed support for their job search activities at their host agency</a:t>
            </a:r>
          </a:p>
          <a:p>
            <a:r>
              <a:rPr lang="en-US" dirty="0" smtClean="0">
                <a:latin typeface="+mn-lt"/>
              </a:rPr>
              <a:t>Agency provides job coaching</a:t>
            </a:r>
          </a:p>
        </p:txBody>
      </p:sp>
    </p:spTree>
    <p:extLst>
      <p:ext uri="{BB962C8B-B14F-4D97-AF65-F5344CB8AC3E}">
        <p14:creationId xmlns:p14="http://schemas.microsoft.com/office/powerpoint/2010/main" val="23129213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5130" y="432309"/>
            <a:ext cx="9404723" cy="690842"/>
          </a:xfrm>
        </p:spPr>
        <p:txBody>
          <a:bodyPr/>
          <a:lstStyle/>
          <a:p>
            <a:r>
              <a:rPr lang="en-US" dirty="0" smtClean="0"/>
              <a:t>Host Agencies</a:t>
            </a:r>
            <a:endParaRPr lang="en-US" dirty="0"/>
          </a:p>
        </p:txBody>
      </p:sp>
      <p:sp>
        <p:nvSpPr>
          <p:cNvPr id="3" name="Content Placeholder 2"/>
          <p:cNvSpPr>
            <a:spLocks noGrp="1"/>
          </p:cNvSpPr>
          <p:nvPr>
            <p:ph idx="1"/>
          </p:nvPr>
        </p:nvSpPr>
        <p:spPr>
          <a:xfrm>
            <a:off x="912862" y="1325615"/>
            <a:ext cx="10446436" cy="1049940"/>
          </a:xfrm>
        </p:spPr>
        <p:txBody>
          <a:bodyPr>
            <a:normAutofit/>
          </a:bodyPr>
          <a:lstStyle/>
          <a:p>
            <a:pPr marL="0" indent="0">
              <a:buNone/>
            </a:pPr>
            <a:r>
              <a:rPr lang="en-US" dirty="0" smtClean="0">
                <a:latin typeface="+mn-lt"/>
              </a:rPr>
              <a:t>Participants are placed at local non-profits and government agencies according to their interests, skills, and the needs of the organization. They go through a standard job interview process with the Host Agency determining whether or not to “hire” the participant.</a:t>
            </a:r>
          </a:p>
          <a:p>
            <a:pPr marL="0" indent="0">
              <a:buNone/>
            </a:pPr>
            <a:endParaRPr lang="en-US" dirty="0" smtClean="0"/>
          </a:p>
        </p:txBody>
      </p:sp>
      <p:grpSp>
        <p:nvGrpSpPr>
          <p:cNvPr id="9" name="Group 8"/>
          <p:cNvGrpSpPr/>
          <p:nvPr/>
        </p:nvGrpSpPr>
        <p:grpSpPr>
          <a:xfrm>
            <a:off x="1216433" y="2794204"/>
            <a:ext cx="10378535" cy="2929189"/>
            <a:chOff x="1103312" y="2992166"/>
            <a:chExt cx="10378535" cy="2929189"/>
          </a:xfrm>
        </p:grpSpPr>
        <p:sp>
          <p:nvSpPr>
            <p:cNvPr id="4" name="TextBox 3"/>
            <p:cNvSpPr txBox="1"/>
            <p:nvPr/>
          </p:nvSpPr>
          <p:spPr>
            <a:xfrm>
              <a:off x="1103312" y="2992166"/>
              <a:ext cx="2992827" cy="369332"/>
            </a:xfrm>
            <a:prstGeom prst="rect">
              <a:avLst/>
            </a:prstGeom>
            <a:noFill/>
          </p:spPr>
          <p:txBody>
            <a:bodyPr wrap="square" rtlCol="0">
              <a:spAutoFit/>
            </a:bodyPr>
            <a:lstStyle/>
            <a:p>
              <a:r>
                <a:rPr lang="en-US" u="sng" dirty="0" smtClean="0">
                  <a:solidFill>
                    <a:schemeClr val="accent1"/>
                  </a:solidFill>
                  <a:latin typeface="+mj-lt"/>
                </a:rPr>
                <a:t>Some</a:t>
              </a:r>
              <a:r>
                <a:rPr lang="en-US" dirty="0" smtClean="0">
                  <a:solidFill>
                    <a:schemeClr val="accent1"/>
                  </a:solidFill>
                  <a:latin typeface="+mj-lt"/>
                </a:rPr>
                <a:t> Host Agencies:</a:t>
              </a:r>
              <a:endParaRPr lang="en-US" dirty="0">
                <a:solidFill>
                  <a:schemeClr val="accent1"/>
                </a:solidFill>
                <a:latin typeface="+mj-lt"/>
              </a:endParaRPr>
            </a:p>
          </p:txBody>
        </p:sp>
        <p:sp>
          <p:nvSpPr>
            <p:cNvPr id="5" name="TextBox 4"/>
            <p:cNvSpPr txBox="1"/>
            <p:nvPr/>
          </p:nvSpPr>
          <p:spPr>
            <a:xfrm>
              <a:off x="1103312" y="3336032"/>
              <a:ext cx="10378535" cy="2585323"/>
            </a:xfrm>
            <a:prstGeom prst="rect">
              <a:avLst/>
            </a:prstGeom>
            <a:noFill/>
          </p:spPr>
          <p:txBody>
            <a:bodyPr wrap="square" numCol="2" rtlCol="0">
              <a:spAutoFit/>
            </a:bodyPr>
            <a:lstStyle/>
            <a:p>
              <a:r>
                <a:rPr lang="en-US" dirty="0" smtClean="0"/>
                <a:t>Andover Senior Center</a:t>
              </a:r>
            </a:p>
            <a:p>
              <a:r>
                <a:rPr lang="en-US" dirty="0" smtClean="0"/>
                <a:t>Child Start</a:t>
              </a:r>
            </a:p>
            <a:p>
              <a:r>
                <a:rPr lang="en-US" dirty="0" smtClean="0"/>
                <a:t>City of Arkansas City Senior Center</a:t>
              </a:r>
            </a:p>
            <a:p>
              <a:r>
                <a:rPr lang="en-US" dirty="0" smtClean="0"/>
                <a:t>City of Wichita Housing Dept.</a:t>
              </a:r>
            </a:p>
            <a:p>
              <a:r>
                <a:rPr lang="en-US" dirty="0" smtClean="0"/>
                <a:t>Cowley Community College -Wellington</a:t>
              </a:r>
            </a:p>
            <a:p>
              <a:r>
                <a:rPr lang="en-US" dirty="0" smtClean="0"/>
                <a:t>Dear Neighbor Ministries</a:t>
              </a:r>
            </a:p>
            <a:p>
              <a:r>
                <a:rPr lang="en-US" dirty="0" smtClean="0"/>
                <a:t>Eagle Nest - Winfield</a:t>
              </a:r>
            </a:p>
            <a:p>
              <a:r>
                <a:rPr lang="en-US" dirty="0" smtClean="0"/>
                <a:t>Episcopal Social Services – Breakthrough Club</a:t>
              </a:r>
            </a:p>
            <a:p>
              <a:r>
                <a:rPr lang="en-US" dirty="0" smtClean="0"/>
                <a:t>His Helping Hands</a:t>
              </a:r>
            </a:p>
            <a:p>
              <a:r>
                <a:rPr lang="en-US" dirty="0" smtClean="0"/>
                <a:t>Museum of World Treasures</a:t>
              </a:r>
            </a:p>
            <a:p>
              <a:r>
                <a:rPr lang="en-US" dirty="0" smtClean="0"/>
                <a:t>Salvation Army</a:t>
              </a:r>
            </a:p>
            <a:p>
              <a:r>
                <a:rPr lang="en-US" dirty="0" smtClean="0"/>
                <a:t>Starkey</a:t>
              </a:r>
            </a:p>
            <a:p>
              <a:r>
                <a:rPr lang="en-US" dirty="0" smtClean="0"/>
                <a:t>United Methodist Open Door</a:t>
              </a:r>
            </a:p>
            <a:p>
              <a:r>
                <a:rPr lang="en-US" dirty="0" smtClean="0"/>
                <a:t>Urban League</a:t>
              </a:r>
            </a:p>
            <a:p>
              <a:r>
                <a:rPr lang="en-US" dirty="0" smtClean="0"/>
                <a:t>Wellington Public Library</a:t>
              </a:r>
            </a:p>
            <a:p>
              <a:r>
                <a:rPr lang="en-US" dirty="0" smtClean="0"/>
                <a:t>Wichita Indochinese Center</a:t>
              </a:r>
            </a:p>
            <a:p>
              <a:r>
                <a:rPr lang="en-US" dirty="0" smtClean="0"/>
                <a:t>Wichita Public Libraries</a:t>
              </a:r>
            </a:p>
            <a:p>
              <a:r>
                <a:rPr lang="en-US" dirty="0" smtClean="0"/>
                <a:t>Workforce Alliance of South Central Kansas</a:t>
              </a:r>
              <a:endParaRPr lang="en-US" dirty="0"/>
            </a:p>
          </p:txBody>
        </p:sp>
      </p:grpSp>
      <p:sp>
        <p:nvSpPr>
          <p:cNvPr id="6" name="AutoShape 2" descr="Image result for Hos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4" descr="Image result for Hos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6" descr="https://i.cbc.ca/1.5046088.1551912835!/fileImage/httpImage/image.jpg_gen/derivatives/16x9_780/alex-trebek.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4347156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7258" y="660108"/>
            <a:ext cx="9404723" cy="697352"/>
          </a:xfrm>
        </p:spPr>
        <p:txBody>
          <a:bodyPr/>
          <a:lstStyle/>
          <a:p>
            <a:r>
              <a:rPr lang="en-US" dirty="0" smtClean="0"/>
              <a:t>Other SCSEP Facts</a:t>
            </a:r>
            <a:endParaRPr lang="en-US" dirty="0"/>
          </a:p>
        </p:txBody>
      </p:sp>
      <p:sp>
        <p:nvSpPr>
          <p:cNvPr id="3" name="Content Placeholder 2"/>
          <p:cNvSpPr>
            <a:spLocks noGrp="1"/>
          </p:cNvSpPr>
          <p:nvPr>
            <p:ph idx="1"/>
          </p:nvPr>
        </p:nvSpPr>
        <p:spPr>
          <a:xfrm>
            <a:off x="998972" y="1722978"/>
            <a:ext cx="10473449" cy="3885970"/>
          </a:xfrm>
        </p:spPr>
        <p:txBody>
          <a:bodyPr>
            <a:normAutofit/>
          </a:bodyPr>
          <a:lstStyle/>
          <a:p>
            <a:r>
              <a:rPr lang="en-US" dirty="0">
                <a:latin typeface="+mn-lt"/>
              </a:rPr>
              <a:t>There is a time limit on program </a:t>
            </a:r>
            <a:r>
              <a:rPr lang="en-US" dirty="0" smtClean="0">
                <a:latin typeface="+mn-lt"/>
              </a:rPr>
              <a:t>participation; participants must be actively </a:t>
            </a:r>
            <a:r>
              <a:rPr lang="en-US" dirty="0">
                <a:latin typeface="+mn-lt"/>
              </a:rPr>
              <a:t>job searching and might be moved periodically to another host agency to learn new employability skills</a:t>
            </a:r>
          </a:p>
          <a:p>
            <a:r>
              <a:rPr lang="en-US" dirty="0" smtClean="0">
                <a:latin typeface="+mn-lt"/>
              </a:rPr>
              <a:t>SCSEP </a:t>
            </a:r>
            <a:r>
              <a:rPr lang="en-US" dirty="0">
                <a:latin typeface="+mn-lt"/>
              </a:rPr>
              <a:t>participants are not considered employees of their host agency, but rather </a:t>
            </a:r>
            <a:r>
              <a:rPr lang="en-US" dirty="0" smtClean="0">
                <a:latin typeface="+mn-lt"/>
              </a:rPr>
              <a:t>trainees</a:t>
            </a:r>
            <a:endParaRPr lang="en-US" dirty="0">
              <a:latin typeface="+mn-lt"/>
            </a:endParaRPr>
          </a:p>
          <a:p>
            <a:pPr lvl="1"/>
            <a:r>
              <a:rPr lang="en-US" dirty="0">
                <a:latin typeface="+mn-lt"/>
              </a:rPr>
              <a:t>The placements are designed to develop and enhance the job skills needed for them to gain unsubsidized employment</a:t>
            </a:r>
          </a:p>
          <a:p>
            <a:pPr lvl="1"/>
            <a:r>
              <a:rPr lang="en-US" dirty="0">
                <a:latin typeface="+mn-lt"/>
              </a:rPr>
              <a:t>Their placement at an agency cannot supplant an open job position for which they would normally hire someone, they can only be used to support existing positions </a:t>
            </a:r>
          </a:p>
          <a:p>
            <a:pPr marL="342900" lvl="1" indent="-342900"/>
            <a:r>
              <a:rPr lang="en-US" dirty="0" smtClean="0">
                <a:latin typeface="+mn-lt"/>
              </a:rPr>
              <a:t>SCSEP </a:t>
            </a:r>
            <a:r>
              <a:rPr lang="en-US" dirty="0">
                <a:latin typeface="+mn-lt"/>
              </a:rPr>
              <a:t>wages are </a:t>
            </a:r>
            <a:r>
              <a:rPr lang="en-US" dirty="0" smtClean="0">
                <a:latin typeface="+mn-lt"/>
              </a:rPr>
              <a:t>taxable and may affect SSI or SSDI income</a:t>
            </a:r>
          </a:p>
          <a:p>
            <a:pPr marL="342900" lvl="1" indent="-342900"/>
            <a:r>
              <a:rPr lang="en-US" dirty="0" smtClean="0">
                <a:latin typeface="+mn-lt"/>
              </a:rPr>
              <a:t>SCSEP wages will not be includable income for SNAP or housing assistance</a:t>
            </a:r>
          </a:p>
        </p:txBody>
      </p:sp>
    </p:spTree>
    <p:extLst>
      <p:ext uri="{BB962C8B-B14F-4D97-AF65-F5344CB8AC3E}">
        <p14:creationId xmlns:p14="http://schemas.microsoft.com/office/powerpoint/2010/main" val="132506277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FC1">
  <a:themeElements>
    <a:clrScheme name="WFC1">
      <a:dk1>
        <a:srgbClr val="000000"/>
      </a:dk1>
      <a:lt1>
        <a:sysClr val="window" lastClr="FFFFFF"/>
      </a:lt1>
      <a:dk2>
        <a:srgbClr val="13406A"/>
      </a:dk2>
      <a:lt2>
        <a:srgbClr val="EBEBEB"/>
      </a:lt2>
      <a:accent1>
        <a:srgbClr val="B6A781"/>
      </a:accent1>
      <a:accent2>
        <a:srgbClr val="AD2531"/>
      </a:accent2>
      <a:accent3>
        <a:srgbClr val="F3F2DD"/>
      </a:accent3>
      <a:accent4>
        <a:srgbClr val="5AA0F5"/>
      </a:accent4>
      <a:accent5>
        <a:srgbClr val="75CEEC"/>
      </a:accent5>
      <a:accent6>
        <a:srgbClr val="65D6A0"/>
      </a:accent6>
      <a:hlink>
        <a:srgbClr val="C4E46E"/>
      </a:hlink>
      <a:folHlink>
        <a:srgbClr val="BDE0FB"/>
      </a:folHlink>
    </a:clrScheme>
    <a:fontScheme name="WFC1">
      <a:majorFont>
        <a:latin typeface="Arial Black"/>
        <a:ea typeface=""/>
        <a:cs typeface=""/>
      </a:majorFont>
      <a:minorFont>
        <a:latin typeface="Arial"/>
        <a:ea typeface=""/>
        <a:cs typeface=""/>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WFC1" id="{9BE3BED2-61D7-49F9-A0DE-F0A0E4074605}" vid="{B7AD09C5-37C8-485F-9B6E-3B64450D70EA}"/>
    </a:ext>
  </a:extLst>
</a:theme>
</file>

<file path=docProps/app.xml><?xml version="1.0" encoding="utf-8"?>
<Properties xmlns="http://schemas.openxmlformats.org/officeDocument/2006/extended-properties" xmlns:vt="http://schemas.openxmlformats.org/officeDocument/2006/docPropsVTypes">
  <Template>WFC1</Template>
  <TotalTime>1030</TotalTime>
  <Words>1028</Words>
  <Application>Microsoft Office PowerPoint</Application>
  <PresentationFormat>Widescreen</PresentationFormat>
  <Paragraphs>117</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Arial Black</vt:lpstr>
      <vt:lpstr>Wingdings 3</vt:lpstr>
      <vt:lpstr>WFC1</vt:lpstr>
      <vt:lpstr>Senior Community Service Employment Program</vt:lpstr>
      <vt:lpstr>Start with Scenarios</vt:lpstr>
      <vt:lpstr>SCSEP’s purpose</vt:lpstr>
      <vt:lpstr>SO…</vt:lpstr>
      <vt:lpstr>SCSEP helps participants become more independent by:</vt:lpstr>
      <vt:lpstr>Participant Services</vt:lpstr>
      <vt:lpstr>Benefits for Participants</vt:lpstr>
      <vt:lpstr>Host Agencies</vt:lpstr>
      <vt:lpstr>Other SCSEP Facts</vt:lpstr>
      <vt:lpstr>Eligibility Requirements</vt:lpstr>
      <vt:lpstr>Referring Customers</vt:lpstr>
      <vt:lpstr>Referring Customers</vt:lpstr>
      <vt:lpstr>Good Referrals</vt:lpstr>
      <vt:lpstr>Not Good Referrals</vt:lpstr>
      <vt:lpstr>SCSEP Outcomes</vt:lpstr>
      <vt:lpstr>Questions, comments, concerns?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Senior Community Service Employment Program</dc:title>
  <dc:creator>Janet Sutton</dc:creator>
  <cp:lastModifiedBy>Janet Sutton</cp:lastModifiedBy>
  <cp:revision>44</cp:revision>
  <dcterms:created xsi:type="dcterms:W3CDTF">2019-06-25T15:01:33Z</dcterms:created>
  <dcterms:modified xsi:type="dcterms:W3CDTF">2021-06-23T20:02:13Z</dcterms:modified>
</cp:coreProperties>
</file>