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4" d="100"/>
          <a:sy n="84" d="100"/>
        </p:scale>
        <p:origin x="49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4" y="228600"/>
            <a:ext cx="5523809" cy="1752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412" y="58461"/>
            <a:ext cx="2051013" cy="6506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575" y="1226975"/>
            <a:ext cx="8001000" cy="2971801"/>
          </a:xfrm>
        </p:spPr>
        <p:txBody>
          <a:bodyPr/>
          <a:lstStyle/>
          <a:p>
            <a:r>
              <a:rPr lang="en-US" dirty="0"/>
              <a:t>RETAIN Wor</a:t>
            </a:r>
            <a:r>
              <a:rPr lang="en-US" i="1" dirty="0"/>
              <a:t>ks</a:t>
            </a:r>
            <a:r>
              <a:rPr lang="en-US" dirty="0"/>
              <a:t>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575" y="4124131"/>
            <a:ext cx="6400800" cy="1284514"/>
          </a:xfrm>
        </p:spPr>
        <p:txBody>
          <a:bodyPr/>
          <a:lstStyle/>
          <a:p>
            <a:r>
              <a:rPr lang="en-US" dirty="0"/>
              <a:t>Retaining Employment and Talent After Injury/Illness Network</a:t>
            </a:r>
          </a:p>
        </p:txBody>
      </p:sp>
    </p:spTree>
    <p:extLst>
      <p:ext uri="{BB962C8B-B14F-4D97-AF65-F5344CB8AC3E}">
        <p14:creationId xmlns:p14="http://schemas.microsoft.com/office/powerpoint/2010/main" val="302665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000515"/>
            <a:ext cx="8534400" cy="1507067"/>
          </a:xfrm>
        </p:spPr>
        <p:txBody>
          <a:bodyPr/>
          <a:lstStyle/>
          <a:p>
            <a:r>
              <a:rPr lang="en-US" dirty="0"/>
              <a:t>What’s the Program &amp; Who does it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414518"/>
            <a:ext cx="8534400" cy="4585997"/>
          </a:xfrm>
        </p:spPr>
        <p:txBody>
          <a:bodyPr>
            <a:normAutofit/>
          </a:bodyPr>
          <a:lstStyle/>
          <a:p>
            <a:r>
              <a:rPr lang="en-US" dirty="0"/>
              <a:t>RETAIN is a partnership among Workforce Alliance (WA), KS Department of Commerce (DOC), and Ascension Via Christi (AVC); it is a stay-at-work/return-to-work program </a:t>
            </a:r>
          </a:p>
          <a:p>
            <a:r>
              <a:rPr lang="en-US" dirty="0"/>
              <a:t>Helps individuals who have the desire to stay at work and/or return to work after an employment threatening injury or illness</a:t>
            </a:r>
          </a:p>
          <a:p>
            <a:pPr lvl="1"/>
            <a:r>
              <a:rPr lang="en-US" dirty="0"/>
              <a:t>Goals are to increase employment retention and labor force participation of individuals who acquire, and/or are at risk of developing disabilities that inhibit their ability to work, and to reduce long-term absences among project participants, alleviating their need for SSDI &amp; SSI</a:t>
            </a:r>
          </a:p>
          <a:p>
            <a:r>
              <a:rPr lang="en-US" dirty="0"/>
              <a:t>A coordinated effort between an AVC nurse navigator and workforce program coordinator to provide health and employment services, respectively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8317" y="1707502"/>
            <a:ext cx="2592707" cy="32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6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011207"/>
            <a:ext cx="8534400" cy="1507067"/>
          </a:xfrm>
        </p:spPr>
        <p:txBody>
          <a:bodyPr/>
          <a:lstStyle/>
          <a:p>
            <a:r>
              <a:rPr lang="en-US" dirty="0"/>
              <a:t>How do customers Qualify?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876300"/>
            <a:ext cx="9545638" cy="42386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Because RETAIN is a research study, customers can opt out of the program at any time</a:t>
            </a:r>
          </a:p>
          <a:p>
            <a:r>
              <a:rPr lang="en-US" dirty="0"/>
              <a:t>Their illness or injury must be a new condition, or a worsening of an existing condition that falls into one of the following categories:</a:t>
            </a:r>
          </a:p>
          <a:p>
            <a:pPr lvl="1"/>
            <a:r>
              <a:rPr lang="en-US" dirty="0"/>
              <a:t>Musculoskeletal injuries</a:t>
            </a:r>
          </a:p>
          <a:p>
            <a:pPr lvl="1"/>
            <a:r>
              <a:rPr lang="en-US" dirty="0"/>
              <a:t>Mental health disorders</a:t>
            </a:r>
          </a:p>
          <a:p>
            <a:pPr lvl="1"/>
            <a:r>
              <a:rPr lang="en-US" dirty="0"/>
              <a:t>Chronic diseases including, but not limited to: Diabetes, Chronic Obstructive Pulmonary Disease (COPD), or Congestive Heart Failure (CHF)</a:t>
            </a:r>
          </a:p>
          <a:p>
            <a:pPr lvl="1"/>
            <a:r>
              <a:rPr lang="en-US" dirty="0"/>
              <a:t>Other newly diagnosed illnesses or injuries that affect the individual’s employment</a:t>
            </a:r>
          </a:p>
          <a:p>
            <a:r>
              <a:rPr lang="en-US" dirty="0"/>
              <a:t>The injury or illness does not have to have occurred or presented on the job; however, it must impact the customer’s ability to attend work and/or perform work duties</a:t>
            </a:r>
          </a:p>
        </p:txBody>
      </p:sp>
    </p:spTree>
    <p:extLst>
      <p:ext uri="{BB962C8B-B14F-4D97-AF65-F5344CB8AC3E}">
        <p14:creationId xmlns:p14="http://schemas.microsoft.com/office/powerpoint/2010/main" val="236475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026106"/>
            <a:ext cx="8534400" cy="1507067"/>
          </a:xfrm>
        </p:spPr>
        <p:txBody>
          <a:bodyPr/>
          <a:lstStyle/>
          <a:p>
            <a:r>
              <a:rPr lang="en-US" dirty="0"/>
              <a:t>How does it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739706" cy="4259424"/>
          </a:xfrm>
        </p:spPr>
        <p:txBody>
          <a:bodyPr>
            <a:normAutofit/>
          </a:bodyPr>
          <a:lstStyle/>
          <a:p>
            <a:r>
              <a:rPr lang="en-US" dirty="0"/>
              <a:t>Customers originate with, or are referred to, the nurse navigators at AVC</a:t>
            </a:r>
          </a:p>
          <a:p>
            <a:pPr lvl="1"/>
            <a:r>
              <a:rPr lang="en-US" dirty="0"/>
              <a:t>Employers may refer their existing injured or ill employees as well</a:t>
            </a:r>
          </a:p>
          <a:p>
            <a:r>
              <a:rPr lang="en-US" dirty="0"/>
              <a:t>Customers complete eligibility and go through random assignment</a:t>
            </a:r>
          </a:p>
          <a:p>
            <a:r>
              <a:rPr lang="en-US" dirty="0"/>
              <a:t>If they are eligible and placed in the treatment group, they are then referred to the Program Coordinator at the WFC for employment services</a:t>
            </a:r>
          </a:p>
          <a:p>
            <a:r>
              <a:rPr lang="en-US" dirty="0"/>
              <a:t>No matter their random assignment, customers continue to receive medical services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609" y="4173007"/>
            <a:ext cx="3696866" cy="247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3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649257"/>
            <a:ext cx="8534400" cy="1507067"/>
          </a:xfrm>
        </p:spPr>
        <p:txBody>
          <a:bodyPr/>
          <a:lstStyle/>
          <a:p>
            <a:r>
              <a:rPr lang="en-US" dirty="0"/>
              <a:t>Services Provided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57225"/>
            <a:ext cx="9526588" cy="4200525"/>
          </a:xfrm>
        </p:spPr>
        <p:txBody>
          <a:bodyPr/>
          <a:lstStyle/>
          <a:p>
            <a:r>
              <a:rPr lang="en-US" dirty="0"/>
              <a:t>Customers will meet with a nurse navigator throughout their treatment and recovery to help meet any additional medical needs that may occur</a:t>
            </a:r>
          </a:p>
          <a:p>
            <a:r>
              <a:rPr lang="en-US" dirty="0"/>
              <a:t>Customers will meet with the RETAIN Program Coordinator to receive individualized employment services</a:t>
            </a:r>
          </a:p>
          <a:p>
            <a:pPr lvl="1"/>
            <a:r>
              <a:rPr lang="en-US" dirty="0" smtClean="0"/>
              <a:t>Targeted assessments, resume review &amp; assistance, interview skills; specifically discussing gaps in employment </a:t>
            </a:r>
          </a:p>
          <a:p>
            <a:pPr lvl="1"/>
            <a:r>
              <a:rPr lang="en-US" dirty="0" smtClean="0"/>
              <a:t>Program </a:t>
            </a:r>
            <a:r>
              <a:rPr lang="en-US" dirty="0"/>
              <a:t>can cover training/retraining</a:t>
            </a:r>
          </a:p>
          <a:p>
            <a:pPr lvl="1"/>
            <a:r>
              <a:rPr lang="en-US" dirty="0"/>
              <a:t>There are incentives for customers to take part in employment services</a:t>
            </a:r>
          </a:p>
          <a:p>
            <a:r>
              <a:rPr lang="en-US" dirty="0"/>
              <a:t>While customers are receiving medical and employment services, the RETAIN Employment Coordinator will work with the customer’s employer to answer questions about accommodations or other return-to-work issues, as requested</a:t>
            </a:r>
          </a:p>
        </p:txBody>
      </p:sp>
    </p:spTree>
    <p:extLst>
      <p:ext uri="{BB962C8B-B14F-4D97-AF65-F5344CB8AC3E}">
        <p14:creationId xmlns:p14="http://schemas.microsoft.com/office/powerpoint/2010/main" val="9168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4902992"/>
            <a:ext cx="8534400" cy="1507067"/>
          </a:xfrm>
        </p:spPr>
        <p:txBody>
          <a:bodyPr/>
          <a:lstStyle/>
          <a:p>
            <a:r>
              <a:rPr lang="en-US" dirty="0"/>
              <a:t>Making Referrals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590550"/>
            <a:ext cx="9193213" cy="4217192"/>
          </a:xfrm>
        </p:spPr>
        <p:txBody>
          <a:bodyPr>
            <a:normAutofit/>
          </a:bodyPr>
          <a:lstStyle/>
          <a:p>
            <a:r>
              <a:rPr lang="en-US" dirty="0"/>
              <a:t>Since the WFC doesn’t typically interact with the customer before eligibility and random assignment with RETAIN, referrals are a little different</a:t>
            </a:r>
          </a:p>
          <a:p>
            <a:r>
              <a:rPr lang="en-US" dirty="0"/>
              <a:t>If you have a customer who </a:t>
            </a:r>
          </a:p>
          <a:p>
            <a:pPr lvl="1"/>
            <a:r>
              <a:rPr lang="en-US" dirty="0"/>
              <a:t>Has a recent injury or illness that is affecting their employment or employment prospects</a:t>
            </a:r>
          </a:p>
          <a:p>
            <a:pPr lvl="1"/>
            <a:r>
              <a:rPr lang="en-US" dirty="0"/>
              <a:t>Is between 18 and 65</a:t>
            </a:r>
          </a:p>
          <a:p>
            <a:pPr lvl="1"/>
            <a:r>
              <a:rPr lang="en-US" dirty="0"/>
              <a:t>Is not receiving SSDI or </a:t>
            </a:r>
            <a:r>
              <a:rPr lang="en-US" dirty="0" smtClean="0"/>
              <a:t>SSI</a:t>
            </a:r>
          </a:p>
          <a:p>
            <a:pPr lvl="1"/>
            <a:r>
              <a:rPr lang="en-US" dirty="0" smtClean="0"/>
              <a:t>Is </a:t>
            </a:r>
            <a:r>
              <a:rPr lang="en-US" dirty="0"/>
              <a:t>in need of individualized or training services</a:t>
            </a:r>
          </a:p>
          <a:p>
            <a:r>
              <a:rPr lang="en-US" dirty="0"/>
              <a:t>send their contact information to Megan Schmidt, the Nurse Navigator, at mschmidt@workforce-ks.com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574" y="4350277"/>
            <a:ext cx="3149599" cy="236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8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time with the Experts!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Sarah C. &amp; Mickayla are here to answer any questions you might have.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255" y="141901"/>
            <a:ext cx="2435049" cy="77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9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Custom 1">
      <a:dk1>
        <a:srgbClr val="000000"/>
      </a:dk1>
      <a:lt1>
        <a:sysClr val="window" lastClr="FFFFFF"/>
      </a:lt1>
      <a:dk2>
        <a:srgbClr val="13406A"/>
      </a:dk2>
      <a:lt2>
        <a:srgbClr val="EBEBEB"/>
      </a:lt2>
      <a:accent1>
        <a:srgbClr val="AD2531"/>
      </a:accent1>
      <a:accent2>
        <a:srgbClr val="B6A781"/>
      </a:accent2>
      <a:accent3>
        <a:srgbClr val="F3F2DD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WFC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WFC1</Template>
  <TotalTime>349</TotalTime>
  <Words>526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Wingdings 3</vt:lpstr>
      <vt:lpstr>Slice</vt:lpstr>
      <vt:lpstr>RETAIN Works Overview</vt:lpstr>
      <vt:lpstr>What’s the Program &amp; Who does it help?</vt:lpstr>
      <vt:lpstr>How do customers Qualify?</vt:lpstr>
      <vt:lpstr>How does it work?</vt:lpstr>
      <vt:lpstr>Services Provided</vt:lpstr>
      <vt:lpstr>Making Referrals</vt:lpstr>
      <vt:lpstr>Question time with the Experts!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RETAIN Works Overview</dc:title>
  <dc:creator>Janet Sutton</dc:creator>
  <cp:lastModifiedBy>Janet Sutton</cp:lastModifiedBy>
  <cp:revision>24</cp:revision>
  <dcterms:created xsi:type="dcterms:W3CDTF">2021-01-25T14:24:55Z</dcterms:created>
  <dcterms:modified xsi:type="dcterms:W3CDTF">2021-01-27T16:17:42Z</dcterms:modified>
</cp:coreProperties>
</file>