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112" d="100"/>
          <a:sy n="112"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076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41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55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122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943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1739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21843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089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6515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289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04293" y="1577056"/>
            <a:ext cx="8946541" cy="419548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333" y="6179401"/>
            <a:ext cx="2156274" cy="562791"/>
          </a:xfrm>
          <a:prstGeom prst="rect">
            <a:avLst/>
          </a:prstGeom>
        </p:spPr>
      </p:pic>
    </p:spTree>
    <p:extLst>
      <p:ext uri="{BB962C8B-B14F-4D97-AF65-F5344CB8AC3E}">
        <p14:creationId xmlns:p14="http://schemas.microsoft.com/office/powerpoint/2010/main" val="245016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5131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6286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742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912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0784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8091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165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7621673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Priority of Service</a:t>
            </a:r>
            <a:endParaRPr lang="en-US" dirty="0"/>
          </a:p>
        </p:txBody>
      </p:sp>
      <p:sp>
        <p:nvSpPr>
          <p:cNvPr id="3" name="Subtitle 2"/>
          <p:cNvSpPr>
            <a:spLocks noGrp="1"/>
          </p:cNvSpPr>
          <p:nvPr>
            <p:ph type="subTitle" idx="1"/>
          </p:nvPr>
        </p:nvSpPr>
        <p:spPr/>
        <p:txBody>
          <a:bodyPr/>
          <a:lstStyle/>
          <a:p>
            <a:r>
              <a:rPr lang="en-US" dirty="0" smtClean="0"/>
              <a:t>Making sense of who gets served first</a:t>
            </a:r>
            <a:endParaRPr lang="en-US" dirty="0"/>
          </a:p>
        </p:txBody>
      </p:sp>
      <p:pic>
        <p:nvPicPr>
          <p:cNvPr id="1026" name="Picture 2" descr="Priority setting | Cochrane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408" y="475285"/>
            <a:ext cx="3550959" cy="285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53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Income (cont’d)</a:t>
            </a:r>
            <a:endParaRPr lang="en-US" dirty="0"/>
          </a:p>
        </p:txBody>
      </p:sp>
      <p:sp>
        <p:nvSpPr>
          <p:cNvPr id="3" name="Content Placeholder 2"/>
          <p:cNvSpPr>
            <a:spLocks noGrp="1"/>
          </p:cNvSpPr>
          <p:nvPr>
            <p:ph idx="1"/>
          </p:nvPr>
        </p:nvSpPr>
        <p:spPr>
          <a:xfrm>
            <a:off x="494523" y="1315616"/>
            <a:ext cx="6027576" cy="4814413"/>
          </a:xfrm>
        </p:spPr>
        <p:txBody>
          <a:bodyPr>
            <a:normAutofit lnSpcReduction="10000"/>
          </a:bodyPr>
          <a:lstStyle/>
          <a:p>
            <a:r>
              <a:rPr lang="en-US" dirty="0" smtClean="0"/>
              <a:t>The income increments on the Low Income Documentation form need to be the same as how they are received</a:t>
            </a:r>
          </a:p>
          <a:p>
            <a:pPr lvl="1"/>
            <a:r>
              <a:rPr lang="en-US" dirty="0" smtClean="0"/>
              <a:t>Monthly, weekly, etc.</a:t>
            </a:r>
          </a:p>
          <a:p>
            <a:pPr lvl="1"/>
            <a:r>
              <a:rPr lang="en-US" dirty="0" smtClean="0"/>
              <a:t>Must match the documentation provided</a:t>
            </a:r>
          </a:p>
          <a:p>
            <a:r>
              <a:rPr lang="en-US" dirty="0" smtClean="0"/>
              <a:t>Record the amount next to the date range that includes when the income </a:t>
            </a:r>
            <a:r>
              <a:rPr lang="en-US" u="sng" dirty="0" smtClean="0">
                <a:solidFill>
                  <a:schemeClr val="accent6">
                    <a:lumMod val="75000"/>
                  </a:schemeClr>
                </a:solidFill>
              </a:rPr>
              <a:t>was received </a:t>
            </a:r>
          </a:p>
          <a:p>
            <a:pPr lvl="1"/>
            <a:r>
              <a:rPr lang="en-US" dirty="0" smtClean="0"/>
              <a:t>Example: The pay range on a pay stub is from 3/18 to 3/31, but the date on the stub is 4/1. </a:t>
            </a:r>
          </a:p>
          <a:p>
            <a:pPr lvl="2"/>
            <a:r>
              <a:rPr lang="en-US" dirty="0" smtClean="0"/>
              <a:t>Record the amount on the 3/28/18 to 4/3/18 line</a:t>
            </a:r>
          </a:p>
          <a:p>
            <a:r>
              <a:rPr lang="en-US" dirty="0" smtClean="0"/>
              <a:t>Ensure income documentation is gathered for the full 6 months prior to application</a:t>
            </a:r>
            <a:endParaRPr lang="en-US" dirty="0"/>
          </a:p>
        </p:txBody>
      </p:sp>
      <p:pic>
        <p:nvPicPr>
          <p:cNvPr id="4" name="Picture 3"/>
          <p:cNvPicPr>
            <a:picLocks noChangeAspect="1"/>
          </p:cNvPicPr>
          <p:nvPr/>
        </p:nvPicPr>
        <p:blipFill>
          <a:blip r:embed="rId2"/>
          <a:stretch>
            <a:fillRect/>
          </a:stretch>
        </p:blipFill>
        <p:spPr>
          <a:xfrm>
            <a:off x="7090156" y="1399591"/>
            <a:ext cx="4852832" cy="4245429"/>
          </a:xfrm>
          <a:prstGeom prst="rect">
            <a:avLst/>
          </a:prstGeom>
          <a:ln>
            <a:solidFill>
              <a:schemeClr val="accent6"/>
            </a:solidFill>
          </a:ln>
        </p:spPr>
      </p:pic>
    </p:spTree>
    <p:extLst>
      <p:ext uri="{BB962C8B-B14F-4D97-AF65-F5344CB8AC3E}">
        <p14:creationId xmlns:p14="http://schemas.microsoft.com/office/powerpoint/2010/main" val="874375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Calculation of Income</a:t>
            </a:r>
            <a:endParaRPr lang="en-US" dirty="0"/>
          </a:p>
        </p:txBody>
      </p:sp>
      <p:sp>
        <p:nvSpPr>
          <p:cNvPr id="3" name="Content Placeholder 2"/>
          <p:cNvSpPr>
            <a:spLocks noGrp="1"/>
          </p:cNvSpPr>
          <p:nvPr>
            <p:ph idx="1"/>
          </p:nvPr>
        </p:nvSpPr>
        <p:spPr>
          <a:xfrm>
            <a:off x="905069" y="1707684"/>
            <a:ext cx="6505202" cy="3032267"/>
          </a:xfrm>
        </p:spPr>
        <p:txBody>
          <a:bodyPr/>
          <a:lstStyle/>
          <a:p>
            <a:r>
              <a:rPr lang="en-US" i="1" dirty="0" smtClean="0"/>
              <a:t>WFC645-0418 Low Income Summary Form </a:t>
            </a:r>
            <a:r>
              <a:rPr lang="en-US" dirty="0" smtClean="0"/>
              <a:t>must be completed per customer</a:t>
            </a:r>
          </a:p>
          <a:p>
            <a:r>
              <a:rPr lang="en-US" dirty="0" smtClean="0"/>
              <a:t>Should have same number of lines completed as have low income documentation forms</a:t>
            </a:r>
          </a:p>
          <a:p>
            <a:pPr lvl="1"/>
            <a:r>
              <a:rPr lang="en-US" dirty="0" smtClean="0"/>
              <a:t>Example: If there are 3 family members with one job each, there should be 3 Low Income Documentation Forms and 3 lines completed on the Low Income Summary Form</a:t>
            </a:r>
            <a:endParaRPr lang="en-US" dirty="0"/>
          </a:p>
        </p:txBody>
      </p:sp>
      <p:pic>
        <p:nvPicPr>
          <p:cNvPr id="4" name="Picture 3"/>
          <p:cNvPicPr>
            <a:picLocks noChangeAspect="1"/>
          </p:cNvPicPr>
          <p:nvPr/>
        </p:nvPicPr>
        <p:blipFill>
          <a:blip r:embed="rId2"/>
          <a:stretch>
            <a:fillRect/>
          </a:stretch>
        </p:blipFill>
        <p:spPr>
          <a:xfrm>
            <a:off x="8061596" y="1315616"/>
            <a:ext cx="3429451" cy="4787090"/>
          </a:xfrm>
          <a:prstGeom prst="rect">
            <a:avLst/>
          </a:prstGeom>
          <a:ln>
            <a:solidFill>
              <a:schemeClr val="accent6"/>
            </a:solidFill>
          </a:ln>
        </p:spPr>
      </p:pic>
    </p:spTree>
    <p:extLst>
      <p:ext uri="{BB962C8B-B14F-4D97-AF65-F5344CB8AC3E}">
        <p14:creationId xmlns:p14="http://schemas.microsoft.com/office/powerpoint/2010/main" val="170453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and Beyond</a:t>
            </a:r>
            <a:endParaRPr lang="en-US" dirty="0"/>
          </a:p>
        </p:txBody>
      </p:sp>
      <p:sp>
        <p:nvSpPr>
          <p:cNvPr id="3" name="Content Placeholder 2"/>
          <p:cNvSpPr>
            <a:spLocks noGrp="1"/>
          </p:cNvSpPr>
          <p:nvPr>
            <p:ph idx="1"/>
          </p:nvPr>
        </p:nvSpPr>
        <p:spPr>
          <a:xfrm>
            <a:off x="1104293" y="1414686"/>
            <a:ext cx="8946541" cy="4746832"/>
          </a:xfrm>
        </p:spPr>
        <p:txBody>
          <a:bodyPr>
            <a:normAutofit/>
          </a:bodyPr>
          <a:lstStyle/>
          <a:p>
            <a:r>
              <a:rPr lang="en-US" dirty="0" smtClean="0"/>
              <a:t>Calculations of family size, income and other determinations are all part of the eligibility process</a:t>
            </a:r>
          </a:p>
          <a:p>
            <a:pPr lvl="1"/>
            <a:r>
              <a:rPr lang="en-US" dirty="0" smtClean="0"/>
              <a:t>Documentation must be provided for all categories (including veteran/eligible spouse) if the customer is enrolling in training</a:t>
            </a:r>
          </a:p>
          <a:p>
            <a:pPr lvl="2"/>
            <a:r>
              <a:rPr lang="en-US" dirty="0" smtClean="0"/>
              <a:t>There’s a whole slew of documents that can be provided to verify priority of service</a:t>
            </a:r>
          </a:p>
          <a:p>
            <a:pPr lvl="3"/>
            <a:r>
              <a:rPr lang="en-US" dirty="0" smtClean="0"/>
              <a:t>You can find them on the </a:t>
            </a:r>
            <a:r>
              <a:rPr lang="en-US" i="1" dirty="0" smtClean="0"/>
              <a:t>WFC219-0611 Adult Program Training Priority of Service </a:t>
            </a:r>
            <a:r>
              <a:rPr lang="en-US" i="1" dirty="0" smtClean="0"/>
              <a:t>Verification</a:t>
            </a:r>
          </a:p>
          <a:p>
            <a:pPr lvl="4"/>
            <a:r>
              <a:rPr lang="en-US" dirty="0" smtClean="0"/>
              <a:t>Use critical thinking skills when determining what documentation to use and whether or not it’s sufficient</a:t>
            </a:r>
          </a:p>
          <a:p>
            <a:pPr lvl="4"/>
            <a:r>
              <a:rPr lang="en-US" dirty="0" smtClean="0"/>
              <a:t>The documentation needs to be tied to the customer or family member and provide the needed information</a:t>
            </a:r>
            <a:endParaRPr lang="en-US" dirty="0" smtClean="0"/>
          </a:p>
          <a:p>
            <a:pPr lvl="1"/>
            <a:r>
              <a:rPr lang="en-US" dirty="0" smtClean="0"/>
              <a:t>A Customer Statement is required for Adult Individualized Career Services</a:t>
            </a:r>
          </a:p>
          <a:p>
            <a:pPr lvl="2"/>
            <a:r>
              <a:rPr lang="en-US" dirty="0" smtClean="0"/>
              <a:t>Basically self-attestation, but a little more formal </a:t>
            </a:r>
            <a:endParaRPr lang="en-US" dirty="0"/>
          </a:p>
        </p:txBody>
      </p:sp>
    </p:spTree>
    <p:extLst>
      <p:ext uri="{BB962C8B-B14F-4D97-AF65-F5344CB8AC3E}">
        <p14:creationId xmlns:p14="http://schemas.microsoft.com/office/powerpoint/2010/main" val="372803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on Referring to Adult</a:t>
            </a:r>
            <a:endParaRPr lang="en-US" dirty="0"/>
          </a:p>
        </p:txBody>
      </p:sp>
      <p:sp>
        <p:nvSpPr>
          <p:cNvPr id="3" name="Content Placeholder 2"/>
          <p:cNvSpPr>
            <a:spLocks noGrp="1"/>
          </p:cNvSpPr>
          <p:nvPr>
            <p:ph idx="1"/>
          </p:nvPr>
        </p:nvSpPr>
        <p:spPr>
          <a:xfrm>
            <a:off x="1104293" y="1315616"/>
            <a:ext cx="9859961" cy="5196279"/>
          </a:xfrm>
        </p:spPr>
        <p:txBody>
          <a:bodyPr>
            <a:normAutofit fontScale="92500" lnSpcReduction="20000"/>
          </a:bodyPr>
          <a:lstStyle/>
          <a:p>
            <a:r>
              <a:rPr lang="en-US" dirty="0"/>
              <a:t>A customer who is interested/in need of training to </a:t>
            </a:r>
            <a:r>
              <a:rPr lang="en-US" dirty="0" smtClean="0"/>
              <a:t>gain or retain employment</a:t>
            </a:r>
            <a:r>
              <a:rPr lang="en-US" dirty="0"/>
              <a:t>. Must also be aged 18 or </a:t>
            </a:r>
            <a:r>
              <a:rPr lang="en-US" dirty="0" smtClean="0"/>
              <a:t>older, eligible </a:t>
            </a:r>
            <a:r>
              <a:rPr lang="en-US" dirty="0"/>
              <a:t>to work in the US, and compliant with </a:t>
            </a:r>
            <a:r>
              <a:rPr lang="en-US" dirty="0" smtClean="0"/>
              <a:t>Selective Service</a:t>
            </a:r>
            <a:endParaRPr lang="en-US" dirty="0"/>
          </a:p>
          <a:p>
            <a:r>
              <a:rPr lang="en-US" dirty="0"/>
              <a:t>For the Customer</a:t>
            </a:r>
          </a:p>
          <a:p>
            <a:pPr lvl="1">
              <a:buFont typeface="Arial" panose="020B0604020202020204" pitchFamily="34" charset="0"/>
              <a:buChar char="•"/>
            </a:pPr>
            <a:r>
              <a:rPr lang="en-US" dirty="0"/>
              <a:t>WFC460-0414 Basic Career Services Customer </a:t>
            </a:r>
            <a:r>
              <a:rPr lang="en-US" dirty="0" smtClean="0"/>
              <a:t>Activities</a:t>
            </a:r>
          </a:p>
          <a:p>
            <a:pPr lvl="2">
              <a:buFont typeface="Arial" panose="020B0604020202020204" pitchFamily="34" charset="0"/>
              <a:buChar char="•"/>
            </a:pPr>
            <a:r>
              <a:rPr lang="en-US" dirty="0"/>
              <a:t>These activities help the customer research what industries and/or specific jobs would interest and be a good fit for them before they begin the training </a:t>
            </a:r>
            <a:r>
              <a:rPr lang="en-US" dirty="0" smtClean="0"/>
              <a:t>process</a:t>
            </a:r>
            <a:endParaRPr lang="en-US" dirty="0"/>
          </a:p>
          <a:p>
            <a:pPr lvl="1">
              <a:buFont typeface="Arial" panose="020B0604020202020204" pitchFamily="34" charset="0"/>
              <a:buChar char="•"/>
            </a:pPr>
            <a:r>
              <a:rPr lang="en-US" dirty="0"/>
              <a:t>WFC649-0219 7 Day Job Search </a:t>
            </a:r>
            <a:r>
              <a:rPr lang="en-US" dirty="0" smtClean="0"/>
              <a:t>Record</a:t>
            </a:r>
          </a:p>
          <a:p>
            <a:pPr lvl="2">
              <a:buFont typeface="Arial" panose="020B0604020202020204" pitchFamily="34" charset="0"/>
              <a:buChar char="•"/>
            </a:pPr>
            <a:r>
              <a:rPr lang="en-US" dirty="0"/>
              <a:t>This is a tool to help keep customers organized. They don’t have to use it, but whatever they turn in must contain the information </a:t>
            </a:r>
            <a:r>
              <a:rPr lang="en-US" dirty="0" smtClean="0"/>
              <a:t>requested</a:t>
            </a:r>
            <a:endParaRPr lang="en-US" dirty="0"/>
          </a:p>
          <a:p>
            <a:r>
              <a:rPr lang="en-US" dirty="0"/>
              <a:t>For the staff making the referral</a:t>
            </a:r>
          </a:p>
          <a:p>
            <a:pPr lvl="1">
              <a:buFont typeface="Arial" panose="020B0604020202020204" pitchFamily="34" charset="0"/>
              <a:buChar char="•"/>
            </a:pPr>
            <a:r>
              <a:rPr lang="en-US" dirty="0"/>
              <a:t>WFC495-0815 Referral to Adult Individualized Career </a:t>
            </a:r>
            <a:r>
              <a:rPr lang="en-US" dirty="0" smtClean="0"/>
              <a:t>Services</a:t>
            </a:r>
          </a:p>
          <a:p>
            <a:pPr lvl="2">
              <a:buFont typeface="Arial" panose="020B0604020202020204" pitchFamily="34" charset="0"/>
              <a:buChar char="•"/>
            </a:pPr>
            <a:r>
              <a:rPr lang="en-US" dirty="0"/>
              <a:t>This form is the to-do list for the staff making the </a:t>
            </a:r>
            <a:r>
              <a:rPr lang="en-US" dirty="0" smtClean="0"/>
              <a:t>referral</a:t>
            </a:r>
            <a:endParaRPr lang="en-US" dirty="0"/>
          </a:p>
          <a:p>
            <a:pPr lvl="1">
              <a:buFont typeface="Arial" panose="020B0604020202020204" pitchFamily="34" charset="0"/>
              <a:buChar char="•"/>
            </a:pPr>
            <a:r>
              <a:rPr lang="en-US" dirty="0"/>
              <a:t>WFC641-0218 Adult Program Priority of Service Verification</a:t>
            </a:r>
          </a:p>
          <a:p>
            <a:pPr marL="201168" lvl="1" indent="0">
              <a:buNone/>
            </a:pPr>
            <a:endParaRPr lang="en-US" dirty="0"/>
          </a:p>
          <a:p>
            <a:r>
              <a:rPr lang="en-US" sz="2100" dirty="0"/>
              <a:t>If you get mixed up, you can always look at the Program Quick Reference Guide for this information.</a:t>
            </a:r>
          </a:p>
          <a:p>
            <a:endParaRPr lang="en-US" dirty="0"/>
          </a:p>
        </p:txBody>
      </p:sp>
    </p:spTree>
    <p:extLst>
      <p:ext uri="{BB962C8B-B14F-4D97-AF65-F5344CB8AC3E}">
        <p14:creationId xmlns:p14="http://schemas.microsoft.com/office/powerpoint/2010/main" val="154967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315" y="3819556"/>
            <a:ext cx="8825657" cy="1915647"/>
          </a:xfrm>
        </p:spPr>
        <p:txBody>
          <a:bodyPr/>
          <a:lstStyle/>
          <a:p>
            <a:r>
              <a:rPr lang="en-US" dirty="0" smtClean="0"/>
              <a:t>Questions or Concerns?</a:t>
            </a:r>
            <a:endParaRPr lang="en-US" dirty="0"/>
          </a:p>
        </p:txBody>
      </p:sp>
      <p:pic>
        <p:nvPicPr>
          <p:cNvPr id="4" name="Picture 3"/>
          <p:cNvPicPr>
            <a:picLocks noChangeAspect="1"/>
          </p:cNvPicPr>
          <p:nvPr/>
        </p:nvPicPr>
        <p:blipFill>
          <a:blip r:embed="rId2"/>
          <a:stretch>
            <a:fillRect/>
          </a:stretch>
        </p:blipFill>
        <p:spPr>
          <a:xfrm>
            <a:off x="3127761" y="748855"/>
            <a:ext cx="5615604" cy="3930923"/>
          </a:xfrm>
          <a:prstGeom prst="rect">
            <a:avLst/>
          </a:prstGeom>
        </p:spPr>
      </p:pic>
    </p:spTree>
    <p:extLst>
      <p:ext uri="{BB962C8B-B14F-4D97-AF65-F5344CB8AC3E}">
        <p14:creationId xmlns:p14="http://schemas.microsoft.com/office/powerpoint/2010/main" val="139818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6245"/>
          </a:xfrm>
        </p:spPr>
        <p:txBody>
          <a:bodyPr/>
          <a:lstStyle/>
          <a:p>
            <a:r>
              <a:rPr lang="en-US" dirty="0" smtClean="0"/>
              <a:t>Priority of Service Overview</a:t>
            </a:r>
            <a:endParaRPr lang="en-US" dirty="0"/>
          </a:p>
        </p:txBody>
      </p:sp>
      <p:sp>
        <p:nvSpPr>
          <p:cNvPr id="3" name="Content Placeholder 2"/>
          <p:cNvSpPr>
            <a:spLocks noGrp="1"/>
          </p:cNvSpPr>
          <p:nvPr>
            <p:ph idx="1"/>
          </p:nvPr>
        </p:nvSpPr>
        <p:spPr>
          <a:xfrm>
            <a:off x="876848" y="1186732"/>
            <a:ext cx="10266868" cy="5290980"/>
          </a:xfrm>
        </p:spPr>
        <p:txBody>
          <a:bodyPr>
            <a:normAutofit fontScale="92500" lnSpcReduction="10000"/>
          </a:bodyPr>
          <a:lstStyle/>
          <a:p>
            <a:pPr marL="0" indent="0">
              <a:buNone/>
            </a:pPr>
            <a:r>
              <a:rPr lang="en-US" dirty="0" smtClean="0"/>
              <a:t>2 kinds of priority of service </a:t>
            </a:r>
          </a:p>
          <a:p>
            <a:pPr lvl="1"/>
            <a:r>
              <a:rPr lang="en-US" dirty="0" smtClean="0"/>
              <a:t>Veterans &amp; Spouse of a Veteran Priority of Service</a:t>
            </a:r>
          </a:p>
          <a:p>
            <a:pPr lvl="2"/>
            <a:r>
              <a:rPr lang="en-US" dirty="0" smtClean="0"/>
              <a:t>Allows folks who identify themselves at the front desk to jump the line and be seen before others who might be waiting</a:t>
            </a:r>
          </a:p>
          <a:p>
            <a:pPr lvl="2"/>
            <a:r>
              <a:rPr lang="en-US" dirty="0" smtClean="0"/>
              <a:t>Doesn’t require documentation to receive priority</a:t>
            </a:r>
          </a:p>
          <a:p>
            <a:pPr lvl="1"/>
            <a:r>
              <a:rPr lang="en-US" dirty="0" smtClean="0"/>
              <a:t>WIOA Adult Program Priority of Service</a:t>
            </a:r>
          </a:p>
          <a:p>
            <a:pPr lvl="2"/>
            <a:r>
              <a:rPr lang="en-US" dirty="0" smtClean="0"/>
              <a:t>Applies at the time of referral to individualized &amp; training services (NOT BCSE)</a:t>
            </a:r>
          </a:p>
          <a:p>
            <a:pPr lvl="2"/>
            <a:r>
              <a:rPr lang="en-US" dirty="0" smtClean="0"/>
              <a:t>Includes Veterans &amp; spouses but also other priority categories</a:t>
            </a:r>
          </a:p>
          <a:p>
            <a:pPr lvl="2"/>
            <a:r>
              <a:rPr lang="en-US" dirty="0" smtClean="0"/>
              <a:t>Requires documentation to complete eligibility process for training services</a:t>
            </a:r>
          </a:p>
          <a:p>
            <a:pPr lvl="2"/>
            <a:r>
              <a:rPr lang="en-US" dirty="0" smtClean="0"/>
              <a:t>75% of the customers served with Adult funds must meet at least 1 Priority of Service category</a:t>
            </a:r>
          </a:p>
          <a:p>
            <a:pPr lvl="1"/>
            <a:r>
              <a:rPr lang="en-US" dirty="0" smtClean="0"/>
              <a:t>The priority of service is provided for the Adult Program as follows </a:t>
            </a:r>
          </a:p>
          <a:p>
            <a:pPr lvl="2"/>
            <a:r>
              <a:rPr lang="en-US" dirty="0" smtClean="0"/>
              <a:t>First, to veterans and eligible spouses who are included in at least one priority category</a:t>
            </a:r>
          </a:p>
          <a:p>
            <a:pPr lvl="2"/>
            <a:r>
              <a:rPr lang="en-US" dirty="0" smtClean="0"/>
              <a:t>Second, to individuals who are not veterans or eligible spouses who are included in at least one priority category</a:t>
            </a:r>
          </a:p>
          <a:p>
            <a:pPr lvl="2"/>
            <a:r>
              <a:rPr lang="en-US" dirty="0" smtClean="0"/>
              <a:t>Third, to veterans and eligible spouse who are not included in a priority category</a:t>
            </a:r>
          </a:p>
          <a:p>
            <a:pPr lvl="2"/>
            <a:r>
              <a:rPr lang="en-US" dirty="0" smtClean="0"/>
              <a:t>Fourth, to all other individuals</a:t>
            </a:r>
          </a:p>
        </p:txBody>
      </p:sp>
    </p:spTree>
    <p:extLst>
      <p:ext uri="{BB962C8B-B14F-4D97-AF65-F5344CB8AC3E}">
        <p14:creationId xmlns:p14="http://schemas.microsoft.com/office/powerpoint/2010/main" val="2904740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Priority of Service Categories</a:t>
            </a:r>
            <a:endParaRPr lang="en-US" dirty="0"/>
          </a:p>
        </p:txBody>
      </p:sp>
      <p:sp>
        <p:nvSpPr>
          <p:cNvPr id="3" name="Content Placeholder 2"/>
          <p:cNvSpPr>
            <a:spLocks noGrp="1"/>
          </p:cNvSpPr>
          <p:nvPr>
            <p:ph idx="1"/>
          </p:nvPr>
        </p:nvSpPr>
        <p:spPr>
          <a:xfrm>
            <a:off x="1022126" y="1480478"/>
            <a:ext cx="8946541" cy="4596104"/>
          </a:xfrm>
        </p:spPr>
        <p:txBody>
          <a:bodyPr>
            <a:normAutofit fontScale="92500" lnSpcReduction="10000"/>
          </a:bodyPr>
          <a:lstStyle/>
          <a:p>
            <a:r>
              <a:rPr lang="en-US" dirty="0" smtClean="0"/>
              <a:t>Low Income</a:t>
            </a:r>
          </a:p>
          <a:p>
            <a:pPr lvl="1"/>
            <a:r>
              <a:rPr lang="en-US" dirty="0" smtClean="0"/>
              <a:t>Receives or is a member of a family who is receiving or in the past six months has received SNAP, TANF, Supplemental Security Income (SSI), or state or local income based public assistance</a:t>
            </a:r>
          </a:p>
          <a:p>
            <a:pPr lvl="1"/>
            <a:r>
              <a:rPr lang="en-US" dirty="0" smtClean="0"/>
              <a:t>Member of a family with a total family income that does not exceed the poverty line or 70% of the lower living standard income level</a:t>
            </a:r>
          </a:p>
          <a:p>
            <a:pPr lvl="1"/>
            <a:r>
              <a:rPr lang="en-US" dirty="0" smtClean="0"/>
              <a:t>Individual with a disability whose own income does not exceed the poverty line or 70% of the lower living standard income level but is a member of a family whose income does not meet the requirement</a:t>
            </a:r>
          </a:p>
          <a:p>
            <a:r>
              <a:rPr lang="en-US" dirty="0" smtClean="0"/>
              <a:t>Homeless</a:t>
            </a:r>
          </a:p>
          <a:p>
            <a:pPr lvl="1"/>
            <a:r>
              <a:rPr lang="en-US" dirty="0" smtClean="0"/>
              <a:t>Lacks a fixed, regular and adequate nighttime residence</a:t>
            </a:r>
          </a:p>
          <a:p>
            <a:r>
              <a:rPr lang="en-US" dirty="0" smtClean="0"/>
              <a:t>Basic Skills Deficient</a:t>
            </a:r>
          </a:p>
          <a:p>
            <a:pPr lvl="1"/>
            <a:r>
              <a:rPr lang="en-US" dirty="0" smtClean="0"/>
              <a:t>Unable to compute or solve problems or read, write, or speak English at a level necessary to function on the job, in the individual’s family, or in society </a:t>
            </a:r>
            <a:endParaRPr lang="en-US" dirty="0"/>
          </a:p>
        </p:txBody>
      </p:sp>
      <p:pic>
        <p:nvPicPr>
          <p:cNvPr id="4" name="Picture 3"/>
          <p:cNvPicPr>
            <a:picLocks noChangeAspect="1"/>
          </p:cNvPicPr>
          <p:nvPr/>
        </p:nvPicPr>
        <p:blipFill>
          <a:blip r:embed="rId2"/>
          <a:stretch>
            <a:fillRect/>
          </a:stretch>
        </p:blipFill>
        <p:spPr>
          <a:xfrm>
            <a:off x="9653959" y="0"/>
            <a:ext cx="2470949" cy="1849094"/>
          </a:xfrm>
          <a:prstGeom prst="rect">
            <a:avLst/>
          </a:prstGeom>
        </p:spPr>
      </p:pic>
    </p:spTree>
    <p:extLst>
      <p:ext uri="{BB962C8B-B14F-4D97-AF65-F5344CB8AC3E}">
        <p14:creationId xmlns:p14="http://schemas.microsoft.com/office/powerpoint/2010/main" val="3051949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Low Income</a:t>
            </a:r>
            <a:endParaRPr lang="en-US" dirty="0"/>
          </a:p>
        </p:txBody>
      </p:sp>
      <p:sp>
        <p:nvSpPr>
          <p:cNvPr id="3" name="Content Placeholder 2"/>
          <p:cNvSpPr>
            <a:spLocks noGrp="1"/>
          </p:cNvSpPr>
          <p:nvPr>
            <p:ph idx="1"/>
          </p:nvPr>
        </p:nvSpPr>
        <p:spPr>
          <a:xfrm>
            <a:off x="1104293" y="1902433"/>
            <a:ext cx="5268515" cy="3424152"/>
          </a:xfrm>
        </p:spPr>
        <p:txBody>
          <a:bodyPr>
            <a:normAutofit/>
          </a:bodyPr>
          <a:lstStyle/>
          <a:p>
            <a:r>
              <a:rPr lang="en-US" dirty="0" smtClean="0"/>
              <a:t>Use </a:t>
            </a:r>
            <a:r>
              <a:rPr lang="en-US" i="1" dirty="0" smtClean="0"/>
              <a:t>WIOA Income Guidelines </a:t>
            </a:r>
            <a:r>
              <a:rPr lang="en-US" dirty="0" smtClean="0"/>
              <a:t>to help (it’s on the Intranet!)</a:t>
            </a:r>
          </a:p>
          <a:p>
            <a:r>
              <a:rPr lang="en-US" dirty="0" smtClean="0"/>
              <a:t>Look at the 6 month period prior to enrollment</a:t>
            </a:r>
          </a:p>
          <a:p>
            <a:r>
              <a:rPr lang="en-US" dirty="0" smtClean="0"/>
              <a:t>Use either poverty level or LLSIL, whichever one is more beneficial to the customer</a:t>
            </a:r>
          </a:p>
          <a:p>
            <a:r>
              <a:rPr lang="en-US" dirty="0" smtClean="0"/>
              <a:t>Guidelines are updated annually between March and May</a:t>
            </a:r>
          </a:p>
          <a:p>
            <a:pPr marL="0" indent="0">
              <a:buNone/>
            </a:pPr>
            <a:endParaRPr lang="en-US" dirty="0" smtClean="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1588"/>
          <a:stretch/>
        </p:blipFill>
        <p:spPr>
          <a:xfrm>
            <a:off x="6979298" y="1373743"/>
            <a:ext cx="4833257" cy="4481532"/>
          </a:xfrm>
          <a:prstGeom prst="rect">
            <a:avLst/>
          </a:prstGeom>
          <a:ln>
            <a:solidFill>
              <a:schemeClr val="accent6"/>
            </a:solidFill>
          </a:ln>
        </p:spPr>
      </p:pic>
    </p:spTree>
    <p:extLst>
      <p:ext uri="{BB962C8B-B14F-4D97-AF65-F5344CB8AC3E}">
        <p14:creationId xmlns:p14="http://schemas.microsoft.com/office/powerpoint/2010/main" val="136051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Family Size</a:t>
            </a:r>
            <a:endParaRPr lang="en-US" dirty="0"/>
          </a:p>
        </p:txBody>
      </p:sp>
      <p:sp>
        <p:nvSpPr>
          <p:cNvPr id="3" name="Content Placeholder 2"/>
          <p:cNvSpPr>
            <a:spLocks noGrp="1"/>
          </p:cNvSpPr>
          <p:nvPr>
            <p:ph idx="1"/>
          </p:nvPr>
        </p:nvSpPr>
        <p:spPr>
          <a:xfrm>
            <a:off x="646111" y="1315180"/>
            <a:ext cx="9597919" cy="4861249"/>
          </a:xfrm>
        </p:spPr>
        <p:txBody>
          <a:bodyPr>
            <a:normAutofit/>
          </a:bodyPr>
          <a:lstStyle/>
          <a:p>
            <a:r>
              <a:rPr lang="en-US" dirty="0" smtClean="0"/>
              <a:t>Family is defined (in WIOA) as:</a:t>
            </a:r>
          </a:p>
          <a:p>
            <a:pPr lvl="1"/>
            <a:r>
              <a:rPr lang="en-US" dirty="0" smtClean="0"/>
              <a:t>2 or more persons related by blood, marriage, or decree of court who are living in a single residence and are included in one or more of the following categories</a:t>
            </a:r>
          </a:p>
          <a:p>
            <a:pPr lvl="2"/>
            <a:r>
              <a:rPr lang="en-US" dirty="0" smtClean="0"/>
              <a:t>A married couple and dependent children </a:t>
            </a:r>
          </a:p>
          <a:p>
            <a:pPr lvl="2"/>
            <a:r>
              <a:rPr lang="en-US" dirty="0" smtClean="0"/>
              <a:t>Parent or guardian and dependent children</a:t>
            </a:r>
          </a:p>
          <a:p>
            <a:pPr lvl="2"/>
            <a:r>
              <a:rPr lang="en-US" dirty="0" smtClean="0"/>
              <a:t>A married couple</a:t>
            </a:r>
          </a:p>
          <a:p>
            <a:r>
              <a:rPr lang="en-US" dirty="0" smtClean="0"/>
              <a:t>Family does not equal household</a:t>
            </a:r>
          </a:p>
          <a:p>
            <a:pPr lvl="1"/>
            <a:r>
              <a:rPr lang="en-US" dirty="0" smtClean="0"/>
              <a:t>Consider only income information for people that are included in the definition of family </a:t>
            </a:r>
          </a:p>
          <a:p>
            <a:r>
              <a:rPr lang="en-US" dirty="0" smtClean="0"/>
              <a:t>Customers with disabilities are always considered a family of 1</a:t>
            </a:r>
          </a:p>
          <a:p>
            <a:pPr lvl="1"/>
            <a:r>
              <a:rPr lang="en-US" dirty="0" smtClean="0"/>
              <a:t>Only consider the income of the customer with the disability, not the other family members</a:t>
            </a:r>
            <a:endParaRPr lang="en-US" dirty="0"/>
          </a:p>
        </p:txBody>
      </p:sp>
      <p:pic>
        <p:nvPicPr>
          <p:cNvPr id="5" name="Picture 4"/>
          <p:cNvPicPr>
            <a:picLocks noChangeAspect="1"/>
          </p:cNvPicPr>
          <p:nvPr/>
        </p:nvPicPr>
        <p:blipFill>
          <a:blip r:embed="rId2"/>
          <a:stretch>
            <a:fillRect/>
          </a:stretch>
        </p:blipFill>
        <p:spPr>
          <a:xfrm>
            <a:off x="9368772" y="2435551"/>
            <a:ext cx="2572815" cy="2945971"/>
          </a:xfrm>
          <a:prstGeom prst="rect">
            <a:avLst/>
          </a:prstGeom>
          <a:ln>
            <a:solidFill>
              <a:schemeClr val="accent6"/>
            </a:solidFill>
          </a:ln>
        </p:spPr>
      </p:pic>
    </p:spTree>
    <p:extLst>
      <p:ext uri="{BB962C8B-B14F-4D97-AF65-F5344CB8AC3E}">
        <p14:creationId xmlns:p14="http://schemas.microsoft.com/office/powerpoint/2010/main" val="419497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Family Size</a:t>
            </a:r>
            <a:endParaRPr lang="en-US" dirty="0"/>
          </a:p>
        </p:txBody>
      </p:sp>
      <p:sp>
        <p:nvSpPr>
          <p:cNvPr id="3" name="Content Placeholder 2"/>
          <p:cNvSpPr>
            <a:spLocks noGrp="1"/>
          </p:cNvSpPr>
          <p:nvPr>
            <p:ph idx="1"/>
          </p:nvPr>
        </p:nvSpPr>
        <p:spPr>
          <a:xfrm>
            <a:off x="588936" y="1577054"/>
            <a:ext cx="8946541" cy="4195481"/>
          </a:xfrm>
        </p:spPr>
        <p:txBody>
          <a:bodyPr/>
          <a:lstStyle/>
          <a:p>
            <a:pPr marL="0" indent="0">
              <a:buNone/>
            </a:pPr>
            <a:r>
              <a:rPr lang="en-US" dirty="0" smtClean="0"/>
              <a:t>Customers who meet the following definition are also considered a family of one (have to meet all four)</a:t>
            </a:r>
          </a:p>
          <a:p>
            <a:pPr lvl="1"/>
            <a:r>
              <a:rPr lang="en-US" dirty="0" smtClean="0"/>
              <a:t>14 years of age or older</a:t>
            </a:r>
          </a:p>
          <a:p>
            <a:pPr lvl="1"/>
            <a:r>
              <a:rPr lang="en-US" dirty="0" smtClean="0"/>
              <a:t>Single, abandoned, separated, divorced, or widowed</a:t>
            </a:r>
          </a:p>
          <a:p>
            <a:pPr lvl="1"/>
            <a:r>
              <a:rPr lang="en-US" dirty="0" smtClean="0"/>
              <a:t>Received less than 50% maintenance from the family</a:t>
            </a:r>
          </a:p>
          <a:p>
            <a:pPr lvl="1"/>
            <a:r>
              <a:rPr lang="en-US" dirty="0" smtClean="0"/>
              <a:t>Not the head nor the spouse of the head of the household</a:t>
            </a:r>
          </a:p>
          <a:p>
            <a:pPr lvl="1"/>
            <a:endParaRPr lang="en-US" dirty="0"/>
          </a:p>
          <a:p>
            <a:pPr marL="0" indent="0">
              <a:buNone/>
            </a:pPr>
            <a:r>
              <a:rPr lang="en-US" dirty="0" smtClean="0"/>
              <a:t>Lets look at some examples!</a:t>
            </a:r>
            <a:endParaRPr lang="en-US" dirty="0"/>
          </a:p>
        </p:txBody>
      </p:sp>
      <p:pic>
        <p:nvPicPr>
          <p:cNvPr id="5" name="Picture 4"/>
          <p:cNvPicPr>
            <a:picLocks noChangeAspect="1"/>
          </p:cNvPicPr>
          <p:nvPr/>
        </p:nvPicPr>
        <p:blipFill>
          <a:blip r:embed="rId2"/>
          <a:stretch>
            <a:fillRect/>
          </a:stretch>
        </p:blipFill>
        <p:spPr>
          <a:xfrm>
            <a:off x="9152547" y="1255794"/>
            <a:ext cx="2807754" cy="4676225"/>
          </a:xfrm>
          <a:prstGeom prst="rect">
            <a:avLst/>
          </a:prstGeom>
          <a:ln>
            <a:solidFill>
              <a:schemeClr val="accent6"/>
            </a:solidFill>
          </a:ln>
        </p:spPr>
      </p:pic>
    </p:spTree>
    <p:extLst>
      <p:ext uri="{BB962C8B-B14F-4D97-AF65-F5344CB8AC3E}">
        <p14:creationId xmlns:p14="http://schemas.microsoft.com/office/powerpoint/2010/main" val="802827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Size Quiz</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Mom, boyfriend, and a child living in a house. Boyfriend is </a:t>
            </a:r>
            <a:r>
              <a:rPr lang="en-US" dirty="0" smtClean="0"/>
              <a:t>not the </a:t>
            </a:r>
            <a:r>
              <a:rPr lang="en-US" dirty="0"/>
              <a:t>father of the kiddo.</a:t>
            </a:r>
          </a:p>
          <a:p>
            <a:r>
              <a:rPr lang="en-US" dirty="0"/>
              <a:t>Family of 2</a:t>
            </a:r>
          </a:p>
          <a:p>
            <a:pPr marL="0" indent="0">
              <a:buNone/>
            </a:pPr>
            <a:endParaRPr lang="en-US" dirty="0" smtClean="0"/>
          </a:p>
          <a:p>
            <a:pPr marL="0" indent="0">
              <a:buNone/>
            </a:pPr>
            <a:r>
              <a:rPr lang="en-US" dirty="0" smtClean="0"/>
              <a:t>2 fathers and an adopted child living a house. Neither of the men is the biological father.</a:t>
            </a:r>
          </a:p>
          <a:p>
            <a:r>
              <a:rPr lang="en-US" dirty="0" smtClean="0"/>
              <a:t>Family of 3 (assuming both gentlemen’s names are on the adoption paperwork)</a:t>
            </a:r>
            <a:endParaRPr lang="en-US" dirty="0"/>
          </a:p>
          <a:p>
            <a:pPr marL="0" indent="0">
              <a:buNone/>
            </a:pPr>
            <a:endParaRPr lang="en-US" dirty="0"/>
          </a:p>
          <a:p>
            <a:pPr marL="0" indent="0">
              <a:buNone/>
            </a:pPr>
            <a:r>
              <a:rPr lang="en-US" dirty="0" smtClean="0"/>
              <a:t>17 year old customer lives with their parents and has a disability. </a:t>
            </a:r>
          </a:p>
          <a:p>
            <a:r>
              <a:rPr lang="en-US" dirty="0" smtClean="0"/>
              <a:t>Family of 1</a:t>
            </a:r>
            <a:endParaRPr lang="en-US" dirty="0"/>
          </a:p>
        </p:txBody>
      </p:sp>
    </p:spTree>
    <p:extLst>
      <p:ext uri="{BB962C8B-B14F-4D97-AF65-F5344CB8AC3E}">
        <p14:creationId xmlns:p14="http://schemas.microsoft.com/office/powerpoint/2010/main" val="274456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Size Quiz (cont’d)</a:t>
            </a:r>
            <a:endParaRPr lang="en-US" dirty="0"/>
          </a:p>
        </p:txBody>
      </p:sp>
      <p:sp>
        <p:nvSpPr>
          <p:cNvPr id="3" name="Content Placeholder 2"/>
          <p:cNvSpPr>
            <a:spLocks noGrp="1"/>
          </p:cNvSpPr>
          <p:nvPr>
            <p:ph idx="1"/>
          </p:nvPr>
        </p:nvSpPr>
        <p:spPr/>
        <p:txBody>
          <a:bodyPr/>
          <a:lstStyle/>
          <a:p>
            <a:pPr marL="0" indent="0">
              <a:buNone/>
            </a:pPr>
            <a:r>
              <a:rPr lang="en-US" dirty="0" smtClean="0"/>
              <a:t>18 year old mom of two living with her mom, dad, and sister. Customer pays half the rent and utilities on the house and assists with food. She pays for her own car, insurance, clothing, and other necessities. </a:t>
            </a:r>
          </a:p>
          <a:p>
            <a:r>
              <a:rPr lang="en-US" dirty="0" smtClean="0"/>
              <a:t>Family of 3</a:t>
            </a:r>
            <a:endParaRPr lang="en-US" dirty="0"/>
          </a:p>
        </p:txBody>
      </p:sp>
    </p:spTree>
    <p:extLst>
      <p:ext uri="{BB962C8B-B14F-4D97-AF65-F5344CB8AC3E}">
        <p14:creationId xmlns:p14="http://schemas.microsoft.com/office/powerpoint/2010/main" val="21787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Income (</a:t>
            </a:r>
            <a:r>
              <a:rPr lang="en-US" dirty="0"/>
              <a:t>T</a:t>
            </a:r>
            <a:r>
              <a:rPr lang="en-US" dirty="0" smtClean="0"/>
              <a:t>raining Only)</a:t>
            </a:r>
            <a:endParaRPr lang="en-US" dirty="0"/>
          </a:p>
        </p:txBody>
      </p:sp>
      <p:sp>
        <p:nvSpPr>
          <p:cNvPr id="3" name="Content Placeholder 2"/>
          <p:cNvSpPr>
            <a:spLocks noGrp="1"/>
          </p:cNvSpPr>
          <p:nvPr>
            <p:ph idx="1"/>
          </p:nvPr>
        </p:nvSpPr>
        <p:spPr>
          <a:xfrm>
            <a:off x="646111" y="1311682"/>
            <a:ext cx="5838665" cy="4902506"/>
          </a:xfrm>
        </p:spPr>
        <p:txBody>
          <a:bodyPr>
            <a:normAutofit lnSpcReduction="10000"/>
          </a:bodyPr>
          <a:lstStyle/>
          <a:p>
            <a:r>
              <a:rPr lang="en-US" dirty="0" smtClean="0"/>
              <a:t>Always use gross income (before taxes)</a:t>
            </a:r>
          </a:p>
          <a:p>
            <a:pPr lvl="1"/>
            <a:r>
              <a:rPr lang="en-US" dirty="0" smtClean="0"/>
              <a:t>Documentation must clearly show the amount is gross, not net</a:t>
            </a:r>
          </a:p>
          <a:p>
            <a:r>
              <a:rPr lang="en-US" dirty="0" smtClean="0"/>
              <a:t>Collect income information from all family members of working age</a:t>
            </a:r>
          </a:p>
          <a:p>
            <a:pPr lvl="1"/>
            <a:r>
              <a:rPr lang="en-US" dirty="0" smtClean="0"/>
              <a:t>That’s everyone aged 16 and above</a:t>
            </a:r>
          </a:p>
          <a:p>
            <a:r>
              <a:rPr lang="en-US" dirty="0" smtClean="0"/>
              <a:t>Complete one </a:t>
            </a:r>
            <a:r>
              <a:rPr lang="en-US" i="1" dirty="0" smtClean="0"/>
              <a:t>WFC070-0910 Low Income Documentation for Eligibility</a:t>
            </a:r>
            <a:r>
              <a:rPr lang="en-US" dirty="0" smtClean="0"/>
              <a:t> form per family member of working age per income source</a:t>
            </a:r>
          </a:p>
          <a:p>
            <a:pPr lvl="1"/>
            <a:r>
              <a:rPr lang="en-US" dirty="0" smtClean="0"/>
              <a:t>If a family member works 2 jobs, they’d require 2 forms to be completed</a:t>
            </a:r>
          </a:p>
          <a:p>
            <a:r>
              <a:rPr lang="en-US" dirty="0" smtClean="0"/>
              <a:t>Complete the form even if the family member has no income for the prior 6 months</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55" y="1311681"/>
            <a:ext cx="4887749" cy="4726229"/>
          </a:xfrm>
          <a:prstGeom prst="rect">
            <a:avLst/>
          </a:prstGeom>
        </p:spPr>
      </p:pic>
      <p:cxnSp>
        <p:nvCxnSpPr>
          <p:cNvPr id="7" name="Straight Arrow Connector 6"/>
          <p:cNvCxnSpPr/>
          <p:nvPr/>
        </p:nvCxnSpPr>
        <p:spPr>
          <a:xfrm>
            <a:off x="7203233" y="1940767"/>
            <a:ext cx="494522" cy="1866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p:cNvCxnSpPr/>
          <p:nvPr/>
        </p:nvCxnSpPr>
        <p:spPr>
          <a:xfrm>
            <a:off x="6955972" y="2174579"/>
            <a:ext cx="494522" cy="1866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7175242" y="2565918"/>
            <a:ext cx="494522" cy="1866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p:cNvCxnSpPr/>
          <p:nvPr/>
        </p:nvCxnSpPr>
        <p:spPr>
          <a:xfrm>
            <a:off x="10518710" y="3315478"/>
            <a:ext cx="494522" cy="18661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27748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FC1">
  <a:themeElements>
    <a:clrScheme name="WFC1">
      <a:dk1>
        <a:srgbClr val="000000"/>
      </a:dk1>
      <a:lt1>
        <a:sysClr val="window" lastClr="FFFFFF"/>
      </a:lt1>
      <a:dk2>
        <a:srgbClr val="13406A"/>
      </a:dk2>
      <a:lt2>
        <a:srgbClr val="EBEBEB"/>
      </a:lt2>
      <a:accent1>
        <a:srgbClr val="B6A781"/>
      </a:accent1>
      <a:accent2>
        <a:srgbClr val="AD2531"/>
      </a:accent2>
      <a:accent3>
        <a:srgbClr val="F3F2DD"/>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WFC1" id="{9BE3BED2-61D7-49F9-A0DE-F0A0E4074605}" vid="{B7AD09C5-37C8-485F-9B6E-3B64450D70EA}"/>
    </a:ext>
  </a:extLst>
</a:theme>
</file>

<file path=docProps/app.xml><?xml version="1.0" encoding="utf-8"?>
<Properties xmlns="http://schemas.openxmlformats.org/officeDocument/2006/extended-properties" xmlns:vt="http://schemas.openxmlformats.org/officeDocument/2006/docPropsVTypes">
  <Template>WFC1</Template>
  <TotalTime>621</TotalTime>
  <Words>1210</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WFC1</vt:lpstr>
      <vt:lpstr>Priority of Service</vt:lpstr>
      <vt:lpstr>Priority of Service Overview</vt:lpstr>
      <vt:lpstr>Adult Priority of Service Categories</vt:lpstr>
      <vt:lpstr>Determining Low Income</vt:lpstr>
      <vt:lpstr>Calculating Family Size</vt:lpstr>
      <vt:lpstr>More on Family Size</vt:lpstr>
      <vt:lpstr>Family Size Quiz</vt:lpstr>
      <vt:lpstr>Family Size Quiz (cont’d)</vt:lpstr>
      <vt:lpstr>Calculating Income (Training Only)</vt:lpstr>
      <vt:lpstr>Calculating Income (cont’d)</vt:lpstr>
      <vt:lpstr>Further Calculation of Income</vt:lpstr>
      <vt:lpstr>Eligibility and Beyond</vt:lpstr>
      <vt:lpstr>Quick Review on Referring to Adult</vt:lpstr>
      <vt:lpstr>Questions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of Service</dc:title>
  <dc:creator>Janet Sutton</dc:creator>
  <cp:lastModifiedBy>Janet Sutton</cp:lastModifiedBy>
  <cp:revision>35</cp:revision>
  <dcterms:created xsi:type="dcterms:W3CDTF">2021-11-05T14:27:23Z</dcterms:created>
  <dcterms:modified xsi:type="dcterms:W3CDTF">2021-11-10T15:07:36Z</dcterms:modified>
</cp:coreProperties>
</file>