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2" r:id="rId1"/>
  </p:sldMasterIdLst>
  <p:notesMasterIdLst>
    <p:notesMasterId r:id="rId30"/>
  </p:notesMasterIdLst>
  <p:sldIdLst>
    <p:sldId id="285" r:id="rId2"/>
    <p:sldId id="256" r:id="rId3"/>
    <p:sldId id="257" r:id="rId4"/>
    <p:sldId id="258" r:id="rId5"/>
    <p:sldId id="266" r:id="rId6"/>
    <p:sldId id="277" r:id="rId7"/>
    <p:sldId id="268" r:id="rId8"/>
    <p:sldId id="278" r:id="rId9"/>
    <p:sldId id="269" r:id="rId10"/>
    <p:sldId id="279" r:id="rId11"/>
    <p:sldId id="270" r:id="rId12"/>
    <p:sldId id="272" r:id="rId13"/>
    <p:sldId id="273" r:id="rId14"/>
    <p:sldId id="280" r:id="rId15"/>
    <p:sldId id="271" r:id="rId16"/>
    <p:sldId id="281" r:id="rId17"/>
    <p:sldId id="282" r:id="rId18"/>
    <p:sldId id="259" r:id="rId19"/>
    <p:sldId id="274" r:id="rId20"/>
    <p:sldId id="267" r:id="rId21"/>
    <p:sldId id="263" r:id="rId22"/>
    <p:sldId id="264" r:id="rId23"/>
    <p:sldId id="283" r:id="rId24"/>
    <p:sldId id="284" r:id="rId25"/>
    <p:sldId id="275" r:id="rId26"/>
    <p:sldId id="276" r:id="rId27"/>
    <p:sldId id="265" r:id="rId28"/>
    <p:sldId id="26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Fanning" initials="DF" lastIdx="2" clrIdx="0">
    <p:extLst>
      <p:ext uri="{19B8F6BF-5375-455C-9EA6-DF929625EA0E}">
        <p15:presenceInfo xmlns:p15="http://schemas.microsoft.com/office/powerpoint/2012/main" userId="S-1-5-21-2147825045-3458750132-2942809858-1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0" autoAdjust="0"/>
    <p:restoredTop sz="94660"/>
  </p:normalViewPr>
  <p:slideViewPr>
    <p:cSldViewPr snapToGrid="0">
      <p:cViewPr varScale="1">
        <p:scale>
          <a:sx n="82" d="100"/>
          <a:sy n="82" d="100"/>
        </p:scale>
        <p:origin x="211" y="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91595-680E-45B5-9DDC-09FE53D56DBD}"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A1E05DA8-B78C-43F1-9A03-74514F862261}">
      <dgm:prSet phldrT="[Text]" custT="1"/>
      <dgm:spPr/>
      <dgm:t>
        <a:bodyPr/>
        <a:lstStyle/>
        <a:p>
          <a:r>
            <a:rPr lang="en-US" sz="1400" dirty="0" smtClean="0"/>
            <a:t>Target goals are set by the Government Performance Results Act</a:t>
          </a:r>
          <a:endParaRPr lang="en-US" sz="1400" dirty="0"/>
        </a:p>
      </dgm:t>
    </dgm:pt>
    <dgm:pt modelId="{AC06D1B8-917D-4142-9985-887937FBECA6}" type="parTrans" cxnId="{446781F8-3BD3-4B21-98BC-516E0D8B9822}">
      <dgm:prSet/>
      <dgm:spPr/>
      <dgm:t>
        <a:bodyPr/>
        <a:lstStyle/>
        <a:p>
          <a:endParaRPr lang="en-US"/>
        </a:p>
      </dgm:t>
    </dgm:pt>
    <dgm:pt modelId="{57360EB4-3EE1-4AFE-9481-7CBBF21A56D9}" type="sibTrans" cxnId="{446781F8-3BD3-4B21-98BC-516E0D8B9822}">
      <dgm:prSet/>
      <dgm:spPr/>
      <dgm:t>
        <a:bodyPr/>
        <a:lstStyle/>
        <a:p>
          <a:endParaRPr lang="en-US"/>
        </a:p>
      </dgm:t>
    </dgm:pt>
    <dgm:pt modelId="{64DDC347-CE3D-40C9-8FB5-749AD62674DB}">
      <dgm:prSet phldrT="[Text]" custT="1"/>
      <dgm:spPr/>
      <dgm:t>
        <a:bodyPr/>
        <a:lstStyle/>
        <a:p>
          <a:r>
            <a:rPr lang="en-US" sz="1400" dirty="0" smtClean="0"/>
            <a:t>Feds negotiate with States to set goals</a:t>
          </a:r>
          <a:endParaRPr lang="en-US" sz="1400" dirty="0"/>
        </a:p>
      </dgm:t>
    </dgm:pt>
    <dgm:pt modelId="{6434AE8F-FAEF-4B95-B198-46992118729B}" type="parTrans" cxnId="{6F26E4D6-9EF2-4387-BEBD-E97ACD933635}">
      <dgm:prSet/>
      <dgm:spPr/>
      <dgm:t>
        <a:bodyPr/>
        <a:lstStyle/>
        <a:p>
          <a:endParaRPr lang="en-US"/>
        </a:p>
      </dgm:t>
    </dgm:pt>
    <dgm:pt modelId="{DDEBC8D9-C815-4684-ADC2-910875EA02A8}" type="sibTrans" cxnId="{6F26E4D6-9EF2-4387-BEBD-E97ACD933635}">
      <dgm:prSet/>
      <dgm:spPr/>
      <dgm:t>
        <a:bodyPr/>
        <a:lstStyle/>
        <a:p>
          <a:endParaRPr lang="en-US"/>
        </a:p>
      </dgm:t>
    </dgm:pt>
    <dgm:pt modelId="{0BB7C243-0400-446A-B712-D64200B4F114}">
      <dgm:prSet phldrT="[Text]" custT="1"/>
      <dgm:spPr/>
      <dgm:t>
        <a:bodyPr/>
        <a:lstStyle/>
        <a:p>
          <a:r>
            <a:rPr lang="en-US" sz="1400" dirty="0" smtClean="0"/>
            <a:t>States negotiate with Local Areas based on the State performance goals</a:t>
          </a:r>
          <a:endParaRPr lang="en-US" sz="1400" dirty="0"/>
        </a:p>
      </dgm:t>
    </dgm:pt>
    <dgm:pt modelId="{0775A4C4-D36C-4F9D-B244-443589D370A6}" type="parTrans" cxnId="{2FA1DB0A-32B5-424F-ADD8-B8F511E90A51}">
      <dgm:prSet/>
      <dgm:spPr/>
      <dgm:t>
        <a:bodyPr/>
        <a:lstStyle/>
        <a:p>
          <a:endParaRPr lang="en-US"/>
        </a:p>
      </dgm:t>
    </dgm:pt>
    <dgm:pt modelId="{3CD66E6E-E639-46F0-9688-110B2EDD291A}" type="sibTrans" cxnId="{2FA1DB0A-32B5-424F-ADD8-B8F511E90A51}">
      <dgm:prSet/>
      <dgm:spPr/>
      <dgm:t>
        <a:bodyPr/>
        <a:lstStyle/>
        <a:p>
          <a:endParaRPr lang="en-US"/>
        </a:p>
      </dgm:t>
    </dgm:pt>
    <dgm:pt modelId="{83A6B893-451B-44A6-AF9F-F97D1797BA4E}" type="pres">
      <dgm:prSet presAssocID="{88391595-680E-45B5-9DDC-09FE53D56DBD}" presName="Name0" presStyleCnt="0">
        <dgm:presLayoutVars>
          <dgm:chMax val="7"/>
          <dgm:chPref val="7"/>
          <dgm:dir/>
          <dgm:animLvl val="lvl"/>
        </dgm:presLayoutVars>
      </dgm:prSet>
      <dgm:spPr/>
      <dgm:t>
        <a:bodyPr/>
        <a:lstStyle/>
        <a:p>
          <a:endParaRPr lang="en-US"/>
        </a:p>
      </dgm:t>
    </dgm:pt>
    <dgm:pt modelId="{C271FD47-E821-43B5-9F11-D0E15D771962}" type="pres">
      <dgm:prSet presAssocID="{A1E05DA8-B78C-43F1-9A03-74514F862261}" presName="Accent1" presStyleCnt="0"/>
      <dgm:spPr/>
      <dgm:t>
        <a:bodyPr/>
        <a:lstStyle/>
        <a:p>
          <a:endParaRPr lang="en-US"/>
        </a:p>
      </dgm:t>
    </dgm:pt>
    <dgm:pt modelId="{3F5FC4F2-CE28-42C9-9BAF-F34A572BEAA4}" type="pres">
      <dgm:prSet presAssocID="{A1E05DA8-B78C-43F1-9A03-74514F862261}" presName="Accent" presStyleLbl="node1" presStyleIdx="0" presStyleCnt="3" custScaleX="161366" custScaleY="155215" custLinFactNeighborX="496" custLinFactNeighborY="-1487"/>
      <dgm:spPr/>
      <dgm:t>
        <a:bodyPr/>
        <a:lstStyle/>
        <a:p>
          <a:endParaRPr lang="en-US"/>
        </a:p>
      </dgm:t>
    </dgm:pt>
    <dgm:pt modelId="{C5051B26-AFB3-4AAF-8ABA-8528DED1D59C}" type="pres">
      <dgm:prSet presAssocID="{A1E05DA8-B78C-43F1-9A03-74514F862261}" presName="Parent1" presStyleLbl="revTx" presStyleIdx="0" presStyleCnt="3" custScaleX="156193" custScaleY="139680" custLinFactNeighborX="892" custLinFactNeighborY="-43746">
        <dgm:presLayoutVars>
          <dgm:chMax val="1"/>
          <dgm:chPref val="1"/>
          <dgm:bulletEnabled val="1"/>
        </dgm:presLayoutVars>
      </dgm:prSet>
      <dgm:spPr/>
      <dgm:t>
        <a:bodyPr/>
        <a:lstStyle/>
        <a:p>
          <a:endParaRPr lang="en-US"/>
        </a:p>
      </dgm:t>
    </dgm:pt>
    <dgm:pt modelId="{5E875224-11A2-4EC1-A548-18C5264D2265}" type="pres">
      <dgm:prSet presAssocID="{64DDC347-CE3D-40C9-8FB5-749AD62674DB}" presName="Accent2" presStyleCnt="0"/>
      <dgm:spPr/>
      <dgm:t>
        <a:bodyPr/>
        <a:lstStyle/>
        <a:p>
          <a:endParaRPr lang="en-US"/>
        </a:p>
      </dgm:t>
    </dgm:pt>
    <dgm:pt modelId="{7E1A590E-A0FF-476C-90C9-D9719D52B670}" type="pres">
      <dgm:prSet presAssocID="{64DDC347-CE3D-40C9-8FB5-749AD62674DB}" presName="Accent" presStyleLbl="node1" presStyleIdx="1" presStyleCnt="3" custScaleX="153280" custScaleY="119841"/>
      <dgm:spPr/>
      <dgm:t>
        <a:bodyPr/>
        <a:lstStyle/>
        <a:p>
          <a:endParaRPr lang="en-US"/>
        </a:p>
      </dgm:t>
    </dgm:pt>
    <dgm:pt modelId="{D7906C9D-EDF6-4664-80C2-AC1840B0E679}" type="pres">
      <dgm:prSet presAssocID="{64DDC347-CE3D-40C9-8FB5-749AD62674DB}" presName="Parent2" presStyleLbl="revTx" presStyleIdx="1" presStyleCnt="3" custScaleX="129786" custScaleY="115757" custLinFactNeighborX="-24083" custLinFactNeighborY="-19628">
        <dgm:presLayoutVars>
          <dgm:chMax val="1"/>
          <dgm:chPref val="1"/>
          <dgm:bulletEnabled val="1"/>
        </dgm:presLayoutVars>
      </dgm:prSet>
      <dgm:spPr/>
      <dgm:t>
        <a:bodyPr/>
        <a:lstStyle/>
        <a:p>
          <a:endParaRPr lang="en-US"/>
        </a:p>
      </dgm:t>
    </dgm:pt>
    <dgm:pt modelId="{0F43BF77-3036-42FD-A37A-B97D69C6D6D5}" type="pres">
      <dgm:prSet presAssocID="{0BB7C243-0400-446A-B712-D64200B4F114}" presName="Accent3" presStyleCnt="0"/>
      <dgm:spPr/>
      <dgm:t>
        <a:bodyPr/>
        <a:lstStyle/>
        <a:p>
          <a:endParaRPr lang="en-US"/>
        </a:p>
      </dgm:t>
    </dgm:pt>
    <dgm:pt modelId="{54B08AE1-C5A8-4F41-94C4-5700CD935461}" type="pres">
      <dgm:prSet presAssocID="{0BB7C243-0400-446A-B712-D64200B4F114}" presName="Accent" presStyleLbl="node1" presStyleIdx="2" presStyleCnt="3" custScaleX="174728" custScaleY="114151" custLinFactNeighborX="577" custLinFactNeighborY="-834"/>
      <dgm:spPr/>
      <dgm:t>
        <a:bodyPr/>
        <a:lstStyle/>
        <a:p>
          <a:endParaRPr lang="en-US"/>
        </a:p>
      </dgm:t>
    </dgm:pt>
    <dgm:pt modelId="{A9597B87-CA6A-44EC-9B6D-B577DC2A04F9}" type="pres">
      <dgm:prSet presAssocID="{0BB7C243-0400-446A-B712-D64200B4F114}" presName="Parent3" presStyleLbl="revTx" presStyleIdx="2" presStyleCnt="3" custScaleX="153694" custScaleY="130575" custLinFactNeighborX="19624" custLinFactNeighborY="1170">
        <dgm:presLayoutVars>
          <dgm:chMax val="1"/>
          <dgm:chPref val="1"/>
          <dgm:bulletEnabled val="1"/>
        </dgm:presLayoutVars>
      </dgm:prSet>
      <dgm:spPr/>
      <dgm:t>
        <a:bodyPr/>
        <a:lstStyle/>
        <a:p>
          <a:endParaRPr lang="en-US"/>
        </a:p>
      </dgm:t>
    </dgm:pt>
  </dgm:ptLst>
  <dgm:cxnLst>
    <dgm:cxn modelId="{446781F8-3BD3-4B21-98BC-516E0D8B9822}" srcId="{88391595-680E-45B5-9DDC-09FE53D56DBD}" destId="{A1E05DA8-B78C-43F1-9A03-74514F862261}" srcOrd="0" destOrd="0" parTransId="{AC06D1B8-917D-4142-9985-887937FBECA6}" sibTransId="{57360EB4-3EE1-4AFE-9481-7CBBF21A56D9}"/>
    <dgm:cxn modelId="{943930F2-F766-478A-AD41-E37D21496AA1}" type="presOf" srcId="{88391595-680E-45B5-9DDC-09FE53D56DBD}" destId="{83A6B893-451B-44A6-AF9F-F97D1797BA4E}" srcOrd="0" destOrd="0" presId="urn:microsoft.com/office/officeart/2009/layout/CircleArrowProcess"/>
    <dgm:cxn modelId="{6F26E4D6-9EF2-4387-BEBD-E97ACD933635}" srcId="{88391595-680E-45B5-9DDC-09FE53D56DBD}" destId="{64DDC347-CE3D-40C9-8FB5-749AD62674DB}" srcOrd="1" destOrd="0" parTransId="{6434AE8F-FAEF-4B95-B198-46992118729B}" sibTransId="{DDEBC8D9-C815-4684-ADC2-910875EA02A8}"/>
    <dgm:cxn modelId="{2FA1DB0A-32B5-424F-ADD8-B8F511E90A51}" srcId="{88391595-680E-45B5-9DDC-09FE53D56DBD}" destId="{0BB7C243-0400-446A-B712-D64200B4F114}" srcOrd="2" destOrd="0" parTransId="{0775A4C4-D36C-4F9D-B244-443589D370A6}" sibTransId="{3CD66E6E-E639-46F0-9688-110B2EDD291A}"/>
    <dgm:cxn modelId="{6E3F1338-13F6-4F9C-8F5B-F3F66D50243D}" type="presOf" srcId="{64DDC347-CE3D-40C9-8FB5-749AD62674DB}" destId="{D7906C9D-EDF6-4664-80C2-AC1840B0E679}" srcOrd="0" destOrd="0" presId="urn:microsoft.com/office/officeart/2009/layout/CircleArrowProcess"/>
    <dgm:cxn modelId="{7F481C59-3BC6-49D2-8199-5540D435F57F}" type="presOf" srcId="{0BB7C243-0400-446A-B712-D64200B4F114}" destId="{A9597B87-CA6A-44EC-9B6D-B577DC2A04F9}" srcOrd="0" destOrd="0" presId="urn:microsoft.com/office/officeart/2009/layout/CircleArrowProcess"/>
    <dgm:cxn modelId="{71A3AB91-ACB3-4CC8-BDF1-DE415A258AF1}" type="presOf" srcId="{A1E05DA8-B78C-43F1-9A03-74514F862261}" destId="{C5051B26-AFB3-4AAF-8ABA-8528DED1D59C}" srcOrd="0" destOrd="0" presId="urn:microsoft.com/office/officeart/2009/layout/CircleArrowProcess"/>
    <dgm:cxn modelId="{CCF61BFA-A71D-4DFB-990A-ADF28AEB3B76}" type="presParOf" srcId="{83A6B893-451B-44A6-AF9F-F97D1797BA4E}" destId="{C271FD47-E821-43B5-9F11-D0E15D771962}" srcOrd="0" destOrd="0" presId="urn:microsoft.com/office/officeart/2009/layout/CircleArrowProcess"/>
    <dgm:cxn modelId="{ABD87DCE-34FB-47D0-B541-4F35BAFFEE1D}" type="presParOf" srcId="{C271FD47-E821-43B5-9F11-D0E15D771962}" destId="{3F5FC4F2-CE28-42C9-9BAF-F34A572BEAA4}" srcOrd="0" destOrd="0" presId="urn:microsoft.com/office/officeart/2009/layout/CircleArrowProcess"/>
    <dgm:cxn modelId="{826F60E4-480E-43B8-8F28-04751DC0054F}" type="presParOf" srcId="{83A6B893-451B-44A6-AF9F-F97D1797BA4E}" destId="{C5051B26-AFB3-4AAF-8ABA-8528DED1D59C}" srcOrd="1" destOrd="0" presId="urn:microsoft.com/office/officeart/2009/layout/CircleArrowProcess"/>
    <dgm:cxn modelId="{BFC6F86C-A170-466E-9049-B904176081A8}" type="presParOf" srcId="{83A6B893-451B-44A6-AF9F-F97D1797BA4E}" destId="{5E875224-11A2-4EC1-A548-18C5264D2265}" srcOrd="2" destOrd="0" presId="urn:microsoft.com/office/officeart/2009/layout/CircleArrowProcess"/>
    <dgm:cxn modelId="{6D19E169-41C8-4A93-AC11-5456EA428BBF}" type="presParOf" srcId="{5E875224-11A2-4EC1-A548-18C5264D2265}" destId="{7E1A590E-A0FF-476C-90C9-D9719D52B670}" srcOrd="0" destOrd="0" presId="urn:microsoft.com/office/officeart/2009/layout/CircleArrowProcess"/>
    <dgm:cxn modelId="{A3511B3D-F5C7-426A-B9A1-C6DC85F2BF48}" type="presParOf" srcId="{83A6B893-451B-44A6-AF9F-F97D1797BA4E}" destId="{D7906C9D-EDF6-4664-80C2-AC1840B0E679}" srcOrd="3" destOrd="0" presId="urn:microsoft.com/office/officeart/2009/layout/CircleArrowProcess"/>
    <dgm:cxn modelId="{AD163EB5-8EB7-4677-A328-16960FA17DB7}" type="presParOf" srcId="{83A6B893-451B-44A6-AF9F-F97D1797BA4E}" destId="{0F43BF77-3036-42FD-A37A-B97D69C6D6D5}" srcOrd="4" destOrd="0" presId="urn:microsoft.com/office/officeart/2009/layout/CircleArrowProcess"/>
    <dgm:cxn modelId="{84F3D2C9-2B43-47E3-93B4-8FB154E68752}" type="presParOf" srcId="{0F43BF77-3036-42FD-A37A-B97D69C6D6D5}" destId="{54B08AE1-C5A8-4F41-94C4-5700CD935461}" srcOrd="0" destOrd="0" presId="urn:microsoft.com/office/officeart/2009/layout/CircleArrowProcess"/>
    <dgm:cxn modelId="{A78A86BF-4C6A-4C88-91E7-E06E456F1B87}" type="presParOf" srcId="{83A6B893-451B-44A6-AF9F-F97D1797BA4E}" destId="{A9597B87-CA6A-44EC-9B6D-B577DC2A04F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FC4F2-CE28-42C9-9BAF-F34A572BEAA4}">
      <dsp:nvSpPr>
        <dsp:cNvPr id="0" name=""/>
        <dsp:cNvSpPr/>
      </dsp:nvSpPr>
      <dsp:spPr>
        <a:xfrm>
          <a:off x="491497" y="156443"/>
          <a:ext cx="3101047" cy="2983294"/>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51B26-AFB3-4AAF-8ABA-8528DED1D59C}">
      <dsp:nvSpPr>
        <dsp:cNvPr id="0" name=""/>
        <dsp:cNvSpPr/>
      </dsp:nvSpPr>
      <dsp:spPr>
        <a:xfrm>
          <a:off x="1205873" y="1070137"/>
          <a:ext cx="1667951" cy="74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Target goals are set by the Government Performance Results Act</a:t>
          </a:r>
          <a:endParaRPr lang="en-US" sz="1400" kern="1200" dirty="0"/>
        </a:p>
      </dsp:txBody>
      <dsp:txXfrm>
        <a:off x="1205873" y="1070137"/>
        <a:ext cx="1667951" cy="745627"/>
      </dsp:txXfrm>
    </dsp:sp>
    <dsp:sp modelId="{7E1A590E-A0FF-476C-90C9-D9719D52B670}">
      <dsp:nvSpPr>
        <dsp:cNvPr id="0" name=""/>
        <dsp:cNvSpPr/>
      </dsp:nvSpPr>
      <dsp:spPr>
        <a:xfrm>
          <a:off x="25903" y="1629330"/>
          <a:ext cx="2945654" cy="2303392"/>
        </a:xfrm>
        <a:prstGeom prst="leftCircularArrow">
          <a:avLst>
            <a:gd name="adj1" fmla="val 10980"/>
            <a:gd name="adj2" fmla="val 1142322"/>
            <a:gd name="adj3" fmla="val 6300000"/>
            <a:gd name="adj4" fmla="val 18900000"/>
            <a:gd name="adj5" fmla="val 12500"/>
          </a:avLst>
        </a:prstGeom>
        <a:solidFill>
          <a:schemeClr val="accent2">
            <a:hueOff val="-1356225"/>
            <a:satOff val="-828"/>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906C9D-EDF6-4664-80C2-AC1840B0E679}">
      <dsp:nvSpPr>
        <dsp:cNvPr id="0" name=""/>
        <dsp:cNvSpPr/>
      </dsp:nvSpPr>
      <dsp:spPr>
        <a:xfrm>
          <a:off x="548575" y="2373476"/>
          <a:ext cx="1385956" cy="617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Feds negotiate with States to set goals</a:t>
          </a:r>
          <a:endParaRPr lang="en-US" sz="1400" kern="1200" dirty="0"/>
        </a:p>
      </dsp:txBody>
      <dsp:txXfrm>
        <a:off x="548575" y="2373476"/>
        <a:ext cx="1385956" cy="617923"/>
      </dsp:txXfrm>
    </dsp:sp>
    <dsp:sp modelId="{54B08AE1-C5A8-4F41-94C4-5700CD935461}">
      <dsp:nvSpPr>
        <dsp:cNvPr id="0" name=""/>
        <dsp:cNvSpPr/>
      </dsp:nvSpPr>
      <dsp:spPr>
        <a:xfrm>
          <a:off x="601010" y="2925871"/>
          <a:ext cx="2884897" cy="1885478"/>
        </a:xfrm>
        <a:prstGeom prst="blockArc">
          <a:avLst>
            <a:gd name="adj1" fmla="val 13500000"/>
            <a:gd name="adj2" fmla="val 10800000"/>
            <a:gd name="adj3" fmla="val 12740"/>
          </a:avLst>
        </a:prstGeom>
        <a:solidFill>
          <a:schemeClr val="accent2">
            <a:hueOff val="-2712450"/>
            <a:satOff val="-1656"/>
            <a:lumOff val="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97B87-CA6A-44EC-9B6D-B577DC2A04F9}">
      <dsp:nvSpPr>
        <dsp:cNvPr id="0" name=""/>
        <dsp:cNvSpPr/>
      </dsp:nvSpPr>
      <dsp:spPr>
        <a:xfrm>
          <a:off x="1421778" y="3557288"/>
          <a:ext cx="1641264" cy="697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States negotiate with Local Areas based on the State performance goals</a:t>
          </a:r>
          <a:endParaRPr lang="en-US" sz="1400" kern="1200" dirty="0"/>
        </a:p>
      </dsp:txBody>
      <dsp:txXfrm>
        <a:off x="1421778" y="3557288"/>
        <a:ext cx="1641264" cy="69702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0A1ED-0B28-4967-94D1-CDC41C734D63}" type="datetimeFigureOut">
              <a:rPr lang="en-US" smtClean="0"/>
              <a:t>8/12/2020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ABB7B-FCF4-4198-8929-9D46A02C8153}" type="slidenum">
              <a:rPr lang="en-US" smtClean="0"/>
              <a:t>‹#›</a:t>
            </a:fld>
            <a:endParaRPr lang="en-US"/>
          </a:p>
        </p:txBody>
      </p:sp>
    </p:spTree>
    <p:extLst>
      <p:ext uri="{BB962C8B-B14F-4D97-AF65-F5344CB8AC3E}">
        <p14:creationId xmlns:p14="http://schemas.microsoft.com/office/powerpoint/2010/main" val="58732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18" name="Picture 17"/>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743" y="6191793"/>
            <a:ext cx="2243366" cy="602237"/>
          </a:xfrm>
          <a:prstGeom prst="rect">
            <a:avLst/>
          </a:prstGeom>
          <a:noFill/>
        </p:spPr>
      </p:pic>
    </p:spTree>
    <p:extLst>
      <p:ext uri="{BB962C8B-B14F-4D97-AF65-F5344CB8AC3E}">
        <p14:creationId xmlns:p14="http://schemas.microsoft.com/office/powerpoint/2010/main" val="94745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541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731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316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76281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75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506598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6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pic>
        <p:nvPicPr>
          <p:cNvPr id="7" name="Picture 6"/>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66514" y="6145864"/>
            <a:ext cx="2351314" cy="650559"/>
          </a:xfrm>
          <a:prstGeom prst="rect">
            <a:avLst/>
          </a:prstGeom>
          <a:noFill/>
        </p:spPr>
      </p:pic>
    </p:spTree>
    <p:extLst>
      <p:ext uri="{BB962C8B-B14F-4D97-AF65-F5344CB8AC3E}">
        <p14:creationId xmlns:p14="http://schemas.microsoft.com/office/powerpoint/2010/main" val="7207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2767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5640637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86755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265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62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401847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8/12/2020</a:t>
            </a:fld>
            <a:endParaRPr lang="en-US" dirty="0"/>
          </a:p>
        </p:txBody>
      </p:sp>
    </p:spTree>
    <p:extLst>
      <p:ext uri="{BB962C8B-B14F-4D97-AF65-F5344CB8AC3E}">
        <p14:creationId xmlns:p14="http://schemas.microsoft.com/office/powerpoint/2010/main" val="110136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8/12/2020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927237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771896" y="1737022"/>
            <a:ext cx="4142232" cy="1646302"/>
          </a:xfrm>
        </p:spPr>
        <p:txBody>
          <a:bodyPr/>
          <a:lstStyle/>
          <a:p>
            <a:r>
              <a:rPr lang="en-US" dirty="0" smtClean="0"/>
              <a:t>Let’s take attendance!</a:t>
            </a:r>
            <a:endParaRPr lang="en-US" dirty="0"/>
          </a:p>
        </p:txBody>
      </p:sp>
      <p:sp>
        <p:nvSpPr>
          <p:cNvPr id="5" name="Subtitle 4"/>
          <p:cNvSpPr>
            <a:spLocks noGrp="1"/>
          </p:cNvSpPr>
          <p:nvPr>
            <p:ph type="subTitle" idx="1"/>
          </p:nvPr>
        </p:nvSpPr>
        <p:spPr>
          <a:xfrm>
            <a:off x="5852160" y="3534257"/>
            <a:ext cx="4142232" cy="1632103"/>
          </a:xfrm>
        </p:spPr>
        <p:txBody>
          <a:bodyPr>
            <a:normAutofit/>
          </a:bodyPr>
          <a:lstStyle/>
          <a:p>
            <a:r>
              <a:rPr lang="en-US" dirty="0" smtClean="0"/>
              <a:t>In the chat box please share the most memorable performance you’ve ever attended (could be a play, concert, child’s recital, etc.)</a:t>
            </a:r>
            <a:endParaRPr lang="en-US" dirty="0"/>
          </a:p>
        </p:txBody>
      </p:sp>
      <p:pic>
        <p:nvPicPr>
          <p:cNvPr id="1030" name="Picture 6" descr="Introverts preparing to say here during attendance meme #90DayF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701" y="1152166"/>
            <a:ext cx="4959459" cy="446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50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87506"/>
          </a:xfrm>
        </p:spPr>
        <p:txBody>
          <a:bodyPr/>
          <a:lstStyle/>
          <a:p>
            <a:r>
              <a:rPr lang="en-US" dirty="0" smtClean="0"/>
              <a:t>Credential Attainment</a:t>
            </a:r>
            <a:endParaRPr lang="en-US" dirty="0"/>
          </a:p>
        </p:txBody>
      </p:sp>
      <p:grpSp>
        <p:nvGrpSpPr>
          <p:cNvPr id="23" name="Group 22"/>
          <p:cNvGrpSpPr/>
          <p:nvPr/>
        </p:nvGrpSpPr>
        <p:grpSpPr>
          <a:xfrm>
            <a:off x="509214" y="1497106"/>
            <a:ext cx="8569325" cy="5181600"/>
            <a:chOff x="401637" y="1056925"/>
            <a:chExt cx="8569325" cy="5181600"/>
          </a:xfrm>
        </p:grpSpPr>
        <p:sp>
          <p:nvSpPr>
            <p:cNvPr id="24" name="AutoShape 22"/>
            <p:cNvSpPr>
              <a:spLocks noChangeArrowheads="1"/>
            </p:cNvSpPr>
            <p:nvPr/>
          </p:nvSpPr>
          <p:spPr bwMode="auto">
            <a:xfrm>
              <a:off x="2535237" y="5692425"/>
              <a:ext cx="4191000" cy="546100"/>
            </a:xfrm>
            <a:prstGeom prst="rightArrow">
              <a:avLst>
                <a:gd name="adj1" fmla="val 50000"/>
                <a:gd name="adj2" fmla="val 16564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dirty="0">
                <a:solidFill>
                  <a:schemeClr val="tx2"/>
                </a:solidFill>
                <a:latin typeface="Verdana" panose="020B0604030504040204" pitchFamily="34" charset="0"/>
              </a:endParaRPr>
            </a:p>
          </p:txBody>
        </p:sp>
        <p:grpSp>
          <p:nvGrpSpPr>
            <p:cNvPr id="25" name="Group 24"/>
            <p:cNvGrpSpPr/>
            <p:nvPr/>
          </p:nvGrpSpPr>
          <p:grpSpPr>
            <a:xfrm>
              <a:off x="401637" y="1056925"/>
              <a:ext cx="8569325" cy="5167313"/>
              <a:chOff x="381000" y="1676400"/>
              <a:chExt cx="8569325" cy="5167313"/>
            </a:xfrm>
          </p:grpSpPr>
          <p:sp>
            <p:nvSpPr>
              <p:cNvPr id="26" name="AutoShape 10"/>
              <p:cNvSpPr>
                <a:spLocks noChangeArrowheads="1"/>
              </p:cNvSpPr>
              <p:nvPr/>
            </p:nvSpPr>
            <p:spPr bwMode="auto">
              <a:xfrm>
                <a:off x="4457700" y="4329113"/>
                <a:ext cx="2286000" cy="685800"/>
              </a:xfrm>
              <a:prstGeom prst="rightArrow">
                <a:avLst>
                  <a:gd name="adj1" fmla="val 50000"/>
                  <a:gd name="adj2" fmla="val 83333"/>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27" name="Rectangle 18"/>
              <p:cNvSpPr>
                <a:spLocks noChangeArrowheads="1"/>
              </p:cNvSpPr>
              <p:nvPr/>
            </p:nvSpPr>
            <p:spPr bwMode="auto">
              <a:xfrm>
                <a:off x="2179638" y="5668963"/>
                <a:ext cx="457200" cy="10525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28" name="AutoShape 8"/>
              <p:cNvSpPr>
                <a:spLocks noChangeArrowheads="1"/>
              </p:cNvSpPr>
              <p:nvPr/>
            </p:nvSpPr>
            <p:spPr bwMode="auto">
              <a:xfrm rot="5400000">
                <a:off x="2084387" y="2617788"/>
                <a:ext cx="784225" cy="838200"/>
              </a:xfrm>
              <a:prstGeom prst="rightArrow">
                <a:avLst>
                  <a:gd name="adj1" fmla="val 50000"/>
                  <a:gd name="adj2" fmla="val 29546"/>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29" name="AutoShape 7"/>
              <p:cNvSpPr>
                <a:spLocks noChangeArrowheads="1"/>
              </p:cNvSpPr>
              <p:nvPr/>
            </p:nvSpPr>
            <p:spPr bwMode="auto">
              <a:xfrm>
                <a:off x="4495800" y="1752600"/>
                <a:ext cx="2209800" cy="685800"/>
              </a:xfrm>
              <a:prstGeom prst="rightArrow">
                <a:avLst>
                  <a:gd name="adj1" fmla="val 50000"/>
                  <a:gd name="adj2" fmla="val 80556"/>
                </a:avLst>
              </a:prstGeom>
              <a:solidFill>
                <a:srgbClr val="FFCC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30" name="Rectangle 3"/>
              <p:cNvSpPr>
                <a:spLocks noChangeArrowheads="1"/>
              </p:cNvSpPr>
              <p:nvPr/>
            </p:nvSpPr>
            <p:spPr bwMode="auto">
              <a:xfrm>
                <a:off x="381000" y="1676400"/>
                <a:ext cx="4114800" cy="993775"/>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31" name="Text Box 4"/>
              <p:cNvSpPr txBox="1">
                <a:spLocks noChangeArrowheads="1"/>
              </p:cNvSpPr>
              <p:nvPr/>
            </p:nvSpPr>
            <p:spPr bwMode="auto">
              <a:xfrm>
                <a:off x="528638" y="1692275"/>
                <a:ext cx="381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Exited and received training either secondary or post secondary?</a:t>
                </a:r>
              </a:p>
            </p:txBody>
          </p:sp>
          <p:sp>
            <p:nvSpPr>
              <p:cNvPr id="32" name="Rectangle 5"/>
              <p:cNvSpPr>
                <a:spLocks noChangeArrowheads="1"/>
              </p:cNvSpPr>
              <p:nvPr/>
            </p:nvSpPr>
            <p:spPr bwMode="auto">
              <a:xfrm>
                <a:off x="381000" y="3429000"/>
                <a:ext cx="4114800" cy="28829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33" name="Text Box 6"/>
              <p:cNvSpPr txBox="1">
                <a:spLocks noChangeArrowheads="1"/>
              </p:cNvSpPr>
              <p:nvPr/>
            </p:nvSpPr>
            <p:spPr bwMode="auto">
              <a:xfrm>
                <a:off x="381000" y="3471863"/>
                <a:ext cx="41148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Received a post-secondary credential during the program or within one year from exit or received a secondary school diploma during the  program or within 1 year after exit and were employed or in post-secondary education within 1 year after exit?</a:t>
                </a:r>
              </a:p>
            </p:txBody>
          </p:sp>
          <p:sp>
            <p:nvSpPr>
              <p:cNvPr id="34" name="Text Box 11"/>
              <p:cNvSpPr txBox="1">
                <a:spLocks noChangeArrowheads="1"/>
              </p:cNvSpPr>
              <p:nvPr/>
            </p:nvSpPr>
            <p:spPr bwMode="auto">
              <a:xfrm>
                <a:off x="5140325" y="4473575"/>
                <a:ext cx="72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35" name="Text Box 13"/>
              <p:cNvSpPr txBox="1">
                <a:spLocks noChangeArrowheads="1"/>
              </p:cNvSpPr>
              <p:nvPr/>
            </p:nvSpPr>
            <p:spPr bwMode="auto">
              <a:xfrm>
                <a:off x="5105400" y="18891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sp>
            <p:nvSpPr>
              <p:cNvPr id="36" name="Text Box 14"/>
              <p:cNvSpPr txBox="1">
                <a:spLocks noChangeArrowheads="1"/>
              </p:cNvSpPr>
              <p:nvPr/>
            </p:nvSpPr>
            <p:spPr bwMode="auto">
              <a:xfrm>
                <a:off x="2133600" y="27559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37" name="Oval 15"/>
              <p:cNvSpPr>
                <a:spLocks noChangeArrowheads="1"/>
              </p:cNvSpPr>
              <p:nvPr/>
            </p:nvSpPr>
            <p:spPr bwMode="auto">
              <a:xfrm>
                <a:off x="6781800" y="1676400"/>
                <a:ext cx="2057400" cy="914400"/>
              </a:xfrm>
              <a:prstGeom prst="ellipse">
                <a:avLst/>
              </a:prstGeom>
              <a:solidFill>
                <a:srgbClr val="FFCC66"/>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38" name="Oval 16"/>
              <p:cNvSpPr>
                <a:spLocks noChangeArrowheads="1"/>
              </p:cNvSpPr>
              <p:nvPr/>
            </p:nvSpPr>
            <p:spPr bwMode="auto">
              <a:xfrm>
                <a:off x="6837363" y="5929313"/>
                <a:ext cx="2057400" cy="914400"/>
              </a:xfrm>
              <a:prstGeom prst="ellipse">
                <a:avLst/>
              </a:prstGeom>
              <a:solidFill>
                <a:srgbClr val="FF0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39" name="Oval 17"/>
              <p:cNvSpPr>
                <a:spLocks noChangeArrowheads="1"/>
              </p:cNvSpPr>
              <p:nvPr/>
            </p:nvSpPr>
            <p:spPr bwMode="auto">
              <a:xfrm>
                <a:off x="6778625" y="4200525"/>
                <a:ext cx="2057400" cy="914400"/>
              </a:xfrm>
              <a:prstGeom prst="ellipse">
                <a:avLst/>
              </a:prstGeom>
              <a:solidFill>
                <a:srgbClr val="00B05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40" name="Text Box 19"/>
              <p:cNvSpPr txBox="1">
                <a:spLocks noChangeArrowheads="1"/>
              </p:cNvSpPr>
              <p:nvPr/>
            </p:nvSpPr>
            <p:spPr bwMode="auto">
              <a:xfrm>
                <a:off x="6858000" y="19050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Excluded</a:t>
                </a:r>
              </a:p>
            </p:txBody>
          </p:sp>
          <p:sp>
            <p:nvSpPr>
              <p:cNvPr id="41" name="Text Box 20"/>
              <p:cNvSpPr txBox="1">
                <a:spLocks noChangeArrowheads="1"/>
              </p:cNvSpPr>
              <p:nvPr/>
            </p:nvSpPr>
            <p:spPr bwMode="auto">
              <a:xfrm>
                <a:off x="6875463" y="4425950"/>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Positive</a:t>
                </a:r>
              </a:p>
            </p:txBody>
          </p:sp>
          <p:sp>
            <p:nvSpPr>
              <p:cNvPr id="42" name="Text Box 21"/>
              <p:cNvSpPr txBox="1">
                <a:spLocks noChangeArrowheads="1"/>
              </p:cNvSpPr>
              <p:nvPr/>
            </p:nvSpPr>
            <p:spPr bwMode="auto">
              <a:xfrm>
                <a:off x="6892925" y="6151563"/>
                <a:ext cx="2057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Negative</a:t>
                </a:r>
              </a:p>
            </p:txBody>
          </p:sp>
          <p:sp>
            <p:nvSpPr>
              <p:cNvPr id="43" name="Text Box 23"/>
              <p:cNvSpPr txBox="1">
                <a:spLocks noChangeArrowheads="1"/>
              </p:cNvSpPr>
              <p:nvPr/>
            </p:nvSpPr>
            <p:spPr bwMode="auto">
              <a:xfrm>
                <a:off x="4572000" y="6386513"/>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grpSp>
      </p:grpSp>
    </p:spTree>
    <p:extLst>
      <p:ext uri="{BB962C8B-B14F-4D97-AF65-F5344CB8AC3E}">
        <p14:creationId xmlns:p14="http://schemas.microsoft.com/office/powerpoint/2010/main" val="776428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umping through h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7695" y="2061883"/>
            <a:ext cx="2896065" cy="2896066"/>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Indicator 5: Measurable Skill Gains</a:t>
            </a:r>
            <a:endParaRPr lang="en-US" dirty="0"/>
          </a:p>
        </p:txBody>
      </p:sp>
      <p:sp>
        <p:nvSpPr>
          <p:cNvPr id="3" name="Content Placeholder 2"/>
          <p:cNvSpPr>
            <a:spLocks noGrp="1"/>
          </p:cNvSpPr>
          <p:nvPr>
            <p:ph idx="1"/>
          </p:nvPr>
        </p:nvSpPr>
        <p:spPr>
          <a:xfrm>
            <a:off x="677334" y="1443318"/>
            <a:ext cx="8596668" cy="5002305"/>
          </a:xfrm>
        </p:spPr>
        <p:txBody>
          <a:bodyPr>
            <a:normAutofit/>
          </a:bodyPr>
          <a:lstStyle/>
          <a:p>
            <a:r>
              <a:rPr lang="en-US" dirty="0" smtClean="0"/>
              <a:t>Measures the percentage of participants who, during a program year, are in an education or training program that leads to a recognized postsecondary credential or employment and who are achieving documented academic, technical, occupational, or other forms of progress, towards such a credential or employment</a:t>
            </a:r>
          </a:p>
          <a:p>
            <a:pPr lvl="1"/>
            <a:r>
              <a:rPr lang="en-US" dirty="0" smtClean="0"/>
              <a:t>Documented progress is defined as one of the following:</a:t>
            </a:r>
          </a:p>
          <a:p>
            <a:pPr lvl="2"/>
            <a:r>
              <a:rPr lang="en-US" sz="1600" dirty="0" smtClean="0"/>
              <a:t>Documented achievement of at least 1 educational functioning level of a participant who is receiving instruction below postsecondary education level</a:t>
            </a:r>
          </a:p>
          <a:p>
            <a:pPr lvl="3"/>
            <a:r>
              <a:rPr lang="en-US" sz="1400" dirty="0"/>
              <a:t>Documentation may include: an educational functioning pre- and post- test, Adult High School program credits, enrollment in postsecondary education after exiting with BSD or entering </a:t>
            </a:r>
            <a:r>
              <a:rPr lang="en-US" sz="1400" dirty="0" smtClean="0"/>
              <a:t>postsecondary </a:t>
            </a:r>
            <a:r>
              <a:rPr lang="en-US" sz="1400" dirty="0"/>
              <a:t>education after exiting ABE</a:t>
            </a:r>
          </a:p>
          <a:p>
            <a:pPr lvl="2"/>
            <a:r>
              <a:rPr lang="en-US" sz="1600" dirty="0" smtClean="0"/>
              <a:t>Documented attainment of a secondary school diploma or its recognized equivalent </a:t>
            </a:r>
          </a:p>
          <a:p>
            <a:pPr lvl="3"/>
            <a:r>
              <a:rPr lang="en-US" sz="1400" dirty="0" smtClean="0"/>
              <a:t>Must pass all parts of a State-recognized high school equivalency test or obtain a diploma or State-recognized high school equivalent documenting satisfactory completion of secondary studies or an alternate diploma</a:t>
            </a:r>
          </a:p>
        </p:txBody>
      </p:sp>
    </p:spTree>
    <p:extLst>
      <p:ext uri="{BB962C8B-B14F-4D97-AF65-F5344CB8AC3E}">
        <p14:creationId xmlns:p14="http://schemas.microsoft.com/office/powerpoint/2010/main" val="314829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2046"/>
            <a:ext cx="8596668" cy="1320800"/>
          </a:xfrm>
        </p:spPr>
        <p:txBody>
          <a:bodyPr/>
          <a:lstStyle/>
          <a:p>
            <a:r>
              <a:rPr lang="en-US" dirty="0" smtClean="0"/>
              <a:t>Documented Progress on Measurable Skill Gains (continued)</a:t>
            </a:r>
            <a:endParaRPr lang="en-US" dirty="0"/>
          </a:p>
        </p:txBody>
      </p:sp>
      <p:sp>
        <p:nvSpPr>
          <p:cNvPr id="3" name="Content Placeholder 2"/>
          <p:cNvSpPr>
            <a:spLocks noGrp="1"/>
          </p:cNvSpPr>
          <p:nvPr>
            <p:ph idx="1"/>
          </p:nvPr>
        </p:nvSpPr>
        <p:spPr>
          <a:xfrm>
            <a:off x="677333" y="1688352"/>
            <a:ext cx="9237631" cy="4631765"/>
          </a:xfrm>
        </p:spPr>
        <p:txBody>
          <a:bodyPr>
            <a:normAutofit fontScale="85000" lnSpcReduction="20000"/>
          </a:bodyPr>
          <a:lstStyle/>
          <a:p>
            <a:r>
              <a:rPr lang="en-US" dirty="0"/>
              <a:t>Secondary or postsecondary transcript or report card for a sufficient number of credit hours that shows the State’s academic standards are being met</a:t>
            </a:r>
          </a:p>
          <a:p>
            <a:pPr lvl="1"/>
            <a:r>
              <a:rPr lang="en-US" dirty="0" smtClean="0"/>
              <a:t>For Secondary: documentation can be a transcript or report card for one semester showing achievement of the State’s academic standards</a:t>
            </a:r>
          </a:p>
          <a:p>
            <a:pPr lvl="1"/>
            <a:r>
              <a:rPr lang="en-US" dirty="0" smtClean="0"/>
              <a:t>For Postsecondary: documentation can be a transcript demonstrating a sufficient number of credit hours (at least 12 hours/semester for full time or a total of at least 12 credit hours over the course of two completed consecutive semesters during a 12 month period for part time) with at least a 2.0 GPA</a:t>
            </a:r>
            <a:endParaRPr lang="en-US" dirty="0"/>
          </a:p>
          <a:p>
            <a:r>
              <a:rPr lang="en-US" dirty="0"/>
              <a:t>Satisfactory or better progress report, towards established milestones, such as completion of OJT or of one year of an apprenticeship program or similar milestones, from an employer or training provider who is providing </a:t>
            </a:r>
            <a:r>
              <a:rPr lang="en-US" dirty="0" smtClean="0"/>
              <a:t>training</a:t>
            </a:r>
          </a:p>
          <a:p>
            <a:pPr lvl="1"/>
            <a:r>
              <a:rPr lang="en-US" dirty="0" smtClean="0"/>
              <a:t>Documentation varies, but progress reports must document substantive skill development. Progress reports may include training reports on milestones completed, or steps to complete an OJT or apprenticeship program. Pay increases resulting from newly acquired skills or increased performance can also be used.</a:t>
            </a:r>
            <a:endParaRPr lang="en-US" dirty="0"/>
          </a:p>
          <a:p>
            <a:r>
              <a:rPr lang="en-US" dirty="0"/>
              <a:t>Successful passage of an exam that is required for a particular occupation or progress in attaining technical or occupational skills as evidenced by trade-related benchmarks, such as knowledge-based </a:t>
            </a:r>
            <a:r>
              <a:rPr lang="en-US" dirty="0" smtClean="0"/>
              <a:t>exams</a:t>
            </a:r>
          </a:p>
          <a:p>
            <a:pPr lvl="1"/>
            <a:r>
              <a:rPr lang="en-US" dirty="0" smtClean="0"/>
              <a:t>Documentation may include: passage of a component exam in an RA program, employer-required knowledge-based exam, satisfactory attainment of an element on an industry or occupational competency-based assessment, or other completion test necessary to obtain a credential</a:t>
            </a:r>
            <a:endParaRPr lang="en-US" dirty="0"/>
          </a:p>
          <a:p>
            <a:endParaRPr lang="en-US" dirty="0"/>
          </a:p>
        </p:txBody>
      </p:sp>
    </p:spTree>
    <p:extLst>
      <p:ext uri="{BB962C8B-B14F-4D97-AF65-F5344CB8AC3E}">
        <p14:creationId xmlns:p14="http://schemas.microsoft.com/office/powerpoint/2010/main" val="313124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Measurable Skill Gains</a:t>
            </a:r>
            <a:endParaRPr lang="en-US" dirty="0"/>
          </a:p>
        </p:txBody>
      </p:sp>
      <p:sp>
        <p:nvSpPr>
          <p:cNvPr id="3" name="Content Placeholder 2"/>
          <p:cNvSpPr>
            <a:spLocks noGrp="1"/>
          </p:cNvSpPr>
          <p:nvPr>
            <p:ph idx="1"/>
          </p:nvPr>
        </p:nvSpPr>
        <p:spPr>
          <a:xfrm>
            <a:off x="677334" y="1532965"/>
            <a:ext cx="8596668" cy="4508397"/>
          </a:xfrm>
        </p:spPr>
        <p:txBody>
          <a:bodyPr/>
          <a:lstStyle/>
          <a:p>
            <a:r>
              <a:rPr lang="en-US" dirty="0" smtClean="0"/>
              <a:t>MSG is calculated by taking the number of participants in an education or training program that leads to a recognized postsecondary credential or employment and are achieving measurable skill gains based on attainment of at least one type of gain DIVIDED by the number of participants who are in an education or training program that leads to a recognized postsecondary credential or employment</a:t>
            </a:r>
          </a:p>
          <a:p>
            <a:pPr lvl="1"/>
            <a:r>
              <a:rPr lang="en-US" dirty="0" smtClean="0"/>
              <a:t>Only one gain per participant in a program year may be used to calculate success on the MSG indicator</a:t>
            </a:r>
          </a:p>
          <a:p>
            <a:pPr lvl="1"/>
            <a:r>
              <a:rPr lang="en-US" dirty="0" smtClean="0"/>
              <a:t>The most recent gain is the skill gain type that should be recorded</a:t>
            </a:r>
          </a:p>
          <a:p>
            <a:pPr lvl="1"/>
            <a:r>
              <a:rPr lang="en-US" dirty="0" smtClean="0"/>
              <a:t>A participant who exits the program and re-enrolls in the program during the same program year and is in an education or training program will be in the indicator twice for that program year</a:t>
            </a:r>
            <a:endParaRPr lang="en-US" dirty="0"/>
          </a:p>
        </p:txBody>
      </p:sp>
      <p:grpSp>
        <p:nvGrpSpPr>
          <p:cNvPr id="8" name="Group 7"/>
          <p:cNvGrpSpPr/>
          <p:nvPr/>
        </p:nvGrpSpPr>
        <p:grpSpPr>
          <a:xfrm>
            <a:off x="9399508" y="1930400"/>
            <a:ext cx="2684916" cy="3415819"/>
            <a:chOff x="9399508" y="1930400"/>
            <a:chExt cx="2684916" cy="3415819"/>
          </a:xfrm>
        </p:grpSpPr>
        <p:sp>
          <p:nvSpPr>
            <p:cNvPr id="4" name="TextBox 3"/>
            <p:cNvSpPr txBox="1"/>
            <p:nvPr/>
          </p:nvSpPr>
          <p:spPr>
            <a:xfrm>
              <a:off x="9399508" y="1930400"/>
              <a:ext cx="2684916" cy="1200329"/>
            </a:xfrm>
            <a:prstGeom prst="rect">
              <a:avLst/>
            </a:prstGeom>
            <a:noFill/>
          </p:spPr>
          <p:txBody>
            <a:bodyPr wrap="square" rtlCol="0">
              <a:spAutoFit/>
            </a:bodyPr>
            <a:lstStyle/>
            <a:p>
              <a:pPr algn="ctr"/>
              <a:r>
                <a:rPr lang="en-US" dirty="0" smtClean="0"/>
                <a:t># of </a:t>
              </a:r>
              <a:r>
                <a:rPr lang="en-US" dirty="0" err="1" smtClean="0"/>
                <a:t>ppl</a:t>
              </a:r>
              <a:r>
                <a:rPr lang="en-US" dirty="0" smtClean="0"/>
                <a:t> who are enrolled in education or training &amp; achieved at least one type of gain</a:t>
              </a:r>
              <a:endParaRPr lang="en-US" dirty="0"/>
            </a:p>
          </p:txBody>
        </p:sp>
        <p:cxnSp>
          <p:nvCxnSpPr>
            <p:cNvPr id="6" name="Straight Connector 5"/>
            <p:cNvCxnSpPr/>
            <p:nvPr/>
          </p:nvCxnSpPr>
          <p:spPr>
            <a:xfrm flipV="1">
              <a:off x="9457765" y="3218329"/>
              <a:ext cx="2599764" cy="8965"/>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442084" y="3314894"/>
              <a:ext cx="2599764" cy="2031325"/>
            </a:xfrm>
            <a:prstGeom prst="rect">
              <a:avLst/>
            </a:prstGeom>
            <a:noFill/>
          </p:spPr>
          <p:txBody>
            <a:bodyPr wrap="square" rtlCol="0">
              <a:spAutoFit/>
            </a:bodyPr>
            <a:lstStyle/>
            <a:p>
              <a:pPr algn="ctr"/>
              <a:r>
                <a:rPr lang="en-US" dirty="0" smtClean="0"/>
                <a:t># of </a:t>
              </a:r>
              <a:r>
                <a:rPr lang="en-US" dirty="0" err="1" smtClean="0"/>
                <a:t>ppl</a:t>
              </a:r>
              <a:r>
                <a:rPr lang="en-US" dirty="0"/>
                <a:t> </a:t>
              </a:r>
              <a:r>
                <a:rPr lang="en-US" dirty="0" smtClean="0"/>
                <a:t>who are/were in an education or training program that leads to postsecondary credential or employment during the program year</a:t>
              </a:r>
              <a:endParaRPr lang="en-US" dirty="0"/>
            </a:p>
          </p:txBody>
        </p:sp>
      </p:grpSp>
    </p:spTree>
    <p:extLst>
      <p:ext uri="{BB962C8B-B14F-4D97-AF65-F5344CB8AC3E}">
        <p14:creationId xmlns:p14="http://schemas.microsoft.com/office/powerpoint/2010/main" val="34179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8259"/>
            <a:ext cx="8596668" cy="735106"/>
          </a:xfrm>
        </p:spPr>
        <p:txBody>
          <a:bodyPr/>
          <a:lstStyle/>
          <a:p>
            <a:r>
              <a:rPr lang="en-US" dirty="0" smtClean="0"/>
              <a:t>Measurable Skills Gains</a:t>
            </a:r>
            <a:endParaRPr lang="en-US" dirty="0"/>
          </a:p>
        </p:txBody>
      </p:sp>
      <p:grpSp>
        <p:nvGrpSpPr>
          <p:cNvPr id="4" name="Group 3"/>
          <p:cNvGrpSpPr/>
          <p:nvPr/>
        </p:nvGrpSpPr>
        <p:grpSpPr>
          <a:xfrm>
            <a:off x="677334" y="1231434"/>
            <a:ext cx="8651875" cy="5026025"/>
            <a:chOff x="385763" y="1249363"/>
            <a:chExt cx="8651875" cy="5026025"/>
          </a:xfrm>
        </p:grpSpPr>
        <p:sp>
          <p:nvSpPr>
            <p:cNvPr id="5" name="AutoShape 10"/>
            <p:cNvSpPr>
              <a:spLocks noChangeArrowheads="1"/>
            </p:cNvSpPr>
            <p:nvPr/>
          </p:nvSpPr>
          <p:spPr bwMode="auto">
            <a:xfrm>
              <a:off x="4543425" y="3538538"/>
              <a:ext cx="2286000" cy="685800"/>
            </a:xfrm>
            <a:prstGeom prst="rightArrow">
              <a:avLst>
                <a:gd name="adj1" fmla="val 50000"/>
                <a:gd name="adj2" fmla="val 83333"/>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6" name="AutoShape 8"/>
            <p:cNvSpPr>
              <a:spLocks noChangeArrowheads="1"/>
            </p:cNvSpPr>
            <p:nvPr/>
          </p:nvSpPr>
          <p:spPr bwMode="auto">
            <a:xfrm rot="5400000">
              <a:off x="2143125" y="2209801"/>
              <a:ext cx="530225" cy="838200"/>
            </a:xfrm>
            <a:prstGeom prst="rightArrow">
              <a:avLst>
                <a:gd name="adj1" fmla="val 50000"/>
                <a:gd name="adj2" fmla="val 29546"/>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7" name="AutoShape 7"/>
            <p:cNvSpPr>
              <a:spLocks noChangeArrowheads="1"/>
            </p:cNvSpPr>
            <p:nvPr/>
          </p:nvSpPr>
          <p:spPr bwMode="auto">
            <a:xfrm>
              <a:off x="4549775" y="1447800"/>
              <a:ext cx="2209800" cy="685800"/>
            </a:xfrm>
            <a:prstGeom prst="rightArrow">
              <a:avLst>
                <a:gd name="adj1" fmla="val 50000"/>
                <a:gd name="adj2" fmla="val 80556"/>
              </a:avLst>
            </a:prstGeom>
            <a:solidFill>
              <a:srgbClr val="FFCC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8" name="Rectangle 3"/>
            <p:cNvSpPr>
              <a:spLocks noChangeArrowheads="1"/>
            </p:cNvSpPr>
            <p:nvPr/>
          </p:nvSpPr>
          <p:spPr bwMode="auto">
            <a:xfrm>
              <a:off x="419100" y="1249363"/>
              <a:ext cx="4114800" cy="108585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9" name="Text Box 4"/>
            <p:cNvSpPr txBox="1">
              <a:spLocks noChangeArrowheads="1"/>
            </p:cNvSpPr>
            <p:nvPr/>
          </p:nvSpPr>
          <p:spPr bwMode="auto">
            <a:xfrm>
              <a:off x="552450" y="1295400"/>
              <a:ext cx="381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Arial" panose="020B0604020202020204" pitchFamily="34" charset="0"/>
                </a:rPr>
                <a:t>Enrolled in education or training services that lead to a post-secondary credential or employment?</a:t>
              </a:r>
            </a:p>
          </p:txBody>
        </p:sp>
        <p:sp>
          <p:nvSpPr>
            <p:cNvPr id="10" name="Rectangle 5"/>
            <p:cNvSpPr>
              <a:spLocks noChangeArrowheads="1"/>
            </p:cNvSpPr>
            <p:nvPr/>
          </p:nvSpPr>
          <p:spPr bwMode="auto">
            <a:xfrm>
              <a:off x="400050" y="2919413"/>
              <a:ext cx="4114800" cy="625475"/>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1" name="Text Box 6"/>
            <p:cNvSpPr txBox="1">
              <a:spLocks noChangeArrowheads="1"/>
            </p:cNvSpPr>
            <p:nvPr/>
          </p:nvSpPr>
          <p:spPr bwMode="auto">
            <a:xfrm>
              <a:off x="385763" y="2962275"/>
              <a:ext cx="411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Arial" panose="020B0604020202020204" pitchFamily="34" charset="0"/>
                </a:rPr>
                <a:t>Increase at least one educational functional level</a:t>
              </a:r>
            </a:p>
          </p:txBody>
        </p:sp>
        <p:sp>
          <p:nvSpPr>
            <p:cNvPr id="12" name="Text Box 11"/>
            <p:cNvSpPr txBox="1">
              <a:spLocks noChangeArrowheads="1"/>
            </p:cNvSpPr>
            <p:nvPr/>
          </p:nvSpPr>
          <p:spPr bwMode="auto">
            <a:xfrm>
              <a:off x="4911725" y="3690938"/>
              <a:ext cx="72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3" name="Text Box 13"/>
            <p:cNvSpPr txBox="1">
              <a:spLocks noChangeArrowheads="1"/>
            </p:cNvSpPr>
            <p:nvPr/>
          </p:nvSpPr>
          <p:spPr bwMode="auto">
            <a:xfrm>
              <a:off x="5099050" y="1592263"/>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sp>
          <p:nvSpPr>
            <p:cNvPr id="14" name="Text Box 14"/>
            <p:cNvSpPr txBox="1">
              <a:spLocks noChangeArrowheads="1"/>
            </p:cNvSpPr>
            <p:nvPr/>
          </p:nvSpPr>
          <p:spPr bwMode="auto">
            <a:xfrm>
              <a:off x="2065338" y="2370138"/>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Tahoma" panose="020B0604030504040204" pitchFamily="34" charset="0"/>
                </a:rPr>
                <a:t>YES</a:t>
              </a:r>
            </a:p>
          </p:txBody>
        </p:sp>
        <p:sp>
          <p:nvSpPr>
            <p:cNvPr id="15" name="Oval 15"/>
            <p:cNvSpPr>
              <a:spLocks noChangeArrowheads="1"/>
            </p:cNvSpPr>
            <p:nvPr/>
          </p:nvSpPr>
          <p:spPr bwMode="auto">
            <a:xfrm>
              <a:off x="6781800" y="1325563"/>
              <a:ext cx="2057400" cy="914400"/>
            </a:xfrm>
            <a:prstGeom prst="ellipse">
              <a:avLst/>
            </a:prstGeom>
            <a:solidFill>
              <a:srgbClr val="FFCC66"/>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6" name="Oval 16"/>
            <p:cNvSpPr>
              <a:spLocks noChangeArrowheads="1"/>
            </p:cNvSpPr>
            <p:nvPr/>
          </p:nvSpPr>
          <p:spPr bwMode="auto">
            <a:xfrm>
              <a:off x="6975475" y="4630738"/>
              <a:ext cx="2057400" cy="914400"/>
            </a:xfrm>
            <a:prstGeom prst="ellipse">
              <a:avLst/>
            </a:prstGeom>
            <a:solidFill>
              <a:srgbClr val="FF0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7" name="Oval 17"/>
            <p:cNvSpPr>
              <a:spLocks noChangeArrowheads="1"/>
            </p:cNvSpPr>
            <p:nvPr/>
          </p:nvSpPr>
          <p:spPr bwMode="auto">
            <a:xfrm>
              <a:off x="6856413" y="3405188"/>
              <a:ext cx="2057400" cy="914400"/>
            </a:xfrm>
            <a:prstGeom prst="ellipse">
              <a:avLst/>
            </a:prstGeom>
            <a:solidFill>
              <a:srgbClr val="00B05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8" name="Text Box 19"/>
            <p:cNvSpPr txBox="1">
              <a:spLocks noChangeArrowheads="1"/>
            </p:cNvSpPr>
            <p:nvPr/>
          </p:nvSpPr>
          <p:spPr bwMode="auto">
            <a:xfrm>
              <a:off x="6875463" y="1566863"/>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Excluded</a:t>
              </a:r>
            </a:p>
          </p:txBody>
        </p:sp>
        <p:sp>
          <p:nvSpPr>
            <p:cNvPr id="19" name="Text Box 20"/>
            <p:cNvSpPr txBox="1">
              <a:spLocks noChangeArrowheads="1"/>
            </p:cNvSpPr>
            <p:nvPr/>
          </p:nvSpPr>
          <p:spPr bwMode="auto">
            <a:xfrm>
              <a:off x="6926263" y="3590925"/>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Positive</a:t>
              </a:r>
            </a:p>
          </p:txBody>
        </p:sp>
        <p:sp>
          <p:nvSpPr>
            <p:cNvPr id="20" name="Text Box 21"/>
            <p:cNvSpPr txBox="1">
              <a:spLocks noChangeArrowheads="1"/>
            </p:cNvSpPr>
            <p:nvPr/>
          </p:nvSpPr>
          <p:spPr bwMode="auto">
            <a:xfrm>
              <a:off x="6980238" y="4865688"/>
              <a:ext cx="2057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Negative</a:t>
              </a:r>
            </a:p>
          </p:txBody>
        </p:sp>
        <p:sp>
          <p:nvSpPr>
            <p:cNvPr id="21" name="AutoShape 22"/>
            <p:cNvSpPr>
              <a:spLocks noChangeArrowheads="1"/>
            </p:cNvSpPr>
            <p:nvPr/>
          </p:nvSpPr>
          <p:spPr bwMode="auto">
            <a:xfrm>
              <a:off x="4524375" y="4806950"/>
              <a:ext cx="2441575" cy="546100"/>
            </a:xfrm>
            <a:prstGeom prst="rightArrow">
              <a:avLst>
                <a:gd name="adj1" fmla="val 50000"/>
                <a:gd name="adj2" fmla="val 165652"/>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dirty="0">
                <a:solidFill>
                  <a:schemeClr val="tx2"/>
                </a:solidFill>
                <a:latin typeface="Verdana" panose="020B0604030504040204" pitchFamily="34" charset="0"/>
              </a:endParaRPr>
            </a:p>
          </p:txBody>
        </p:sp>
        <p:sp>
          <p:nvSpPr>
            <p:cNvPr id="22" name="Text Box 23"/>
            <p:cNvSpPr txBox="1">
              <a:spLocks noChangeArrowheads="1"/>
            </p:cNvSpPr>
            <p:nvPr/>
          </p:nvSpPr>
          <p:spPr bwMode="auto">
            <a:xfrm>
              <a:off x="4876800" y="486727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Tahoma" panose="020B0604030504040204" pitchFamily="34" charset="0"/>
                </a:rPr>
                <a:t>NO</a:t>
              </a:r>
            </a:p>
          </p:txBody>
        </p:sp>
        <p:sp>
          <p:nvSpPr>
            <p:cNvPr id="23" name="Rectangle 5"/>
            <p:cNvSpPr>
              <a:spLocks noChangeArrowheads="1"/>
            </p:cNvSpPr>
            <p:nvPr/>
          </p:nvSpPr>
          <p:spPr bwMode="auto">
            <a:xfrm>
              <a:off x="400050" y="3646488"/>
              <a:ext cx="4114800" cy="59055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24" name="Text Box 6"/>
            <p:cNvSpPr txBox="1">
              <a:spLocks noChangeArrowheads="1"/>
            </p:cNvSpPr>
            <p:nvPr/>
          </p:nvSpPr>
          <p:spPr bwMode="auto">
            <a:xfrm>
              <a:off x="392113" y="3678238"/>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Arial" panose="020B0604020202020204" pitchFamily="34" charset="0"/>
                </a:rPr>
                <a:t>Attainment of a high school diploma or GED</a:t>
              </a:r>
            </a:p>
          </p:txBody>
        </p:sp>
        <p:sp>
          <p:nvSpPr>
            <p:cNvPr id="25" name="Rectangle 5"/>
            <p:cNvSpPr>
              <a:spLocks noChangeArrowheads="1"/>
            </p:cNvSpPr>
            <p:nvPr/>
          </p:nvSpPr>
          <p:spPr bwMode="auto">
            <a:xfrm>
              <a:off x="400050" y="4319588"/>
              <a:ext cx="4114800" cy="404812"/>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26" name="Text Box 6"/>
            <p:cNvSpPr txBox="1">
              <a:spLocks noChangeArrowheads="1"/>
            </p:cNvSpPr>
            <p:nvPr/>
          </p:nvSpPr>
          <p:spPr bwMode="auto">
            <a:xfrm>
              <a:off x="444500" y="4346575"/>
              <a:ext cx="4114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Arial" panose="020B0604020202020204" pitchFamily="34" charset="0"/>
                </a:rPr>
                <a:t>Making satisfactory progress in school</a:t>
              </a:r>
            </a:p>
          </p:txBody>
        </p:sp>
        <p:sp>
          <p:nvSpPr>
            <p:cNvPr id="27" name="Rectangle 5"/>
            <p:cNvSpPr>
              <a:spLocks noChangeArrowheads="1"/>
            </p:cNvSpPr>
            <p:nvPr/>
          </p:nvSpPr>
          <p:spPr bwMode="auto">
            <a:xfrm>
              <a:off x="400050" y="4867275"/>
              <a:ext cx="4114800" cy="750888"/>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28" name="Text Box 6"/>
            <p:cNvSpPr txBox="1">
              <a:spLocks noChangeArrowheads="1"/>
            </p:cNvSpPr>
            <p:nvPr/>
          </p:nvSpPr>
          <p:spPr bwMode="auto">
            <a:xfrm>
              <a:off x="420688" y="4821238"/>
              <a:ext cx="411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Arial" panose="020B0604020202020204" pitchFamily="34" charset="0"/>
                </a:rPr>
                <a:t>Making satisfactory progress towards measurable standards from an employer or training provider</a:t>
              </a:r>
            </a:p>
          </p:txBody>
        </p:sp>
        <p:sp>
          <p:nvSpPr>
            <p:cNvPr id="29" name="Rectangle 5"/>
            <p:cNvSpPr>
              <a:spLocks noChangeArrowheads="1"/>
            </p:cNvSpPr>
            <p:nvPr/>
          </p:nvSpPr>
          <p:spPr bwMode="auto">
            <a:xfrm>
              <a:off x="404813" y="5726113"/>
              <a:ext cx="4114800" cy="549275"/>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30" name="Text Box 6"/>
            <p:cNvSpPr txBox="1">
              <a:spLocks noChangeArrowheads="1"/>
            </p:cNvSpPr>
            <p:nvPr/>
          </p:nvSpPr>
          <p:spPr bwMode="auto">
            <a:xfrm>
              <a:off x="420688" y="5684838"/>
              <a:ext cx="4114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Arial" panose="020B0604020202020204" pitchFamily="34" charset="0"/>
                </a:rPr>
                <a:t>Passing an exam designed to measure occupational or technical skills</a:t>
              </a:r>
            </a:p>
          </p:txBody>
        </p:sp>
      </p:grpSp>
    </p:spTree>
    <p:extLst>
      <p:ext uri="{BB962C8B-B14F-4D97-AF65-F5344CB8AC3E}">
        <p14:creationId xmlns:p14="http://schemas.microsoft.com/office/powerpoint/2010/main" val="10651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Indicator 6: Effectiveness in Serving Employers</a:t>
            </a:r>
            <a:endParaRPr lang="en-US" dirty="0"/>
          </a:p>
        </p:txBody>
      </p:sp>
      <p:sp>
        <p:nvSpPr>
          <p:cNvPr id="3" name="Content Placeholder 2"/>
          <p:cNvSpPr>
            <a:spLocks noGrp="1"/>
          </p:cNvSpPr>
          <p:nvPr>
            <p:ph idx="1"/>
          </p:nvPr>
        </p:nvSpPr>
        <p:spPr>
          <a:xfrm>
            <a:off x="677334" y="2088870"/>
            <a:ext cx="8596668" cy="4374683"/>
          </a:xfrm>
        </p:spPr>
        <p:txBody>
          <a:bodyPr>
            <a:normAutofit lnSpcReduction="10000"/>
          </a:bodyPr>
          <a:lstStyle/>
          <a:p>
            <a:r>
              <a:rPr lang="en-US" dirty="0" smtClean="0"/>
              <a:t>Still in “Pilot Program” status; reported annually (program year)</a:t>
            </a:r>
          </a:p>
          <a:p>
            <a:r>
              <a:rPr lang="en-US" dirty="0" smtClean="0"/>
              <a:t>Three options for measuring performance; states select two</a:t>
            </a:r>
          </a:p>
          <a:p>
            <a:pPr lvl="1"/>
            <a:r>
              <a:rPr lang="en-US" dirty="0" smtClean="0"/>
              <a:t>Retention with the Same Employer</a:t>
            </a:r>
          </a:p>
          <a:p>
            <a:pPr lvl="1"/>
            <a:r>
              <a:rPr lang="en-US" dirty="0" smtClean="0"/>
              <a:t>Repeat Business Customers</a:t>
            </a:r>
          </a:p>
          <a:p>
            <a:pPr lvl="1"/>
            <a:r>
              <a:rPr lang="en-US" dirty="0" smtClean="0"/>
              <a:t>Employer Penetration Rate</a:t>
            </a:r>
          </a:p>
          <a:p>
            <a:r>
              <a:rPr lang="en-US" dirty="0" smtClean="0"/>
              <a:t>We track Retention with the Same Employer &amp; Repeat Business Customers</a:t>
            </a:r>
          </a:p>
          <a:p>
            <a:pPr lvl="1"/>
            <a:r>
              <a:rPr lang="en-US" dirty="0" smtClean="0"/>
              <a:t>Retention with Same Employer measures the percentage of participants who exit and were employed by the same employer in the 2</a:t>
            </a:r>
            <a:r>
              <a:rPr lang="en-US" baseline="30000" dirty="0" smtClean="0"/>
              <a:t>nd</a:t>
            </a:r>
            <a:r>
              <a:rPr lang="en-US" dirty="0" smtClean="0"/>
              <a:t> &amp; 4</a:t>
            </a:r>
            <a:r>
              <a:rPr lang="en-US" baseline="30000" dirty="0" smtClean="0"/>
              <a:t>th</a:t>
            </a:r>
            <a:r>
              <a:rPr lang="en-US" dirty="0" smtClean="0"/>
              <a:t> quarters after exit</a:t>
            </a:r>
          </a:p>
          <a:p>
            <a:pPr lvl="1"/>
            <a:r>
              <a:rPr lang="en-US" dirty="0" smtClean="0"/>
              <a:t>Repeat Business Customers measures the percentage of employers who have used WIOA core program services more than once during the last three program years</a:t>
            </a:r>
          </a:p>
          <a:p>
            <a:pPr lvl="2"/>
            <a:r>
              <a:rPr lang="en-US" dirty="0" smtClean="0"/>
              <a:t>WIOA Core Program Services in this case included: Employer Information &amp; Support Services, Workforce Recruitment Assistance, Engaged in Strategic Planning/Economic Development, Accessing Untapped Labor Pools, Training Services, Incumbent Worker Training Services, Rapid Response/Business Downsizing Assistance, and Planning Layoff Response</a:t>
            </a:r>
          </a:p>
        </p:txBody>
      </p:sp>
      <p:grpSp>
        <p:nvGrpSpPr>
          <p:cNvPr id="8" name="Group 7"/>
          <p:cNvGrpSpPr/>
          <p:nvPr/>
        </p:nvGrpSpPr>
        <p:grpSpPr>
          <a:xfrm>
            <a:off x="9018494" y="2088870"/>
            <a:ext cx="2886635" cy="1635798"/>
            <a:chOff x="8982635" y="2088870"/>
            <a:chExt cx="2886635" cy="1635798"/>
          </a:xfrm>
        </p:grpSpPr>
        <p:sp>
          <p:nvSpPr>
            <p:cNvPr id="4" name="TextBox 3"/>
            <p:cNvSpPr txBox="1"/>
            <p:nvPr/>
          </p:nvSpPr>
          <p:spPr>
            <a:xfrm>
              <a:off x="8982635" y="2088870"/>
              <a:ext cx="2832847" cy="830997"/>
            </a:xfrm>
            <a:prstGeom prst="rect">
              <a:avLst/>
            </a:prstGeom>
            <a:noFill/>
          </p:spPr>
          <p:txBody>
            <a:bodyPr wrap="square" rtlCol="0">
              <a:spAutoFit/>
            </a:bodyPr>
            <a:lstStyle/>
            <a:p>
              <a:pPr algn="ctr"/>
              <a:r>
                <a:rPr lang="en-US" sz="1200" b="1" dirty="0" smtClean="0"/>
                <a:t># of </a:t>
              </a:r>
              <a:r>
                <a:rPr lang="en-US" sz="1200" b="1" dirty="0" err="1" smtClean="0"/>
                <a:t>ppl</a:t>
              </a:r>
              <a:r>
                <a:rPr lang="en-US" sz="1200" b="1" dirty="0" smtClean="0"/>
                <a:t> with wage records who exit during the program year &amp; were employed with the same employer during 2</a:t>
              </a:r>
              <a:r>
                <a:rPr lang="en-US" sz="1200" b="1" baseline="30000" dirty="0" smtClean="0"/>
                <a:t>nd</a:t>
              </a:r>
              <a:r>
                <a:rPr lang="en-US" sz="1200" b="1" dirty="0" smtClean="0"/>
                <a:t> &amp; 4</a:t>
              </a:r>
              <a:r>
                <a:rPr lang="en-US" sz="1200" b="1" baseline="30000" dirty="0" smtClean="0"/>
                <a:t>th</a:t>
              </a:r>
              <a:r>
                <a:rPr lang="en-US" sz="1200" b="1" dirty="0" smtClean="0"/>
                <a:t> quarter after exit</a:t>
              </a:r>
              <a:endParaRPr lang="en-US" sz="1200" b="1" dirty="0"/>
            </a:p>
          </p:txBody>
        </p:sp>
        <p:cxnSp>
          <p:nvCxnSpPr>
            <p:cNvPr id="6" name="Straight Connector 5"/>
            <p:cNvCxnSpPr/>
            <p:nvPr/>
          </p:nvCxnSpPr>
          <p:spPr>
            <a:xfrm>
              <a:off x="8982635" y="2985248"/>
              <a:ext cx="2886635" cy="0"/>
            </a:xfrm>
            <a:prstGeom prst="line">
              <a:avLst/>
            </a:prstGeom>
            <a:ln w="28575"/>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9117106" y="3078337"/>
              <a:ext cx="2698376" cy="646331"/>
            </a:xfrm>
            <a:prstGeom prst="rect">
              <a:avLst/>
            </a:prstGeom>
            <a:noFill/>
          </p:spPr>
          <p:txBody>
            <a:bodyPr wrap="square" rtlCol="0">
              <a:spAutoFit/>
            </a:bodyPr>
            <a:lstStyle/>
            <a:p>
              <a:pPr algn="ctr"/>
              <a:r>
                <a:rPr lang="en-US" sz="1200" b="1" dirty="0" smtClean="0"/>
                <a:t># of </a:t>
              </a:r>
              <a:r>
                <a:rPr lang="en-US" sz="1200" b="1" dirty="0" err="1" smtClean="0"/>
                <a:t>ppl</a:t>
              </a:r>
              <a:r>
                <a:rPr lang="en-US" sz="1200" b="1" dirty="0" smtClean="0"/>
                <a:t> with wage records who exit &amp; were employed during the 2</a:t>
              </a:r>
              <a:r>
                <a:rPr lang="en-US" sz="1200" b="1" baseline="30000" dirty="0" smtClean="0"/>
                <a:t>nd</a:t>
              </a:r>
              <a:r>
                <a:rPr lang="en-US" sz="1200" b="1" dirty="0" smtClean="0"/>
                <a:t> quarter after exit</a:t>
              </a:r>
              <a:endParaRPr lang="en-US" sz="1200" b="1" dirty="0"/>
            </a:p>
          </p:txBody>
        </p:sp>
      </p:grpSp>
      <p:grpSp>
        <p:nvGrpSpPr>
          <p:cNvPr id="13" name="Group 12"/>
          <p:cNvGrpSpPr/>
          <p:nvPr/>
        </p:nvGrpSpPr>
        <p:grpSpPr>
          <a:xfrm>
            <a:off x="9193320" y="4151187"/>
            <a:ext cx="2859727" cy="1582294"/>
            <a:chOff x="9193320" y="4151187"/>
            <a:chExt cx="2859727" cy="1582294"/>
          </a:xfrm>
        </p:grpSpPr>
        <p:sp>
          <p:nvSpPr>
            <p:cNvPr id="9" name="TextBox 8"/>
            <p:cNvSpPr txBox="1"/>
            <p:nvPr/>
          </p:nvSpPr>
          <p:spPr>
            <a:xfrm>
              <a:off x="9193320" y="4151187"/>
              <a:ext cx="2792492" cy="830997"/>
            </a:xfrm>
            <a:prstGeom prst="rect">
              <a:avLst/>
            </a:prstGeom>
            <a:noFill/>
          </p:spPr>
          <p:txBody>
            <a:bodyPr wrap="square" rtlCol="0">
              <a:spAutoFit/>
            </a:bodyPr>
            <a:lstStyle/>
            <a:p>
              <a:pPr algn="ctr"/>
              <a:r>
                <a:rPr lang="en-US" sz="1200" b="1" dirty="0" smtClean="0"/>
                <a:t>Total # of businesses using services during the program year that have also utilized services at least once in the previous 3 program years</a:t>
              </a:r>
              <a:endParaRPr lang="en-US" sz="1200" b="1" dirty="0"/>
            </a:p>
          </p:txBody>
        </p:sp>
        <p:cxnSp>
          <p:nvCxnSpPr>
            <p:cNvPr id="11" name="Straight Connector 10"/>
            <p:cNvCxnSpPr/>
            <p:nvPr/>
          </p:nvCxnSpPr>
          <p:spPr>
            <a:xfrm>
              <a:off x="9269520" y="5162367"/>
              <a:ext cx="2720774" cy="8965"/>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9269520" y="5271816"/>
              <a:ext cx="2783527" cy="461665"/>
            </a:xfrm>
            <a:prstGeom prst="rect">
              <a:avLst/>
            </a:prstGeom>
            <a:noFill/>
          </p:spPr>
          <p:txBody>
            <a:bodyPr wrap="square" rtlCol="0">
              <a:spAutoFit/>
            </a:bodyPr>
            <a:lstStyle/>
            <a:p>
              <a:r>
                <a:rPr lang="en-US" sz="1200" b="1" dirty="0" smtClean="0"/>
                <a:t>Total # of establishments serviced during the current program year</a:t>
              </a:r>
              <a:endParaRPr lang="en-US" sz="1200" b="1" dirty="0"/>
            </a:p>
          </p:txBody>
        </p:sp>
      </p:grpSp>
    </p:spTree>
    <p:extLst>
      <p:ext uri="{BB962C8B-B14F-4D97-AF65-F5344CB8AC3E}">
        <p14:creationId xmlns:p14="http://schemas.microsoft.com/office/powerpoint/2010/main" val="5734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in Serving Employers: Retention</a:t>
            </a:r>
            <a:endParaRPr lang="en-US" dirty="0"/>
          </a:p>
        </p:txBody>
      </p:sp>
      <p:grpSp>
        <p:nvGrpSpPr>
          <p:cNvPr id="4" name="Group 3"/>
          <p:cNvGrpSpPr/>
          <p:nvPr/>
        </p:nvGrpSpPr>
        <p:grpSpPr>
          <a:xfrm>
            <a:off x="677334" y="2187389"/>
            <a:ext cx="8458200" cy="3733800"/>
            <a:chOff x="381000" y="1676400"/>
            <a:chExt cx="8458200" cy="3733800"/>
          </a:xfrm>
        </p:grpSpPr>
        <p:sp>
          <p:nvSpPr>
            <p:cNvPr id="5" name="AutoShape 10"/>
            <p:cNvSpPr>
              <a:spLocks noChangeArrowheads="1"/>
            </p:cNvSpPr>
            <p:nvPr/>
          </p:nvSpPr>
          <p:spPr bwMode="auto">
            <a:xfrm>
              <a:off x="4495800" y="3276600"/>
              <a:ext cx="2286000" cy="685800"/>
            </a:xfrm>
            <a:prstGeom prst="rightArrow">
              <a:avLst>
                <a:gd name="adj1" fmla="val 50000"/>
                <a:gd name="adj2" fmla="val 83333"/>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6" name="Rectangle 18"/>
            <p:cNvSpPr>
              <a:spLocks noChangeArrowheads="1"/>
            </p:cNvSpPr>
            <p:nvPr/>
          </p:nvSpPr>
          <p:spPr bwMode="auto">
            <a:xfrm>
              <a:off x="2286000" y="4191000"/>
              <a:ext cx="457200" cy="1066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7" name="AutoShape 8"/>
            <p:cNvSpPr>
              <a:spLocks noChangeArrowheads="1"/>
            </p:cNvSpPr>
            <p:nvPr/>
          </p:nvSpPr>
          <p:spPr bwMode="auto">
            <a:xfrm rot="5400000">
              <a:off x="1981200" y="2438400"/>
              <a:ext cx="990600" cy="838200"/>
            </a:xfrm>
            <a:prstGeom prst="rightArrow">
              <a:avLst>
                <a:gd name="adj1" fmla="val 50000"/>
                <a:gd name="adj2" fmla="val 29545"/>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8" name="AutoShape 7"/>
            <p:cNvSpPr>
              <a:spLocks noChangeArrowheads="1"/>
            </p:cNvSpPr>
            <p:nvPr/>
          </p:nvSpPr>
          <p:spPr bwMode="auto">
            <a:xfrm>
              <a:off x="4495800" y="1752600"/>
              <a:ext cx="2209800" cy="685800"/>
            </a:xfrm>
            <a:prstGeom prst="rightArrow">
              <a:avLst>
                <a:gd name="adj1" fmla="val 50000"/>
                <a:gd name="adj2" fmla="val 80556"/>
              </a:avLst>
            </a:prstGeom>
            <a:solidFill>
              <a:srgbClr val="FFCC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9" name="Rectangle 3"/>
            <p:cNvSpPr>
              <a:spLocks noChangeArrowheads="1"/>
            </p:cNvSpPr>
            <p:nvPr/>
          </p:nvSpPr>
          <p:spPr bwMode="auto">
            <a:xfrm>
              <a:off x="381000" y="1676400"/>
              <a:ext cx="4114800" cy="7620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0" name="Text Box 4"/>
            <p:cNvSpPr txBox="1">
              <a:spLocks noChangeArrowheads="1"/>
            </p:cNvSpPr>
            <p:nvPr/>
          </p:nvSpPr>
          <p:spPr bwMode="auto">
            <a:xfrm>
              <a:off x="514350" y="1808163"/>
              <a:ext cx="381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Participant who has exited?</a:t>
              </a:r>
            </a:p>
          </p:txBody>
        </p:sp>
        <p:sp>
          <p:nvSpPr>
            <p:cNvPr id="11" name="Rectangle 5"/>
            <p:cNvSpPr>
              <a:spLocks noChangeArrowheads="1"/>
            </p:cNvSpPr>
            <p:nvPr/>
          </p:nvSpPr>
          <p:spPr bwMode="auto">
            <a:xfrm>
              <a:off x="381000" y="3429000"/>
              <a:ext cx="4114800" cy="13716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2" name="Text Box 6"/>
            <p:cNvSpPr txBox="1">
              <a:spLocks noChangeArrowheads="1"/>
            </p:cNvSpPr>
            <p:nvPr/>
          </p:nvSpPr>
          <p:spPr bwMode="auto">
            <a:xfrm>
              <a:off x="609600" y="3505200"/>
              <a:ext cx="365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Participant employed with the same employer in the 2</a:t>
              </a:r>
              <a:r>
                <a:rPr lang="en-US" altLang="en-US" sz="2000" b="1" baseline="30000" dirty="0">
                  <a:cs typeface="Arial" panose="020B0604020202020204" pitchFamily="34" charset="0"/>
                </a:rPr>
                <a:t>nd</a:t>
              </a:r>
              <a:r>
                <a:rPr lang="en-US" altLang="en-US" sz="2000" b="1" dirty="0">
                  <a:cs typeface="Arial" panose="020B0604020202020204" pitchFamily="34" charset="0"/>
                </a:rPr>
                <a:t> and 4</a:t>
              </a:r>
              <a:r>
                <a:rPr lang="en-US" altLang="en-US" sz="2000" b="1" baseline="30000" dirty="0">
                  <a:cs typeface="Arial" panose="020B0604020202020204" pitchFamily="34" charset="0"/>
                </a:rPr>
                <a:t>th</a:t>
              </a:r>
              <a:r>
                <a:rPr lang="en-US" altLang="en-US" sz="2000" b="1" dirty="0">
                  <a:cs typeface="Arial" panose="020B0604020202020204" pitchFamily="34" charset="0"/>
                </a:rPr>
                <a:t> quarters after exit?</a:t>
              </a:r>
            </a:p>
          </p:txBody>
        </p:sp>
        <p:sp>
          <p:nvSpPr>
            <p:cNvPr id="13" name="Text Box 11"/>
            <p:cNvSpPr txBox="1">
              <a:spLocks noChangeArrowheads="1"/>
            </p:cNvSpPr>
            <p:nvPr/>
          </p:nvSpPr>
          <p:spPr bwMode="auto">
            <a:xfrm>
              <a:off x="5181600" y="34290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4" name="Text Box 13"/>
            <p:cNvSpPr txBox="1">
              <a:spLocks noChangeArrowheads="1"/>
            </p:cNvSpPr>
            <p:nvPr/>
          </p:nvSpPr>
          <p:spPr bwMode="auto">
            <a:xfrm>
              <a:off x="5105400" y="18891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Tahoma" panose="020B0604030504040204" pitchFamily="34" charset="0"/>
                </a:rPr>
                <a:t>NO</a:t>
              </a:r>
            </a:p>
          </p:txBody>
        </p:sp>
        <p:sp>
          <p:nvSpPr>
            <p:cNvPr id="15" name="Text Box 14"/>
            <p:cNvSpPr txBox="1">
              <a:spLocks noChangeArrowheads="1"/>
            </p:cNvSpPr>
            <p:nvPr/>
          </p:nvSpPr>
          <p:spPr bwMode="auto">
            <a:xfrm>
              <a:off x="2133600" y="2590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6" name="Oval 15"/>
            <p:cNvSpPr>
              <a:spLocks noChangeArrowheads="1"/>
            </p:cNvSpPr>
            <p:nvPr/>
          </p:nvSpPr>
          <p:spPr bwMode="auto">
            <a:xfrm>
              <a:off x="6781800" y="1676400"/>
              <a:ext cx="2057400" cy="914400"/>
            </a:xfrm>
            <a:prstGeom prst="ellipse">
              <a:avLst/>
            </a:prstGeom>
            <a:solidFill>
              <a:srgbClr val="FFCC66"/>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7" name="Oval 16"/>
            <p:cNvSpPr>
              <a:spLocks noChangeArrowheads="1"/>
            </p:cNvSpPr>
            <p:nvPr/>
          </p:nvSpPr>
          <p:spPr bwMode="auto">
            <a:xfrm>
              <a:off x="6781800" y="4495800"/>
              <a:ext cx="2057400" cy="914400"/>
            </a:xfrm>
            <a:prstGeom prst="ellipse">
              <a:avLst/>
            </a:prstGeom>
            <a:solidFill>
              <a:srgbClr val="FF0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8" name="Oval 17"/>
            <p:cNvSpPr>
              <a:spLocks noChangeArrowheads="1"/>
            </p:cNvSpPr>
            <p:nvPr/>
          </p:nvSpPr>
          <p:spPr bwMode="auto">
            <a:xfrm>
              <a:off x="6781800" y="3048000"/>
              <a:ext cx="2057400" cy="914400"/>
            </a:xfrm>
            <a:prstGeom prst="ellipse">
              <a:avLst/>
            </a:prstGeom>
            <a:solidFill>
              <a:srgbClr val="00B05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9" name="Text Box 19"/>
            <p:cNvSpPr txBox="1">
              <a:spLocks noChangeArrowheads="1"/>
            </p:cNvSpPr>
            <p:nvPr/>
          </p:nvSpPr>
          <p:spPr bwMode="auto">
            <a:xfrm>
              <a:off x="6858000" y="19050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Excluded</a:t>
              </a:r>
            </a:p>
          </p:txBody>
        </p:sp>
        <p:sp>
          <p:nvSpPr>
            <p:cNvPr id="20" name="Text Box 20"/>
            <p:cNvSpPr txBox="1">
              <a:spLocks noChangeArrowheads="1"/>
            </p:cNvSpPr>
            <p:nvPr/>
          </p:nvSpPr>
          <p:spPr bwMode="auto">
            <a:xfrm>
              <a:off x="6934200" y="3276600"/>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latin typeface="Tahoma" panose="020B0604030504040204" pitchFamily="34" charset="0"/>
                </a:rPr>
                <a:t>Positive</a:t>
              </a:r>
            </a:p>
          </p:txBody>
        </p:sp>
        <p:sp>
          <p:nvSpPr>
            <p:cNvPr id="21" name="Text Box 21"/>
            <p:cNvSpPr txBox="1">
              <a:spLocks noChangeArrowheads="1"/>
            </p:cNvSpPr>
            <p:nvPr/>
          </p:nvSpPr>
          <p:spPr bwMode="auto">
            <a:xfrm>
              <a:off x="6781800" y="47244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Negative</a:t>
              </a:r>
            </a:p>
          </p:txBody>
        </p:sp>
        <p:sp>
          <p:nvSpPr>
            <p:cNvPr id="22" name="AutoShape 22"/>
            <p:cNvSpPr>
              <a:spLocks noChangeArrowheads="1"/>
            </p:cNvSpPr>
            <p:nvPr/>
          </p:nvSpPr>
          <p:spPr bwMode="auto">
            <a:xfrm>
              <a:off x="2590800" y="4800600"/>
              <a:ext cx="4191000" cy="609600"/>
            </a:xfrm>
            <a:prstGeom prst="rightArrow">
              <a:avLst>
                <a:gd name="adj1" fmla="val 50000"/>
                <a:gd name="adj2" fmla="val 16563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dirty="0">
                <a:solidFill>
                  <a:schemeClr val="tx2"/>
                </a:solidFill>
                <a:latin typeface="Verdana" panose="020B0604030504040204" pitchFamily="34" charset="0"/>
              </a:endParaRPr>
            </a:p>
          </p:txBody>
        </p:sp>
        <p:sp>
          <p:nvSpPr>
            <p:cNvPr id="23" name="Text Box 23"/>
            <p:cNvSpPr txBox="1">
              <a:spLocks noChangeArrowheads="1"/>
            </p:cNvSpPr>
            <p:nvPr/>
          </p:nvSpPr>
          <p:spPr bwMode="auto">
            <a:xfrm>
              <a:off x="3581400" y="48768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grpSp>
    </p:spTree>
    <p:extLst>
      <p:ext uri="{BB962C8B-B14F-4D97-AF65-F5344CB8AC3E}">
        <p14:creationId xmlns:p14="http://schemas.microsoft.com/office/powerpoint/2010/main" val="601804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Effectiveness in Service Employers: Repeat Business Customers</a:t>
            </a:r>
            <a:endParaRPr lang="en-US" dirty="0"/>
          </a:p>
        </p:txBody>
      </p:sp>
      <p:grpSp>
        <p:nvGrpSpPr>
          <p:cNvPr id="4" name="Group 3"/>
          <p:cNvGrpSpPr/>
          <p:nvPr/>
        </p:nvGrpSpPr>
        <p:grpSpPr>
          <a:xfrm>
            <a:off x="569259" y="2465294"/>
            <a:ext cx="8458200" cy="3733800"/>
            <a:chOff x="381000" y="1676400"/>
            <a:chExt cx="8458200" cy="3733800"/>
          </a:xfrm>
        </p:grpSpPr>
        <p:sp>
          <p:nvSpPr>
            <p:cNvPr id="5" name="AutoShape 10"/>
            <p:cNvSpPr>
              <a:spLocks noChangeArrowheads="1"/>
            </p:cNvSpPr>
            <p:nvPr/>
          </p:nvSpPr>
          <p:spPr bwMode="auto">
            <a:xfrm>
              <a:off x="4495800" y="3276600"/>
              <a:ext cx="2286000" cy="685800"/>
            </a:xfrm>
            <a:prstGeom prst="rightArrow">
              <a:avLst>
                <a:gd name="adj1" fmla="val 50000"/>
                <a:gd name="adj2" fmla="val 83333"/>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6" name="Rectangle 18"/>
            <p:cNvSpPr>
              <a:spLocks noChangeArrowheads="1"/>
            </p:cNvSpPr>
            <p:nvPr/>
          </p:nvSpPr>
          <p:spPr bwMode="auto">
            <a:xfrm>
              <a:off x="2286000" y="4191000"/>
              <a:ext cx="457200" cy="1066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7" name="AutoShape 8"/>
            <p:cNvSpPr>
              <a:spLocks noChangeArrowheads="1"/>
            </p:cNvSpPr>
            <p:nvPr/>
          </p:nvSpPr>
          <p:spPr bwMode="auto">
            <a:xfrm rot="5400000">
              <a:off x="1981200" y="2438400"/>
              <a:ext cx="990600" cy="838200"/>
            </a:xfrm>
            <a:prstGeom prst="rightArrow">
              <a:avLst>
                <a:gd name="adj1" fmla="val 50000"/>
                <a:gd name="adj2" fmla="val 29545"/>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8" name="AutoShape 7"/>
            <p:cNvSpPr>
              <a:spLocks noChangeArrowheads="1"/>
            </p:cNvSpPr>
            <p:nvPr/>
          </p:nvSpPr>
          <p:spPr bwMode="auto">
            <a:xfrm>
              <a:off x="4495800" y="1752600"/>
              <a:ext cx="2209800" cy="685800"/>
            </a:xfrm>
            <a:prstGeom prst="rightArrow">
              <a:avLst>
                <a:gd name="adj1" fmla="val 50000"/>
                <a:gd name="adj2" fmla="val 80556"/>
              </a:avLst>
            </a:prstGeom>
            <a:solidFill>
              <a:srgbClr val="FFCC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9" name="Rectangle 3"/>
            <p:cNvSpPr>
              <a:spLocks noChangeArrowheads="1"/>
            </p:cNvSpPr>
            <p:nvPr/>
          </p:nvSpPr>
          <p:spPr bwMode="auto">
            <a:xfrm>
              <a:off x="381000" y="1676400"/>
              <a:ext cx="4114800" cy="7620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0" name="Text Box 4"/>
            <p:cNvSpPr txBox="1">
              <a:spLocks noChangeArrowheads="1"/>
            </p:cNvSpPr>
            <p:nvPr/>
          </p:nvSpPr>
          <p:spPr bwMode="auto">
            <a:xfrm>
              <a:off x="533400" y="1730375"/>
              <a:ext cx="3810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Employer served during the year?</a:t>
              </a:r>
            </a:p>
          </p:txBody>
        </p:sp>
        <p:sp>
          <p:nvSpPr>
            <p:cNvPr id="11" name="Rectangle 5"/>
            <p:cNvSpPr>
              <a:spLocks noChangeArrowheads="1"/>
            </p:cNvSpPr>
            <p:nvPr/>
          </p:nvSpPr>
          <p:spPr bwMode="auto">
            <a:xfrm>
              <a:off x="381000" y="3429000"/>
              <a:ext cx="4114800" cy="868363"/>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2" name="Text Box 6"/>
            <p:cNvSpPr txBox="1">
              <a:spLocks noChangeArrowheads="1"/>
            </p:cNvSpPr>
            <p:nvPr/>
          </p:nvSpPr>
          <p:spPr bwMode="auto">
            <a:xfrm>
              <a:off x="609600" y="35052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latin typeface="Tahoma" panose="020B0604030504040204" pitchFamily="34" charset="0"/>
                </a:rPr>
                <a:t>Employer also </a:t>
              </a:r>
              <a:r>
                <a:rPr lang="en-US" altLang="en-US" sz="2000" b="1" dirty="0">
                  <a:cs typeface="Arial" panose="020B0604020202020204" pitchFamily="34" charset="0"/>
                </a:rPr>
                <a:t>served</a:t>
              </a:r>
              <a:r>
                <a:rPr lang="en-US" altLang="en-US" sz="2000" b="1" dirty="0">
                  <a:latin typeface="Tahoma" panose="020B0604030504040204" pitchFamily="34" charset="0"/>
                </a:rPr>
                <a:t> in any of the prior 2 years?</a:t>
              </a:r>
            </a:p>
          </p:txBody>
        </p:sp>
        <p:sp>
          <p:nvSpPr>
            <p:cNvPr id="13" name="Text Box 11"/>
            <p:cNvSpPr txBox="1">
              <a:spLocks noChangeArrowheads="1"/>
            </p:cNvSpPr>
            <p:nvPr/>
          </p:nvSpPr>
          <p:spPr bwMode="auto">
            <a:xfrm>
              <a:off x="5181600" y="34290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4" name="Text Box 13"/>
            <p:cNvSpPr txBox="1">
              <a:spLocks noChangeArrowheads="1"/>
            </p:cNvSpPr>
            <p:nvPr/>
          </p:nvSpPr>
          <p:spPr bwMode="auto">
            <a:xfrm>
              <a:off x="5105400" y="18891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Tahoma" panose="020B0604030504040204" pitchFamily="34" charset="0"/>
                </a:rPr>
                <a:t>NO</a:t>
              </a:r>
            </a:p>
          </p:txBody>
        </p:sp>
        <p:sp>
          <p:nvSpPr>
            <p:cNvPr id="15" name="Text Box 14"/>
            <p:cNvSpPr txBox="1">
              <a:spLocks noChangeArrowheads="1"/>
            </p:cNvSpPr>
            <p:nvPr/>
          </p:nvSpPr>
          <p:spPr bwMode="auto">
            <a:xfrm>
              <a:off x="2133600" y="2590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6" name="Oval 15"/>
            <p:cNvSpPr>
              <a:spLocks noChangeArrowheads="1"/>
            </p:cNvSpPr>
            <p:nvPr/>
          </p:nvSpPr>
          <p:spPr bwMode="auto">
            <a:xfrm>
              <a:off x="6781800" y="1676400"/>
              <a:ext cx="2057400" cy="914400"/>
            </a:xfrm>
            <a:prstGeom prst="ellipse">
              <a:avLst/>
            </a:prstGeom>
            <a:solidFill>
              <a:srgbClr val="FFCC66"/>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7" name="Oval 16"/>
            <p:cNvSpPr>
              <a:spLocks noChangeArrowheads="1"/>
            </p:cNvSpPr>
            <p:nvPr/>
          </p:nvSpPr>
          <p:spPr bwMode="auto">
            <a:xfrm>
              <a:off x="6781800" y="4495800"/>
              <a:ext cx="2057400" cy="914400"/>
            </a:xfrm>
            <a:prstGeom prst="ellipse">
              <a:avLst/>
            </a:prstGeom>
            <a:solidFill>
              <a:srgbClr val="FF0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8" name="Oval 17"/>
            <p:cNvSpPr>
              <a:spLocks noChangeArrowheads="1"/>
            </p:cNvSpPr>
            <p:nvPr/>
          </p:nvSpPr>
          <p:spPr bwMode="auto">
            <a:xfrm>
              <a:off x="6781800" y="3048000"/>
              <a:ext cx="2057400" cy="914400"/>
            </a:xfrm>
            <a:prstGeom prst="ellipse">
              <a:avLst/>
            </a:prstGeom>
            <a:solidFill>
              <a:srgbClr val="00B05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9" name="Text Box 19"/>
            <p:cNvSpPr txBox="1">
              <a:spLocks noChangeArrowheads="1"/>
            </p:cNvSpPr>
            <p:nvPr/>
          </p:nvSpPr>
          <p:spPr bwMode="auto">
            <a:xfrm>
              <a:off x="6858000" y="19050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Excluded</a:t>
              </a:r>
            </a:p>
          </p:txBody>
        </p:sp>
        <p:sp>
          <p:nvSpPr>
            <p:cNvPr id="20" name="Text Box 20"/>
            <p:cNvSpPr txBox="1">
              <a:spLocks noChangeArrowheads="1"/>
            </p:cNvSpPr>
            <p:nvPr/>
          </p:nvSpPr>
          <p:spPr bwMode="auto">
            <a:xfrm>
              <a:off x="6934200" y="3276600"/>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Positive</a:t>
              </a:r>
            </a:p>
          </p:txBody>
        </p:sp>
        <p:sp>
          <p:nvSpPr>
            <p:cNvPr id="21" name="Text Box 21"/>
            <p:cNvSpPr txBox="1">
              <a:spLocks noChangeArrowheads="1"/>
            </p:cNvSpPr>
            <p:nvPr/>
          </p:nvSpPr>
          <p:spPr bwMode="auto">
            <a:xfrm>
              <a:off x="6781800" y="47244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Negative</a:t>
              </a:r>
            </a:p>
          </p:txBody>
        </p:sp>
        <p:sp>
          <p:nvSpPr>
            <p:cNvPr id="22" name="AutoShape 22"/>
            <p:cNvSpPr>
              <a:spLocks noChangeArrowheads="1"/>
            </p:cNvSpPr>
            <p:nvPr/>
          </p:nvSpPr>
          <p:spPr bwMode="auto">
            <a:xfrm>
              <a:off x="2590800" y="4800600"/>
              <a:ext cx="4191000" cy="609600"/>
            </a:xfrm>
            <a:prstGeom prst="rightArrow">
              <a:avLst>
                <a:gd name="adj1" fmla="val 50000"/>
                <a:gd name="adj2" fmla="val 16563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dirty="0">
                <a:solidFill>
                  <a:schemeClr val="tx2"/>
                </a:solidFill>
                <a:latin typeface="Verdana" panose="020B0604030504040204" pitchFamily="34" charset="0"/>
              </a:endParaRPr>
            </a:p>
          </p:txBody>
        </p:sp>
        <p:sp>
          <p:nvSpPr>
            <p:cNvPr id="23" name="Text Box 23"/>
            <p:cNvSpPr txBox="1">
              <a:spLocks noChangeArrowheads="1"/>
            </p:cNvSpPr>
            <p:nvPr/>
          </p:nvSpPr>
          <p:spPr bwMode="auto">
            <a:xfrm>
              <a:off x="3581400" y="48768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grpSp>
    </p:spTree>
    <p:extLst>
      <p:ext uri="{BB962C8B-B14F-4D97-AF65-F5344CB8AC3E}">
        <p14:creationId xmlns:p14="http://schemas.microsoft.com/office/powerpoint/2010/main" val="3117242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65379"/>
          </a:xfrm>
        </p:spPr>
        <p:txBody>
          <a:bodyPr/>
          <a:lstStyle/>
          <a:p>
            <a:r>
              <a:rPr lang="en-US" dirty="0" smtClean="0"/>
              <a:t>Who Gets Put into the Indicators?</a:t>
            </a:r>
            <a:endParaRPr lang="en-US" dirty="0"/>
          </a:p>
        </p:txBody>
      </p:sp>
      <p:sp>
        <p:nvSpPr>
          <p:cNvPr id="3" name="Content Placeholder 2"/>
          <p:cNvSpPr>
            <a:spLocks noGrp="1"/>
          </p:cNvSpPr>
          <p:nvPr>
            <p:ph idx="1"/>
          </p:nvPr>
        </p:nvSpPr>
        <p:spPr>
          <a:xfrm>
            <a:off x="677334" y="1574979"/>
            <a:ext cx="8596668" cy="3880773"/>
          </a:xfrm>
        </p:spPr>
        <p:txBody>
          <a:bodyPr>
            <a:normAutofit lnSpcReduction="10000"/>
          </a:bodyPr>
          <a:lstStyle/>
          <a:p>
            <a:r>
              <a:rPr lang="en-US" b="1" dirty="0" smtClean="0">
                <a:solidFill>
                  <a:schemeClr val="accent2"/>
                </a:solidFill>
              </a:rPr>
              <a:t>Reportable Individuals</a:t>
            </a:r>
            <a:r>
              <a:rPr lang="en-US" dirty="0" smtClean="0"/>
              <a:t>: people who use only self-services, information-only services, or those that don’t meet eligibility for participation</a:t>
            </a:r>
          </a:p>
          <a:p>
            <a:pPr lvl="1"/>
            <a:r>
              <a:rPr lang="en-US" dirty="0" smtClean="0">
                <a:solidFill>
                  <a:schemeClr val="accent2"/>
                </a:solidFill>
              </a:rPr>
              <a:t>NOT included in performance outcomes</a:t>
            </a:r>
            <a:r>
              <a:rPr lang="en-US" dirty="0" smtClean="0"/>
              <a:t>, but still need to be tracked because the DOL and/or the State can require information about reportable individuals</a:t>
            </a:r>
          </a:p>
          <a:p>
            <a:r>
              <a:rPr lang="en-US" b="1" dirty="0" smtClean="0">
                <a:solidFill>
                  <a:schemeClr val="accent2"/>
                </a:solidFill>
              </a:rPr>
              <a:t>Participant: </a:t>
            </a:r>
          </a:p>
          <a:p>
            <a:pPr lvl="1"/>
            <a:r>
              <a:rPr lang="en-US" dirty="0" smtClean="0">
                <a:solidFill>
                  <a:schemeClr val="accent2"/>
                </a:solidFill>
              </a:rPr>
              <a:t>For Adult &amp; DW</a:t>
            </a:r>
            <a:r>
              <a:rPr lang="en-US" dirty="0" smtClean="0"/>
              <a:t>: a person who has received services beyond self-service and information-only services after satisfying all applicable programmatic requirements (eligibility)</a:t>
            </a:r>
          </a:p>
          <a:p>
            <a:pPr lvl="2"/>
            <a:r>
              <a:rPr lang="en-US" dirty="0" smtClean="0"/>
              <a:t>Any training service or individualized career service makes a reportable individual a participant. For BCS, a reportable individual becomes a participant when they receive a service that is neither self-service nor information-only</a:t>
            </a:r>
          </a:p>
          <a:p>
            <a:pPr lvl="1"/>
            <a:r>
              <a:rPr lang="en-US" dirty="0" smtClean="0">
                <a:solidFill>
                  <a:schemeClr val="accent2"/>
                </a:solidFill>
              </a:rPr>
              <a:t>For Youth</a:t>
            </a:r>
            <a:r>
              <a:rPr lang="en-US" dirty="0" smtClean="0"/>
              <a:t>: a person who has satisfied all applicable programmatic requirements for provision of services including eligibility, objective assessment, development of an individual service strategy, and received one or more of the 14 Youth Elements</a:t>
            </a:r>
            <a:endParaRPr lang="en-US" dirty="0"/>
          </a:p>
        </p:txBody>
      </p:sp>
      <p:pic>
        <p:nvPicPr>
          <p:cNvPr id="4" name="Picture 2" descr="http://en.chinaculture.org/library/att/att/20030924/acro43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1775" y="1981200"/>
            <a:ext cx="2667676" cy="268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785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98" y="290375"/>
            <a:ext cx="8596668" cy="1320800"/>
          </a:xfrm>
        </p:spPr>
        <p:txBody>
          <a:bodyPr/>
          <a:lstStyle/>
          <a:p>
            <a:r>
              <a:rPr lang="en-US" dirty="0" smtClean="0"/>
              <a:t>Services that Trigger Inclusion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644122"/>
              </p:ext>
            </p:extLst>
          </p:nvPr>
        </p:nvGraphicFramePr>
        <p:xfrm>
          <a:off x="424723" y="1044109"/>
          <a:ext cx="2689412" cy="5380421"/>
        </p:xfrm>
        <a:graphic>
          <a:graphicData uri="http://schemas.openxmlformats.org/drawingml/2006/table">
            <a:tbl>
              <a:tblPr/>
              <a:tblGrid>
                <a:gridCol w="1748118">
                  <a:extLst>
                    <a:ext uri="{9D8B030D-6E8A-4147-A177-3AD203B41FA5}">
                      <a16:colId xmlns:a16="http://schemas.microsoft.com/office/drawing/2014/main" val="1236736868"/>
                    </a:ext>
                  </a:extLst>
                </a:gridCol>
                <a:gridCol w="941294">
                  <a:extLst>
                    <a:ext uri="{9D8B030D-6E8A-4147-A177-3AD203B41FA5}">
                      <a16:colId xmlns:a16="http://schemas.microsoft.com/office/drawing/2014/main" val="513876443"/>
                    </a:ext>
                  </a:extLst>
                </a:gridCol>
              </a:tblGrid>
              <a:tr h="418335">
                <a:tc>
                  <a:txBody>
                    <a:bodyPr/>
                    <a:lstStyle/>
                    <a:p>
                      <a:r>
                        <a:rPr lang="en-US" sz="700" b="1" i="0" dirty="0">
                          <a:solidFill>
                            <a:srgbClr val="000000"/>
                          </a:solidFill>
                          <a:effectLst/>
                          <a:latin typeface="Calibri" panose="020F0502020204030204" pitchFamily="34" charset="0"/>
                        </a:rPr>
                        <a:t>Adult/DW/ES</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Service Type</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(WIOA Sec. 134 (c))</a:t>
                      </a:r>
                      <a:endParaRPr lang="en-US" sz="12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700" b="1" i="0" dirty="0">
                          <a:solidFill>
                            <a:srgbClr val="000000"/>
                          </a:solidFill>
                          <a:effectLst/>
                          <a:latin typeface="Calibri" panose="020F0502020204030204" pitchFamily="34" charset="0"/>
                        </a:rPr>
                        <a:t>Does this service</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trigger inclusion as a</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participant?</a:t>
                      </a:r>
                      <a:endParaRPr lang="en-US" sz="12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626019"/>
                  </a:ext>
                </a:extLst>
              </a:tr>
              <a:tr h="225713">
                <a:tc>
                  <a:txBody>
                    <a:bodyPr/>
                    <a:lstStyle/>
                    <a:p>
                      <a:r>
                        <a:rPr lang="en-US" sz="1000" b="0" i="0" dirty="0">
                          <a:solidFill>
                            <a:srgbClr val="000000"/>
                          </a:solidFill>
                          <a:effectLst/>
                          <a:latin typeface="Calibri" panose="020F0502020204030204" pitchFamily="34" charset="0"/>
                        </a:rPr>
                        <a:t>Eligibility Determination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129496"/>
                  </a:ext>
                </a:extLst>
              </a:tr>
              <a:tr h="347881">
                <a:tc>
                  <a:txBody>
                    <a:bodyPr/>
                    <a:lstStyle/>
                    <a:p>
                      <a:r>
                        <a:rPr lang="en-US" sz="1000" b="0" i="0" dirty="0">
                          <a:solidFill>
                            <a:srgbClr val="000000"/>
                          </a:solidFill>
                          <a:effectLst/>
                          <a:latin typeface="Calibri" panose="020F0502020204030204" pitchFamily="34" charset="0"/>
                        </a:rPr>
                        <a:t>Outreach, Intake, Orientation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dirty="0">
                          <a:solidFill>
                            <a:srgbClr val="000000"/>
                          </a:solidFill>
                          <a:effectLst/>
                          <a:latin typeface="Calibri" panose="020F0502020204030204" pitchFamily="34" charset="0"/>
                        </a:rPr>
                        <a:t>No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0218113"/>
                  </a:ext>
                </a:extLst>
              </a:tr>
              <a:tr h="517811">
                <a:tc>
                  <a:txBody>
                    <a:bodyPr/>
                    <a:lstStyle/>
                    <a:p>
                      <a:r>
                        <a:rPr lang="en-US" sz="1000" b="0" i="0" dirty="0">
                          <a:solidFill>
                            <a:srgbClr val="000000"/>
                          </a:solidFill>
                          <a:effectLst/>
                          <a:latin typeface="Calibri" panose="020F0502020204030204" pitchFamily="34" charset="0"/>
                        </a:rPr>
                        <a:t>Initial assessment of skill</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levels &amp; supportive service</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needs</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31763705"/>
                  </a:ext>
                </a:extLst>
              </a:tr>
              <a:tr h="371761">
                <a:tc>
                  <a:txBody>
                    <a:bodyPr/>
                    <a:lstStyle/>
                    <a:p>
                      <a:r>
                        <a:rPr lang="en-US" sz="1000" b="0" i="0">
                          <a:solidFill>
                            <a:srgbClr val="000000"/>
                          </a:solidFill>
                          <a:effectLst/>
                          <a:latin typeface="Calibri" panose="020F0502020204030204" pitchFamily="34" charset="0"/>
                        </a:rPr>
                        <a:t>Job search assistance</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(Self-directed)</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403394"/>
                  </a:ext>
                </a:extLst>
              </a:tr>
              <a:tr h="371761">
                <a:tc>
                  <a:txBody>
                    <a:bodyPr/>
                    <a:lstStyle/>
                    <a:p>
                      <a:r>
                        <a:rPr lang="en-US" sz="1000" b="0" i="0">
                          <a:solidFill>
                            <a:srgbClr val="000000"/>
                          </a:solidFill>
                          <a:effectLst/>
                          <a:latin typeface="Calibri" panose="020F0502020204030204" pitchFamily="34" charset="0"/>
                        </a:rPr>
                        <a:t>Job search assistance</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(Staff-assisted)</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61464259"/>
                  </a:ext>
                </a:extLst>
              </a:tr>
              <a:tr h="663861">
                <a:tc>
                  <a:txBody>
                    <a:bodyPr/>
                    <a:lstStyle/>
                    <a:p>
                      <a:r>
                        <a:rPr lang="en-US" sz="1000" b="0" i="0">
                          <a:solidFill>
                            <a:srgbClr val="000000"/>
                          </a:solidFill>
                          <a:effectLst/>
                          <a:latin typeface="Calibri" panose="020F0502020204030204" pitchFamily="34" charset="0"/>
                        </a:rPr>
                        <a:t>Placement assistance</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(includes “Referred to</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Employment”)</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(Staff-assisted)</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43845813"/>
                  </a:ext>
                </a:extLst>
              </a:tr>
              <a:tr h="517811">
                <a:tc>
                  <a:txBody>
                    <a:bodyPr/>
                    <a:lstStyle/>
                    <a:p>
                      <a:r>
                        <a:rPr lang="en-US" sz="1000" b="0" i="0">
                          <a:solidFill>
                            <a:srgbClr val="000000"/>
                          </a:solidFill>
                          <a:effectLst/>
                          <a:latin typeface="Calibri" panose="020F0502020204030204" pitchFamily="34" charset="0"/>
                        </a:rPr>
                        <a:t>Career Counseling (includes</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“Staff-assisted career</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guidance”)</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39165636"/>
                  </a:ext>
                </a:extLst>
              </a:tr>
              <a:tr h="638155">
                <a:tc>
                  <a:txBody>
                    <a:bodyPr/>
                    <a:lstStyle/>
                    <a:p>
                      <a:r>
                        <a:rPr lang="en-US" sz="1000" b="0" i="0">
                          <a:solidFill>
                            <a:srgbClr val="000000"/>
                          </a:solidFill>
                          <a:effectLst/>
                          <a:latin typeface="Calibri" panose="020F0502020204030204" pitchFamily="34" charset="0"/>
                        </a:rPr>
                        <a:t>Providing info on in-demand</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sectors, occupations, or</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nontraditional employment</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56762"/>
                  </a:ext>
                </a:extLst>
              </a:tr>
              <a:tr h="783292">
                <a:tc>
                  <a:txBody>
                    <a:bodyPr/>
                    <a:lstStyle/>
                    <a:p>
                      <a:r>
                        <a:rPr lang="en-US" sz="1000" b="0" i="0">
                          <a:solidFill>
                            <a:srgbClr val="000000"/>
                          </a:solidFill>
                          <a:effectLst/>
                          <a:latin typeface="Calibri" panose="020F0502020204030204" pitchFamily="34" charset="0"/>
                        </a:rPr>
                        <a:t>Provision of referrals and</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associated coordination of</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activities with other programs</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and services</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089144"/>
                  </a:ext>
                </a:extLst>
              </a:tr>
              <a:tr h="517811">
                <a:tc>
                  <a:txBody>
                    <a:bodyPr/>
                    <a:lstStyle/>
                    <a:p>
                      <a:r>
                        <a:rPr lang="en-US" sz="1000" b="0" i="0">
                          <a:solidFill>
                            <a:srgbClr val="000000"/>
                          </a:solidFill>
                          <a:effectLst/>
                          <a:latin typeface="Calibri" panose="020F0502020204030204" pitchFamily="34" charset="0"/>
                        </a:rPr>
                        <a:t>Provision of workforce and</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labor market employment</a:t>
                      </a:r>
                      <a:br>
                        <a:rPr lang="en-US" sz="1000" b="0" i="0">
                          <a:solidFill>
                            <a:srgbClr val="000000"/>
                          </a:solidFill>
                          <a:effectLst/>
                          <a:latin typeface="Calibri" panose="020F0502020204030204" pitchFamily="34" charset="0"/>
                        </a:rPr>
                      </a:br>
                      <a:r>
                        <a:rPr lang="en-US" sz="1000" b="0" i="0">
                          <a:solidFill>
                            <a:srgbClr val="000000"/>
                          </a:solidFill>
                          <a:effectLst/>
                          <a:latin typeface="Calibri" panose="020F0502020204030204" pitchFamily="34" charset="0"/>
                        </a:rPr>
                        <a:t>statistics information</a:t>
                      </a:r>
                      <a:endParaRPr lang="en-US" sz="180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dirty="0">
                          <a:solidFill>
                            <a:srgbClr val="000000"/>
                          </a:solidFill>
                          <a:effectLst/>
                          <a:latin typeface="Calibri" panose="020F0502020204030204" pitchFamily="34" charset="0"/>
                        </a:rPr>
                        <a:t>No </a:t>
                      </a:r>
                      <a:endParaRPr lang="en-US" sz="1800" dirty="0">
                        <a:effectLst/>
                      </a:endParaRPr>
                    </a:p>
                  </a:txBody>
                  <a:tcPr marL="60490" marR="60490" marT="30245" marB="3024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4514668"/>
                  </a:ext>
                </a:extLst>
              </a:tr>
            </a:tbl>
          </a:graphicData>
        </a:graphic>
      </p:graphicFrame>
      <p:sp>
        <p:nvSpPr>
          <p:cNvPr id="5" name="Rectangle 1"/>
          <p:cNvSpPr>
            <a:spLocks noChangeArrowheads="1"/>
          </p:cNvSpPr>
          <p:nvPr/>
        </p:nvSpPr>
        <p:spPr bwMode="auto">
          <a:xfrm>
            <a:off x="-2241177" y="-956620"/>
            <a:ext cx="169641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2"/>
          <p:cNvSpPr>
            <a:spLocks noChangeArrowheads="1"/>
          </p:cNvSpPr>
          <p:nvPr/>
        </p:nvSpPr>
        <p:spPr bwMode="auto">
          <a:xfrm>
            <a:off x="3617913" y="21605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19097238"/>
              </p:ext>
            </p:extLst>
          </p:nvPr>
        </p:nvGraphicFramePr>
        <p:xfrm>
          <a:off x="3303993" y="1061761"/>
          <a:ext cx="4053737" cy="5373062"/>
        </p:xfrm>
        <a:graphic>
          <a:graphicData uri="http://schemas.openxmlformats.org/drawingml/2006/table">
            <a:tbl>
              <a:tblPr/>
              <a:tblGrid>
                <a:gridCol w="3155321">
                  <a:extLst>
                    <a:ext uri="{9D8B030D-6E8A-4147-A177-3AD203B41FA5}">
                      <a16:colId xmlns:a16="http://schemas.microsoft.com/office/drawing/2014/main" val="1686171509"/>
                    </a:ext>
                  </a:extLst>
                </a:gridCol>
                <a:gridCol w="898416">
                  <a:extLst>
                    <a:ext uri="{9D8B030D-6E8A-4147-A177-3AD203B41FA5}">
                      <a16:colId xmlns:a16="http://schemas.microsoft.com/office/drawing/2014/main" val="2318175501"/>
                    </a:ext>
                  </a:extLst>
                </a:gridCol>
              </a:tblGrid>
              <a:tr h="353194">
                <a:tc>
                  <a:txBody>
                    <a:bodyPr/>
                    <a:lstStyle/>
                    <a:p>
                      <a:r>
                        <a:rPr lang="en-US" sz="700" b="1" i="0" dirty="0" smtClean="0">
                          <a:solidFill>
                            <a:srgbClr val="000000"/>
                          </a:solidFill>
                          <a:effectLst/>
                          <a:latin typeface="Calibri" panose="020F0502020204030204" pitchFamily="34" charset="0"/>
                        </a:rPr>
                        <a:t>Adult/DW/ES Service </a:t>
                      </a:r>
                      <a:r>
                        <a:rPr lang="en-US" sz="700" b="1" i="0" dirty="0">
                          <a:solidFill>
                            <a:srgbClr val="000000"/>
                          </a:solidFill>
                          <a:effectLst/>
                          <a:latin typeface="Calibri" panose="020F0502020204030204" pitchFamily="34" charset="0"/>
                        </a:rPr>
                        <a:t>Type</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(WIOA Sec. 134 (c))</a:t>
                      </a:r>
                      <a:endParaRPr lang="en-US" sz="7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700" b="1" i="0" dirty="0">
                          <a:solidFill>
                            <a:srgbClr val="000000"/>
                          </a:solidFill>
                          <a:effectLst/>
                          <a:latin typeface="Calibri" panose="020F0502020204030204" pitchFamily="34" charset="0"/>
                        </a:rPr>
                        <a:t>Does this service</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trigger inclusion as a</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participant?</a:t>
                      </a:r>
                      <a:endParaRPr lang="en-US" sz="7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733137"/>
                  </a:ext>
                </a:extLst>
              </a:tr>
              <a:tr h="253577">
                <a:tc>
                  <a:txBody>
                    <a:bodyPr/>
                    <a:lstStyle/>
                    <a:p>
                      <a:r>
                        <a:rPr lang="en-US" sz="1000" b="0" i="0" dirty="0">
                          <a:solidFill>
                            <a:srgbClr val="000000"/>
                          </a:solidFill>
                          <a:effectLst/>
                          <a:latin typeface="Calibri" panose="020F0502020204030204" pitchFamily="34" charset="0"/>
                        </a:rPr>
                        <a:t>Provision of info on </a:t>
                      </a:r>
                      <a:r>
                        <a:rPr lang="en-US" sz="1000" b="0" i="0" dirty="0" smtClean="0">
                          <a:solidFill>
                            <a:srgbClr val="000000"/>
                          </a:solidFill>
                          <a:effectLst/>
                          <a:latin typeface="Calibri" panose="020F0502020204030204" pitchFamily="34" charset="0"/>
                        </a:rPr>
                        <a:t>job vacancies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554987"/>
                  </a:ext>
                </a:extLst>
              </a:tr>
              <a:tr h="353614">
                <a:tc>
                  <a:txBody>
                    <a:bodyPr/>
                    <a:lstStyle/>
                    <a:p>
                      <a:r>
                        <a:rPr lang="en-US" sz="1000" b="0" i="0" dirty="0">
                          <a:solidFill>
                            <a:srgbClr val="000000"/>
                          </a:solidFill>
                          <a:effectLst/>
                          <a:latin typeface="Calibri" panose="020F0502020204030204" pitchFamily="34" charset="0"/>
                        </a:rPr>
                        <a:t>Provision of info on job </a:t>
                      </a:r>
                      <a:r>
                        <a:rPr lang="en-US" sz="1000" b="0" i="0" dirty="0" smtClean="0">
                          <a:solidFill>
                            <a:srgbClr val="000000"/>
                          </a:solidFill>
                          <a:effectLst/>
                          <a:latin typeface="Calibri" panose="020F0502020204030204" pitchFamily="34" charset="0"/>
                        </a:rPr>
                        <a:t>skills necessary </a:t>
                      </a:r>
                      <a:r>
                        <a:rPr lang="en-US" sz="1000" b="0" i="0" dirty="0">
                          <a:solidFill>
                            <a:srgbClr val="000000"/>
                          </a:solidFill>
                          <a:effectLst/>
                          <a:latin typeface="Calibri" panose="020F0502020204030204" pitchFamily="34" charset="0"/>
                        </a:rPr>
                        <a:t>to fill vacancies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234759"/>
                  </a:ext>
                </a:extLst>
              </a:tr>
              <a:tr h="552433">
                <a:tc>
                  <a:txBody>
                    <a:bodyPr/>
                    <a:lstStyle/>
                    <a:p>
                      <a:r>
                        <a:rPr lang="en-US" sz="1000" b="0" i="0" dirty="0">
                          <a:solidFill>
                            <a:srgbClr val="000000"/>
                          </a:solidFill>
                          <a:effectLst/>
                          <a:latin typeface="Calibri" panose="020F0502020204030204" pitchFamily="34" charset="0"/>
                        </a:rPr>
                        <a:t>Provision of info on </a:t>
                      </a:r>
                      <a:r>
                        <a:rPr lang="en-US" sz="1000" b="0" i="0" dirty="0" smtClean="0">
                          <a:solidFill>
                            <a:srgbClr val="000000"/>
                          </a:solidFill>
                          <a:effectLst/>
                          <a:latin typeface="Calibri" panose="020F0502020204030204" pitchFamily="34" charset="0"/>
                        </a:rPr>
                        <a:t>local demand </a:t>
                      </a:r>
                      <a:r>
                        <a:rPr lang="en-US" sz="1000" b="0" i="0" dirty="0">
                          <a:solidFill>
                            <a:srgbClr val="000000"/>
                          </a:solidFill>
                          <a:effectLst/>
                          <a:latin typeface="Calibri" panose="020F0502020204030204" pitchFamily="34" charset="0"/>
                        </a:rPr>
                        <a:t>occupations, </a:t>
                      </a:r>
                      <a:r>
                        <a:rPr lang="en-US" sz="1000" b="0" i="0" dirty="0" smtClean="0">
                          <a:solidFill>
                            <a:srgbClr val="000000"/>
                          </a:solidFill>
                          <a:effectLst/>
                          <a:latin typeface="Calibri" panose="020F0502020204030204" pitchFamily="34" charset="0"/>
                        </a:rPr>
                        <a:t>with earnings</a:t>
                      </a:r>
                      <a:r>
                        <a:rPr lang="en-US" sz="1000" b="0" i="0" dirty="0">
                          <a:solidFill>
                            <a:srgbClr val="000000"/>
                          </a:solidFill>
                          <a:effectLst/>
                          <a:latin typeface="Calibri" panose="020F0502020204030204" pitchFamily="34" charset="0"/>
                        </a:rPr>
                        <a:t>, skill </a:t>
                      </a:r>
                      <a:r>
                        <a:rPr lang="en-US" sz="1000" b="0" i="0" dirty="0" smtClean="0">
                          <a:solidFill>
                            <a:srgbClr val="000000"/>
                          </a:solidFill>
                          <a:effectLst/>
                          <a:latin typeface="Calibri" panose="020F0502020204030204" pitchFamily="34" charset="0"/>
                        </a:rPr>
                        <a:t>requirements, and opportunities for advancement </a:t>
                      </a:r>
                      <a:r>
                        <a:rPr lang="en-US" sz="1000" b="0" i="0" dirty="0">
                          <a:solidFill>
                            <a:srgbClr val="000000"/>
                          </a:solidFill>
                          <a:effectLst/>
                          <a:latin typeface="Calibri" panose="020F0502020204030204" pitchFamily="34" charset="0"/>
                        </a:rPr>
                        <a:t>for those jobs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082103"/>
                  </a:ext>
                </a:extLst>
              </a:tr>
              <a:tr h="452813">
                <a:tc>
                  <a:txBody>
                    <a:bodyPr/>
                    <a:lstStyle/>
                    <a:p>
                      <a:r>
                        <a:rPr lang="en-US" sz="1000" b="0" i="0" dirty="0">
                          <a:solidFill>
                            <a:srgbClr val="000000"/>
                          </a:solidFill>
                          <a:effectLst/>
                          <a:latin typeface="Calibri" panose="020F0502020204030204" pitchFamily="34" charset="0"/>
                        </a:rPr>
                        <a:t>Provision of performance </a:t>
                      </a:r>
                      <a:r>
                        <a:rPr lang="en-US" sz="1000" b="0" i="0" dirty="0" smtClean="0">
                          <a:solidFill>
                            <a:srgbClr val="000000"/>
                          </a:solidFill>
                          <a:effectLst/>
                          <a:latin typeface="Calibri" panose="020F0502020204030204" pitchFamily="34" charset="0"/>
                        </a:rPr>
                        <a:t>and program </a:t>
                      </a:r>
                      <a:r>
                        <a:rPr lang="en-US" sz="1000" b="0" i="0" dirty="0">
                          <a:solidFill>
                            <a:srgbClr val="000000"/>
                          </a:solidFill>
                          <a:effectLst/>
                          <a:latin typeface="Calibri" panose="020F0502020204030204" pitchFamily="34" charset="0"/>
                        </a:rPr>
                        <a:t>cost info </a:t>
                      </a:r>
                      <a:r>
                        <a:rPr lang="en-US" sz="1000" b="0" i="0" dirty="0" smtClean="0">
                          <a:solidFill>
                            <a:srgbClr val="000000"/>
                          </a:solidFill>
                          <a:effectLst/>
                          <a:latin typeface="Calibri" panose="020F0502020204030204" pitchFamily="34" charset="0"/>
                        </a:rPr>
                        <a:t>for providers </a:t>
                      </a:r>
                      <a:r>
                        <a:rPr lang="en-US" sz="1000" b="0" i="0" dirty="0">
                          <a:solidFill>
                            <a:srgbClr val="000000"/>
                          </a:solidFill>
                          <a:effectLst/>
                          <a:latin typeface="Calibri" panose="020F0502020204030204" pitchFamily="34" charset="0"/>
                        </a:rPr>
                        <a:t>of education </a:t>
                      </a:r>
                      <a:r>
                        <a:rPr lang="en-US" sz="1000" b="0" i="0" dirty="0" smtClean="0">
                          <a:solidFill>
                            <a:srgbClr val="000000"/>
                          </a:solidFill>
                          <a:effectLst/>
                          <a:latin typeface="Calibri" panose="020F0502020204030204" pitchFamily="34" charset="0"/>
                        </a:rPr>
                        <a:t>and training</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359676"/>
                  </a:ext>
                </a:extLst>
              </a:tr>
              <a:tr h="253577">
                <a:tc>
                  <a:txBody>
                    <a:bodyPr/>
                    <a:lstStyle/>
                    <a:p>
                      <a:r>
                        <a:rPr lang="en-US" sz="1000" b="0" i="0" dirty="0">
                          <a:solidFill>
                            <a:srgbClr val="000000"/>
                          </a:solidFill>
                          <a:effectLst/>
                          <a:latin typeface="Calibri" panose="020F0502020204030204" pitchFamily="34" charset="0"/>
                        </a:rPr>
                        <a:t>Provision of info on </a:t>
                      </a:r>
                      <a:r>
                        <a:rPr lang="en-US" sz="1000" b="0" i="0" dirty="0" smtClean="0">
                          <a:solidFill>
                            <a:srgbClr val="000000"/>
                          </a:solidFill>
                          <a:effectLst/>
                          <a:latin typeface="Calibri" panose="020F0502020204030204" pitchFamily="34" charset="0"/>
                        </a:rPr>
                        <a:t>local performance</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233198"/>
                  </a:ext>
                </a:extLst>
              </a:tr>
              <a:tr h="353614">
                <a:tc>
                  <a:txBody>
                    <a:bodyPr/>
                    <a:lstStyle/>
                    <a:p>
                      <a:r>
                        <a:rPr lang="en-US" sz="1000" b="0" i="0" dirty="0">
                          <a:solidFill>
                            <a:srgbClr val="000000"/>
                          </a:solidFill>
                          <a:effectLst/>
                          <a:latin typeface="Calibri" panose="020F0502020204030204" pitchFamily="34" charset="0"/>
                        </a:rPr>
                        <a:t>Provision of info </a:t>
                      </a:r>
                      <a:r>
                        <a:rPr lang="en-US" sz="1000" b="0" i="0" dirty="0" smtClean="0">
                          <a:solidFill>
                            <a:srgbClr val="000000"/>
                          </a:solidFill>
                          <a:effectLst/>
                          <a:latin typeface="Calibri" panose="020F0502020204030204" pitchFamily="34" charset="0"/>
                        </a:rPr>
                        <a:t>on availability </a:t>
                      </a:r>
                      <a:r>
                        <a:rPr lang="en-US" sz="1000" b="0" i="0" dirty="0">
                          <a:solidFill>
                            <a:srgbClr val="000000"/>
                          </a:solidFill>
                          <a:effectLst/>
                          <a:latin typeface="Calibri" panose="020F0502020204030204" pitchFamily="34" charset="0"/>
                        </a:rPr>
                        <a:t>of supportive</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services or assistance</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46579"/>
                  </a:ext>
                </a:extLst>
              </a:tr>
              <a:tr h="253577">
                <a:tc>
                  <a:txBody>
                    <a:bodyPr/>
                    <a:lstStyle/>
                    <a:p>
                      <a:r>
                        <a:rPr lang="en-US" sz="1000" b="0" i="0">
                          <a:solidFill>
                            <a:srgbClr val="000000"/>
                          </a:solidFill>
                          <a:effectLst/>
                          <a:latin typeface="Calibri" panose="020F0502020204030204" pitchFamily="34" charset="0"/>
                        </a:rPr>
                        <a:t>Referral to supportive services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a:solidFill>
                            <a:srgbClr val="000000"/>
                          </a:solidFill>
                          <a:effectLst/>
                          <a:latin typeface="Calibri" panose="020F0502020204030204" pitchFamily="34" charset="0"/>
                        </a:rPr>
                        <a:t>No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114836"/>
                  </a:ext>
                </a:extLst>
              </a:tr>
              <a:tr h="353614">
                <a:tc>
                  <a:txBody>
                    <a:bodyPr/>
                    <a:lstStyle/>
                    <a:p>
                      <a:r>
                        <a:rPr lang="en-US" sz="1000" b="0" i="0" dirty="0">
                          <a:solidFill>
                            <a:srgbClr val="000000"/>
                          </a:solidFill>
                          <a:effectLst/>
                          <a:latin typeface="Calibri" panose="020F0502020204030204" pitchFamily="34" charset="0"/>
                        </a:rPr>
                        <a:t>Provision of information </a:t>
                      </a:r>
                      <a:r>
                        <a:rPr lang="en-US" sz="1000" b="0" i="0" dirty="0" smtClean="0">
                          <a:solidFill>
                            <a:srgbClr val="000000"/>
                          </a:solidFill>
                          <a:effectLst/>
                          <a:latin typeface="Calibri" panose="020F0502020204030204" pitchFamily="34" charset="0"/>
                        </a:rPr>
                        <a:t>and meaningful </a:t>
                      </a:r>
                      <a:r>
                        <a:rPr lang="en-US" sz="1000" b="0" i="0" dirty="0">
                          <a:solidFill>
                            <a:srgbClr val="000000"/>
                          </a:solidFill>
                          <a:effectLst/>
                          <a:latin typeface="Calibri" panose="020F0502020204030204" pitchFamily="34" charset="0"/>
                        </a:rPr>
                        <a:t>assistance </a:t>
                      </a:r>
                      <a:r>
                        <a:rPr lang="en-US" sz="1000" b="0" i="0" dirty="0" smtClean="0">
                          <a:solidFill>
                            <a:srgbClr val="000000"/>
                          </a:solidFill>
                          <a:effectLst/>
                          <a:latin typeface="Calibri" panose="020F0502020204030204" pitchFamily="34" charset="0"/>
                        </a:rPr>
                        <a:t>filing for </a:t>
                      </a:r>
                      <a:r>
                        <a:rPr lang="en-US" sz="1000" b="0" i="0" dirty="0">
                          <a:solidFill>
                            <a:srgbClr val="000000"/>
                          </a:solidFill>
                          <a:effectLst/>
                          <a:latin typeface="Calibri" panose="020F0502020204030204" pitchFamily="34" charset="0"/>
                        </a:rPr>
                        <a:t>UI</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 </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85879022"/>
                  </a:ext>
                </a:extLst>
              </a:tr>
              <a:tr h="253577">
                <a:tc>
                  <a:txBody>
                    <a:bodyPr/>
                    <a:lstStyle/>
                    <a:p>
                      <a:r>
                        <a:rPr lang="en-US" sz="1000" b="0" i="0" dirty="0">
                          <a:solidFill>
                            <a:srgbClr val="000000"/>
                          </a:solidFill>
                          <a:effectLst/>
                          <a:latin typeface="Calibri" panose="020F0502020204030204" pitchFamily="34" charset="0"/>
                        </a:rPr>
                        <a:t>Assistance </a:t>
                      </a:r>
                      <a:r>
                        <a:rPr lang="en-US" sz="1000" b="0" i="0" dirty="0" smtClean="0">
                          <a:solidFill>
                            <a:srgbClr val="000000"/>
                          </a:solidFill>
                          <a:effectLst/>
                          <a:latin typeface="Calibri" panose="020F0502020204030204" pitchFamily="34" charset="0"/>
                        </a:rPr>
                        <a:t>establishing eligibility </a:t>
                      </a:r>
                      <a:r>
                        <a:rPr lang="en-US" sz="1000" b="0" i="0" dirty="0">
                          <a:solidFill>
                            <a:srgbClr val="000000"/>
                          </a:solidFill>
                          <a:effectLst/>
                          <a:latin typeface="Calibri" panose="020F0502020204030204" pitchFamily="34" charset="0"/>
                        </a:rPr>
                        <a:t>for financial aid</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a:solidFill>
                            <a:srgbClr val="000000"/>
                          </a:solidFill>
                          <a:effectLst/>
                          <a:latin typeface="Calibri" panose="020F0502020204030204" pitchFamily="34" charset="0"/>
                        </a:rPr>
                        <a:t>Yes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60404602"/>
                  </a:ext>
                </a:extLst>
              </a:tr>
              <a:tr h="387544">
                <a:tc>
                  <a:txBody>
                    <a:bodyPr/>
                    <a:lstStyle/>
                    <a:p>
                      <a:r>
                        <a:rPr lang="en-US" sz="1000" b="0" i="0" dirty="0">
                          <a:solidFill>
                            <a:srgbClr val="000000"/>
                          </a:solidFill>
                          <a:effectLst/>
                          <a:latin typeface="Calibri" panose="020F0502020204030204" pitchFamily="34" charset="0"/>
                        </a:rPr>
                        <a:t>Comprehensive </a:t>
                      </a:r>
                      <a:r>
                        <a:rPr lang="en-US" sz="1000" b="0" i="0" dirty="0" smtClean="0">
                          <a:solidFill>
                            <a:srgbClr val="000000"/>
                          </a:solidFill>
                          <a:effectLst/>
                          <a:latin typeface="Calibri" panose="020F0502020204030204" pitchFamily="34" charset="0"/>
                        </a:rPr>
                        <a:t>and specialized </a:t>
                      </a:r>
                      <a:r>
                        <a:rPr lang="en-US" sz="1000" b="0" i="0" dirty="0">
                          <a:solidFill>
                            <a:srgbClr val="000000"/>
                          </a:solidFill>
                          <a:effectLst/>
                          <a:latin typeface="Calibri" panose="020F0502020204030204" pitchFamily="34" charset="0"/>
                        </a:rPr>
                        <a:t>assessments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24270228"/>
                  </a:ext>
                </a:extLst>
              </a:tr>
              <a:tr h="335692">
                <a:tc>
                  <a:txBody>
                    <a:bodyPr/>
                    <a:lstStyle/>
                    <a:p>
                      <a:r>
                        <a:rPr lang="en-US" sz="1000" b="0" i="0" dirty="0">
                          <a:solidFill>
                            <a:srgbClr val="000000"/>
                          </a:solidFill>
                          <a:effectLst/>
                          <a:latin typeface="Calibri" panose="020F0502020204030204" pitchFamily="34" charset="0"/>
                        </a:rPr>
                        <a:t>Development of IEP </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16242400"/>
                  </a:ext>
                </a:extLst>
              </a:tr>
              <a:tr h="335692">
                <a:tc>
                  <a:txBody>
                    <a:bodyPr/>
                    <a:lstStyle/>
                    <a:p>
                      <a:r>
                        <a:rPr lang="en-US" sz="1000" b="0" i="0" dirty="0">
                          <a:solidFill>
                            <a:srgbClr val="000000"/>
                          </a:solidFill>
                          <a:effectLst/>
                          <a:latin typeface="Calibri" panose="020F0502020204030204" pitchFamily="34" charset="0"/>
                        </a:rPr>
                        <a:t>Group Counseling </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78640685"/>
                  </a:ext>
                </a:extLst>
              </a:tr>
              <a:tr h="335692">
                <a:tc>
                  <a:txBody>
                    <a:bodyPr/>
                    <a:lstStyle/>
                    <a:p>
                      <a:r>
                        <a:rPr lang="en-US" sz="1000" b="0" i="0">
                          <a:solidFill>
                            <a:srgbClr val="000000"/>
                          </a:solidFill>
                          <a:effectLst/>
                          <a:latin typeface="Calibri" panose="020F0502020204030204" pitchFamily="34" charset="0"/>
                        </a:rPr>
                        <a:t>Individual Counseling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72475070"/>
                  </a:ext>
                </a:extLst>
              </a:tr>
              <a:tr h="335692">
                <a:tc>
                  <a:txBody>
                    <a:bodyPr/>
                    <a:lstStyle/>
                    <a:p>
                      <a:r>
                        <a:rPr lang="en-US" sz="1000" b="0" i="0">
                          <a:solidFill>
                            <a:srgbClr val="000000"/>
                          </a:solidFill>
                          <a:effectLst/>
                          <a:latin typeface="Calibri" panose="020F0502020204030204" pitchFamily="34" charset="0"/>
                        </a:rPr>
                        <a:t>Career Planning </a:t>
                      </a:r>
                      <a:endParaRPr lang="en-US" sz="140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41559375"/>
                  </a:ext>
                </a:extLst>
              </a:tr>
              <a:tr h="198866">
                <a:tc>
                  <a:txBody>
                    <a:bodyPr/>
                    <a:lstStyle/>
                    <a:p>
                      <a:r>
                        <a:rPr lang="en-US" sz="1000" b="0" i="0" dirty="0">
                          <a:solidFill>
                            <a:srgbClr val="000000"/>
                          </a:solidFill>
                          <a:effectLst/>
                          <a:latin typeface="Calibri" panose="020F0502020204030204" pitchFamily="34" charset="0"/>
                        </a:rPr>
                        <a:t>Short-term </a:t>
                      </a:r>
                      <a:r>
                        <a:rPr lang="en-US" sz="1000" b="0" i="0" dirty="0" smtClean="0">
                          <a:solidFill>
                            <a:srgbClr val="000000"/>
                          </a:solidFill>
                          <a:effectLst/>
                          <a:latin typeface="Calibri" panose="020F0502020204030204" pitchFamily="34" charset="0"/>
                        </a:rPr>
                        <a:t>prevocational services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400" dirty="0">
                        <a:effectLst/>
                      </a:endParaRPr>
                    </a:p>
                  </a:txBody>
                  <a:tcPr marL="43449" marR="43449" marT="21724" marB="21724"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0659582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80121413"/>
              </p:ext>
            </p:extLst>
          </p:nvPr>
        </p:nvGraphicFramePr>
        <p:xfrm>
          <a:off x="7740033" y="1035595"/>
          <a:ext cx="4051473" cy="3948065"/>
        </p:xfrm>
        <a:graphic>
          <a:graphicData uri="http://schemas.openxmlformats.org/drawingml/2006/table">
            <a:tbl>
              <a:tblPr/>
              <a:tblGrid>
                <a:gridCol w="2690507">
                  <a:extLst>
                    <a:ext uri="{9D8B030D-6E8A-4147-A177-3AD203B41FA5}">
                      <a16:colId xmlns:a16="http://schemas.microsoft.com/office/drawing/2014/main" val="1751415332"/>
                    </a:ext>
                  </a:extLst>
                </a:gridCol>
                <a:gridCol w="1360966">
                  <a:extLst>
                    <a:ext uri="{9D8B030D-6E8A-4147-A177-3AD203B41FA5}">
                      <a16:colId xmlns:a16="http://schemas.microsoft.com/office/drawing/2014/main" val="3106130118"/>
                    </a:ext>
                  </a:extLst>
                </a:gridCol>
              </a:tblGrid>
              <a:tr h="493082">
                <a:tc>
                  <a:txBody>
                    <a:bodyPr/>
                    <a:lstStyle/>
                    <a:p>
                      <a:r>
                        <a:rPr lang="en-US" sz="700" b="1" i="0">
                          <a:solidFill>
                            <a:srgbClr val="000000"/>
                          </a:solidFill>
                          <a:effectLst/>
                          <a:latin typeface="Calibri" panose="020F0502020204030204" pitchFamily="34" charset="0"/>
                        </a:rPr>
                        <a:t>Adult/DW/ES</a:t>
                      </a:r>
                      <a:br>
                        <a:rPr lang="en-US" sz="700" b="1" i="0">
                          <a:solidFill>
                            <a:srgbClr val="000000"/>
                          </a:solidFill>
                          <a:effectLst/>
                          <a:latin typeface="Calibri" panose="020F0502020204030204" pitchFamily="34" charset="0"/>
                        </a:rPr>
                      </a:br>
                      <a:r>
                        <a:rPr lang="en-US" sz="700" b="1" i="0">
                          <a:solidFill>
                            <a:srgbClr val="000000"/>
                          </a:solidFill>
                          <a:effectLst/>
                          <a:latin typeface="Calibri" panose="020F0502020204030204" pitchFamily="34" charset="0"/>
                        </a:rPr>
                        <a:t>Service Type</a:t>
                      </a:r>
                      <a:br>
                        <a:rPr lang="en-US" sz="700" b="1" i="0">
                          <a:solidFill>
                            <a:srgbClr val="000000"/>
                          </a:solidFill>
                          <a:effectLst/>
                          <a:latin typeface="Calibri" panose="020F0502020204030204" pitchFamily="34" charset="0"/>
                        </a:rPr>
                      </a:br>
                      <a:r>
                        <a:rPr lang="en-US" sz="700" b="1" i="0">
                          <a:solidFill>
                            <a:srgbClr val="000000"/>
                          </a:solidFill>
                          <a:effectLst/>
                          <a:latin typeface="Calibri" panose="020F0502020204030204" pitchFamily="34" charset="0"/>
                        </a:rPr>
                        <a:t>(WIOA Sec. 134 (c))</a:t>
                      </a:r>
                      <a:endParaRPr lang="en-US" sz="70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700" b="1" i="0" dirty="0">
                          <a:solidFill>
                            <a:srgbClr val="000000"/>
                          </a:solidFill>
                          <a:effectLst/>
                          <a:latin typeface="Calibri" panose="020F0502020204030204" pitchFamily="34" charset="0"/>
                        </a:rPr>
                        <a:t>Does this service</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trigger inclusion as a</a:t>
                      </a:r>
                      <a:br>
                        <a:rPr lang="en-US" sz="700" b="1" i="0" dirty="0">
                          <a:solidFill>
                            <a:srgbClr val="000000"/>
                          </a:solidFill>
                          <a:effectLst/>
                          <a:latin typeface="Calibri" panose="020F0502020204030204" pitchFamily="34" charset="0"/>
                        </a:rPr>
                      </a:br>
                      <a:r>
                        <a:rPr lang="en-US" sz="700" b="1" i="0" dirty="0">
                          <a:solidFill>
                            <a:srgbClr val="000000"/>
                          </a:solidFill>
                          <a:effectLst/>
                          <a:latin typeface="Calibri" panose="020F0502020204030204" pitchFamily="34" charset="0"/>
                        </a:rPr>
                        <a:t>participant?</a:t>
                      </a:r>
                      <a:endParaRPr lang="en-US" sz="7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857567"/>
                  </a:ext>
                </a:extLst>
              </a:tr>
              <a:tr h="493082">
                <a:tc>
                  <a:txBody>
                    <a:bodyPr/>
                    <a:lstStyle/>
                    <a:p>
                      <a:r>
                        <a:rPr lang="en-US" sz="1000" b="0" i="0" dirty="0">
                          <a:solidFill>
                            <a:srgbClr val="000000"/>
                          </a:solidFill>
                          <a:effectLst/>
                          <a:latin typeface="Calibri" panose="020F0502020204030204" pitchFamily="34" charset="0"/>
                        </a:rPr>
                        <a:t>Internships and </a:t>
                      </a:r>
                      <a:r>
                        <a:rPr lang="en-US" sz="1000" b="0" i="0" dirty="0" smtClean="0">
                          <a:solidFill>
                            <a:srgbClr val="000000"/>
                          </a:solidFill>
                          <a:effectLst/>
                          <a:latin typeface="Calibri" panose="020F0502020204030204" pitchFamily="34" charset="0"/>
                        </a:rPr>
                        <a:t>work experiences </a:t>
                      </a:r>
                      <a:r>
                        <a:rPr lang="en-US" sz="1000" b="0" i="0" dirty="0">
                          <a:solidFill>
                            <a:srgbClr val="000000"/>
                          </a:solidFill>
                          <a:effectLst/>
                          <a:latin typeface="Calibri" panose="020F0502020204030204" pitchFamily="34" charset="0"/>
                        </a:rPr>
                        <a:t>(</a:t>
                      </a:r>
                      <a:r>
                        <a:rPr lang="en-US" sz="1000" b="0" i="0" dirty="0" smtClean="0">
                          <a:solidFill>
                            <a:srgbClr val="000000"/>
                          </a:solidFill>
                          <a:effectLst/>
                          <a:latin typeface="Calibri" panose="020F0502020204030204" pitchFamily="34" charset="0"/>
                        </a:rPr>
                        <a:t>including transitional </a:t>
                      </a:r>
                      <a:r>
                        <a:rPr lang="en-US" sz="1000" b="0" i="0" dirty="0">
                          <a:solidFill>
                            <a:srgbClr val="000000"/>
                          </a:solidFill>
                          <a:effectLst/>
                          <a:latin typeface="Calibri" panose="020F0502020204030204" pitchFamily="34" charset="0"/>
                        </a:rPr>
                        <a:t>jobs)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09869841"/>
                  </a:ext>
                </a:extLst>
              </a:tr>
              <a:tr h="354007">
                <a:tc>
                  <a:txBody>
                    <a:bodyPr/>
                    <a:lstStyle/>
                    <a:p>
                      <a:r>
                        <a:rPr lang="en-US" sz="1000" b="0" i="0" dirty="0">
                          <a:solidFill>
                            <a:srgbClr val="000000"/>
                          </a:solidFill>
                          <a:effectLst/>
                          <a:latin typeface="Calibri" panose="020F0502020204030204" pitchFamily="34" charset="0"/>
                        </a:rPr>
                        <a:t>Workforce </a:t>
                      </a:r>
                      <a:r>
                        <a:rPr lang="en-US" sz="1000" b="0" i="0" dirty="0" smtClean="0">
                          <a:solidFill>
                            <a:srgbClr val="000000"/>
                          </a:solidFill>
                          <a:effectLst/>
                          <a:latin typeface="Calibri" panose="020F0502020204030204" pitchFamily="34" charset="0"/>
                        </a:rPr>
                        <a:t>preparation activities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05157853"/>
                  </a:ext>
                </a:extLst>
              </a:tr>
              <a:tr h="214933">
                <a:tc>
                  <a:txBody>
                    <a:bodyPr/>
                    <a:lstStyle/>
                    <a:p>
                      <a:r>
                        <a:rPr lang="en-US" sz="1000" b="0" i="0">
                          <a:solidFill>
                            <a:srgbClr val="000000"/>
                          </a:solidFill>
                          <a:effectLst/>
                          <a:latin typeface="Calibri" panose="020F0502020204030204" pitchFamily="34" charset="0"/>
                        </a:rPr>
                        <a:t>Financial literacy services </a:t>
                      </a:r>
                      <a:endParaRPr lang="en-US" sz="100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1086949"/>
                  </a:ext>
                </a:extLst>
              </a:tr>
              <a:tr h="493082">
                <a:tc>
                  <a:txBody>
                    <a:bodyPr/>
                    <a:lstStyle/>
                    <a:p>
                      <a:r>
                        <a:rPr lang="en-US" sz="1000" b="0" i="0" dirty="0">
                          <a:solidFill>
                            <a:srgbClr val="000000"/>
                          </a:solidFill>
                          <a:effectLst/>
                          <a:latin typeface="Calibri" panose="020F0502020204030204" pitchFamily="34" charset="0"/>
                        </a:rPr>
                        <a:t>Out-of-area job </a:t>
                      </a:r>
                      <a:r>
                        <a:rPr lang="en-US" sz="1000" b="0" i="0" dirty="0" smtClean="0">
                          <a:solidFill>
                            <a:srgbClr val="000000"/>
                          </a:solidFill>
                          <a:effectLst/>
                          <a:latin typeface="Calibri" panose="020F0502020204030204" pitchFamily="34" charset="0"/>
                        </a:rPr>
                        <a:t>search assistance </a:t>
                      </a:r>
                      <a:r>
                        <a:rPr lang="en-US" sz="1000" b="0" i="0" dirty="0">
                          <a:solidFill>
                            <a:srgbClr val="000000"/>
                          </a:solidFill>
                          <a:effectLst/>
                          <a:latin typeface="Calibri" panose="020F0502020204030204" pitchFamily="34" charset="0"/>
                        </a:rPr>
                        <a:t>and relocation</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assistance</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06247990"/>
                  </a:ext>
                </a:extLst>
              </a:tr>
              <a:tr h="493082">
                <a:tc>
                  <a:txBody>
                    <a:bodyPr/>
                    <a:lstStyle/>
                    <a:p>
                      <a:r>
                        <a:rPr lang="en-US" sz="1000" b="0" i="0" dirty="0">
                          <a:solidFill>
                            <a:srgbClr val="000000"/>
                          </a:solidFill>
                          <a:effectLst/>
                          <a:latin typeface="Calibri" panose="020F0502020204030204" pitchFamily="34" charset="0"/>
                        </a:rPr>
                        <a:t>English-language </a:t>
                      </a:r>
                      <a:r>
                        <a:rPr lang="en-US" sz="1000" b="0" i="0" dirty="0" smtClean="0">
                          <a:solidFill>
                            <a:srgbClr val="000000"/>
                          </a:solidFill>
                          <a:effectLst/>
                          <a:latin typeface="Calibri" panose="020F0502020204030204" pitchFamily="34" charset="0"/>
                        </a:rPr>
                        <a:t>acquisition and </a:t>
                      </a:r>
                      <a:r>
                        <a:rPr lang="en-US" sz="1000" b="0" i="0" dirty="0">
                          <a:solidFill>
                            <a:srgbClr val="000000"/>
                          </a:solidFill>
                          <a:effectLst/>
                          <a:latin typeface="Calibri" panose="020F0502020204030204" pitchFamily="34" charset="0"/>
                        </a:rPr>
                        <a:t>integrated education </a:t>
                      </a:r>
                      <a:r>
                        <a:rPr lang="en-US" sz="1000" b="0" i="0" dirty="0" smtClean="0">
                          <a:solidFill>
                            <a:srgbClr val="000000"/>
                          </a:solidFill>
                          <a:effectLst/>
                          <a:latin typeface="Calibri" panose="020F0502020204030204" pitchFamily="34" charset="0"/>
                        </a:rPr>
                        <a:t>and training </a:t>
                      </a:r>
                      <a:r>
                        <a:rPr lang="en-US" sz="1000" b="0" i="0" dirty="0">
                          <a:solidFill>
                            <a:srgbClr val="000000"/>
                          </a:solidFill>
                          <a:effectLst/>
                          <a:latin typeface="Calibri" panose="020F0502020204030204" pitchFamily="34" charset="0"/>
                        </a:rPr>
                        <a:t>programs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600996"/>
                  </a:ext>
                </a:extLst>
              </a:tr>
              <a:tr h="493082">
                <a:tc>
                  <a:txBody>
                    <a:bodyPr/>
                    <a:lstStyle/>
                    <a:p>
                      <a:r>
                        <a:rPr lang="en-US" sz="1000" b="0" i="0">
                          <a:solidFill>
                            <a:srgbClr val="000000"/>
                          </a:solidFill>
                          <a:effectLst/>
                          <a:latin typeface="Calibri" panose="020F0502020204030204" pitchFamily="34" charset="0"/>
                        </a:rPr>
                        <a:t>Follow up services</a:t>
                      </a:r>
                      <a:endParaRPr lang="en-US" sz="100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dirty="0">
                          <a:solidFill>
                            <a:srgbClr val="000000"/>
                          </a:solidFill>
                          <a:effectLst/>
                          <a:latin typeface="Calibri" panose="020F0502020204030204" pitchFamily="34" charset="0"/>
                        </a:rPr>
                        <a:t>n/a (must be a</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participant first to</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receive)</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728534"/>
                  </a:ext>
                </a:extLst>
              </a:tr>
              <a:tr h="632156">
                <a:tc>
                  <a:txBody>
                    <a:bodyPr/>
                    <a:lstStyle/>
                    <a:p>
                      <a:r>
                        <a:rPr lang="en-US" sz="1000" b="0" i="0" dirty="0">
                          <a:solidFill>
                            <a:srgbClr val="000000"/>
                          </a:solidFill>
                          <a:effectLst/>
                          <a:latin typeface="Calibri" panose="020F0502020204030204" pitchFamily="34" charset="0"/>
                        </a:rPr>
                        <a:t>Training services under </a:t>
                      </a:r>
                      <a:r>
                        <a:rPr lang="en-US" sz="1000" b="0" i="0" dirty="0" smtClean="0">
                          <a:solidFill>
                            <a:srgbClr val="000000"/>
                          </a:solidFill>
                          <a:effectLst/>
                          <a:latin typeface="Calibri" panose="020F0502020204030204" pitchFamily="34" charset="0"/>
                        </a:rPr>
                        <a:t>Sec. 134(c</a:t>
                      </a:r>
                      <a:r>
                        <a:rPr lang="en-US" sz="1000" b="0" i="0" dirty="0">
                          <a:solidFill>
                            <a:srgbClr val="000000"/>
                          </a:solidFill>
                          <a:effectLst/>
                          <a:latin typeface="Calibri" panose="020F0502020204030204" pitchFamily="34" charset="0"/>
                        </a:rPr>
                        <a:t>)(3)(D) with exception </a:t>
                      </a:r>
                      <a:r>
                        <a:rPr lang="en-US" sz="1000" b="0" i="0" dirty="0" smtClean="0">
                          <a:solidFill>
                            <a:srgbClr val="000000"/>
                          </a:solidFill>
                          <a:effectLst/>
                          <a:latin typeface="Calibri" panose="020F0502020204030204" pitchFamily="34" charset="0"/>
                        </a:rPr>
                        <a:t>of Sec</a:t>
                      </a:r>
                      <a:r>
                        <a:rPr lang="en-US" sz="1000" b="0" i="0" dirty="0">
                          <a:solidFill>
                            <a:srgbClr val="000000"/>
                          </a:solidFill>
                          <a:effectLst/>
                          <a:latin typeface="Calibri" panose="020F0502020204030204" pitchFamily="34" charset="0"/>
                        </a:rPr>
                        <a:t>. 134(c)(3)(D)(iii)</a:t>
                      </a:r>
                      <a:br>
                        <a:rPr lang="en-US" sz="1000" b="0" i="0" dirty="0">
                          <a:solidFill>
                            <a:srgbClr val="000000"/>
                          </a:solidFill>
                          <a:effectLst/>
                          <a:latin typeface="Calibri" panose="020F0502020204030204" pitchFamily="34" charset="0"/>
                        </a:rPr>
                      </a:br>
                      <a:r>
                        <a:rPr lang="en-US" sz="1000" b="0" i="0" dirty="0">
                          <a:solidFill>
                            <a:srgbClr val="000000"/>
                          </a:solidFill>
                          <a:effectLst/>
                          <a:latin typeface="Calibri" panose="020F0502020204030204" pitchFamily="34" charset="0"/>
                        </a:rPr>
                        <a:t>(incumbent worker training)</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r>
                        <a:rPr lang="en-US" sz="1000" b="0" i="0" dirty="0">
                          <a:solidFill>
                            <a:srgbClr val="000000"/>
                          </a:solidFill>
                          <a:effectLst/>
                          <a:latin typeface="Calibri" panose="020F0502020204030204" pitchFamily="34" charset="0"/>
                        </a:rPr>
                        <a:t>Yes</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41172890"/>
                  </a:ext>
                </a:extLst>
              </a:tr>
              <a:tr h="214933">
                <a:tc>
                  <a:txBody>
                    <a:bodyPr/>
                    <a:lstStyle/>
                    <a:p>
                      <a:r>
                        <a:rPr lang="en-US" sz="1000" b="0" i="0">
                          <a:solidFill>
                            <a:srgbClr val="000000"/>
                          </a:solidFill>
                          <a:effectLst/>
                          <a:latin typeface="Calibri" panose="020F0502020204030204" pitchFamily="34" charset="0"/>
                        </a:rPr>
                        <a:t>Incumbent Worker Training </a:t>
                      </a:r>
                      <a:endParaRPr lang="en-US" sz="100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1000" b="0" i="0" dirty="0" smtClean="0">
                          <a:solidFill>
                            <a:srgbClr val="000000"/>
                          </a:solidFill>
                          <a:effectLst/>
                          <a:latin typeface="Calibri" panose="020F0502020204030204" pitchFamily="34" charset="0"/>
                        </a:rPr>
                        <a:t>No</a:t>
                      </a:r>
                      <a:endParaRPr lang="en-US" sz="1000" dirty="0">
                        <a:effectLst/>
                      </a:endParaRPr>
                    </a:p>
                  </a:txBody>
                  <a:tcPr marL="75859" marR="75859" marT="37929" marB="37929"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719602"/>
                  </a:ext>
                </a:extLst>
              </a:tr>
            </a:tbl>
          </a:graphicData>
        </a:graphic>
      </p:graphicFrame>
      <p:sp>
        <p:nvSpPr>
          <p:cNvPr id="10" name="Rectangle 3"/>
          <p:cNvSpPr>
            <a:spLocks noChangeArrowheads="1"/>
          </p:cNvSpPr>
          <p:nvPr/>
        </p:nvSpPr>
        <p:spPr bwMode="auto">
          <a:xfrm>
            <a:off x="7276547" y="1061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9337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1273" y="0"/>
            <a:ext cx="6768865" cy="1407597"/>
          </a:xfrm>
        </p:spPr>
        <p:txBody>
          <a:bodyPr/>
          <a:lstStyle/>
          <a:p>
            <a:r>
              <a:rPr lang="en-US" sz="6000" dirty="0" smtClean="0"/>
              <a:t>Why the Hoops?</a:t>
            </a:r>
            <a:endParaRPr lang="en-US" sz="6000" dirty="0"/>
          </a:p>
        </p:txBody>
      </p:sp>
      <p:sp>
        <p:nvSpPr>
          <p:cNvPr id="3" name="Subtitle 2"/>
          <p:cNvSpPr>
            <a:spLocks noGrp="1"/>
          </p:cNvSpPr>
          <p:nvPr>
            <p:ph type="subTitle" idx="1"/>
          </p:nvPr>
        </p:nvSpPr>
        <p:spPr>
          <a:xfrm>
            <a:off x="-1349344" y="1407597"/>
            <a:ext cx="7766936" cy="1096899"/>
          </a:xfrm>
        </p:spPr>
        <p:txBody>
          <a:bodyPr/>
          <a:lstStyle/>
          <a:p>
            <a:r>
              <a:rPr lang="en-US" dirty="0" smtClean="0"/>
              <a:t>Measuring WIOA Performance</a:t>
            </a:r>
            <a:endParaRPr lang="en-US" dirty="0"/>
          </a:p>
        </p:txBody>
      </p:sp>
      <p:pic>
        <p:nvPicPr>
          <p:cNvPr id="1026" name="Picture 2" descr="Image result for jumping through h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712" y="1956046"/>
            <a:ext cx="5398444" cy="4170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663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75683"/>
            <a:ext cx="8596668" cy="1320800"/>
          </a:xfrm>
        </p:spPr>
        <p:txBody>
          <a:bodyPr/>
          <a:lstStyle/>
          <a:p>
            <a:r>
              <a:rPr lang="en-US" dirty="0" smtClean="0"/>
              <a:t>Exceptions to Inclusion in Performance Indicators</a:t>
            </a:r>
            <a:endParaRPr lang="en-US" dirty="0"/>
          </a:p>
        </p:txBody>
      </p:sp>
      <p:sp>
        <p:nvSpPr>
          <p:cNvPr id="3" name="Content Placeholder 2"/>
          <p:cNvSpPr>
            <a:spLocks noGrp="1"/>
          </p:cNvSpPr>
          <p:nvPr>
            <p:ph idx="1"/>
          </p:nvPr>
        </p:nvSpPr>
        <p:spPr>
          <a:xfrm>
            <a:off x="677334" y="1696483"/>
            <a:ext cx="8596668" cy="4502298"/>
          </a:xfrm>
        </p:spPr>
        <p:txBody>
          <a:bodyPr>
            <a:normAutofit fontScale="92500" lnSpcReduction="20000"/>
          </a:bodyPr>
          <a:lstStyle/>
          <a:p>
            <a:r>
              <a:rPr lang="en-US" dirty="0" smtClean="0"/>
              <a:t>Participants may be excluded from the Performance Indicators for any of the following reasons within one year after program exit if adequate documentation is provided: </a:t>
            </a:r>
          </a:p>
          <a:p>
            <a:pPr lvl="1"/>
            <a:r>
              <a:rPr lang="en-US" dirty="0" smtClean="0"/>
              <a:t>Adult/DW</a:t>
            </a:r>
          </a:p>
          <a:p>
            <a:pPr lvl="2"/>
            <a:r>
              <a:rPr lang="en-US" dirty="0" smtClean="0"/>
              <a:t>They have become incarcerated or have become a resident of an institution or facility providing 24-hour support (hospital or treatment center) while receiving services as a participant or within 1 year after program exit. Incarceration or institutionalization must last or be expected to last 90 or more days</a:t>
            </a:r>
          </a:p>
          <a:p>
            <a:pPr lvl="2"/>
            <a:r>
              <a:rPr lang="en-US" dirty="0" smtClean="0"/>
              <a:t>Exits the program because of medical treatment that is expected to last longer than 90 days and precludes entry into unsubsidized employment or continued participation</a:t>
            </a:r>
          </a:p>
          <a:p>
            <a:pPr lvl="2"/>
            <a:r>
              <a:rPr lang="en-US" dirty="0" smtClean="0"/>
              <a:t>Participant is deceased</a:t>
            </a:r>
          </a:p>
          <a:p>
            <a:pPr lvl="2"/>
            <a:r>
              <a:rPr lang="en-US" dirty="0" smtClean="0"/>
              <a:t>Exits the program because their reserve or National Guard unit is called to active duty that will last for at least 90 days</a:t>
            </a:r>
          </a:p>
          <a:p>
            <a:pPr lvl="2"/>
            <a:r>
              <a:rPr lang="en-US" dirty="0" smtClean="0"/>
              <a:t>Participant was determined eligible, but is later determined ineligible for program participation</a:t>
            </a:r>
          </a:p>
          <a:p>
            <a:pPr lvl="1"/>
            <a:r>
              <a:rPr lang="en-US" dirty="0" smtClean="0"/>
              <a:t>Youth</a:t>
            </a:r>
          </a:p>
          <a:p>
            <a:pPr lvl="2"/>
            <a:r>
              <a:rPr lang="en-US" dirty="0" smtClean="0"/>
              <a:t>All of the above (except the last one)</a:t>
            </a:r>
          </a:p>
          <a:p>
            <a:pPr lvl="2"/>
            <a:r>
              <a:rPr lang="en-US" dirty="0" smtClean="0"/>
              <a:t>Participant is in the foster care system and exits the program because they move from the Local Area as part of the system</a:t>
            </a:r>
          </a:p>
        </p:txBody>
      </p:sp>
    </p:spTree>
    <p:extLst>
      <p:ext uri="{BB962C8B-B14F-4D97-AF65-F5344CB8AC3E}">
        <p14:creationId xmlns:p14="http://schemas.microsoft.com/office/powerpoint/2010/main" val="323676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Our </a:t>
            </a:r>
            <a:r>
              <a:rPr lang="en-US" dirty="0"/>
              <a:t>P</a:t>
            </a:r>
            <a:r>
              <a:rPr lang="en-US" dirty="0" smtClean="0"/>
              <a:t>erformance </a:t>
            </a:r>
            <a:r>
              <a:rPr lang="en-US" dirty="0"/>
              <a:t>G</a:t>
            </a:r>
            <a:r>
              <a:rPr lang="en-US" dirty="0" smtClean="0"/>
              <a:t>oals?</a:t>
            </a:r>
            <a:br>
              <a:rPr lang="en-US" dirty="0" smtClean="0"/>
            </a:br>
            <a:r>
              <a:rPr lang="en-US" dirty="0" smtClean="0"/>
              <a:t>PY2020 &amp; PY 2021</a:t>
            </a:r>
            <a:endParaRPr lang="en-US" dirty="0"/>
          </a:p>
        </p:txBody>
      </p:sp>
      <p:sp>
        <p:nvSpPr>
          <p:cNvPr id="4" name="Rectangle 3"/>
          <p:cNvSpPr/>
          <p:nvPr/>
        </p:nvSpPr>
        <p:spPr>
          <a:xfrm>
            <a:off x="677334" y="1821104"/>
            <a:ext cx="5247537" cy="3970318"/>
          </a:xfrm>
          <a:prstGeom prst="rect">
            <a:avLst/>
          </a:prstGeom>
        </p:spPr>
        <p:txBody>
          <a:bodyPr wrap="square">
            <a:spAutoFit/>
          </a:bodyPr>
          <a:lstStyle/>
          <a:p>
            <a:pPr marL="457200" indent="-457200">
              <a:buFont typeface="+mj-lt"/>
              <a:buAutoNum type="arabicPeriod"/>
            </a:pPr>
            <a:r>
              <a:rPr lang="en-US" dirty="0" smtClean="0"/>
              <a:t>Employment </a:t>
            </a:r>
            <a:r>
              <a:rPr lang="en-US" dirty="0"/>
              <a:t>Rate—2</a:t>
            </a:r>
            <a:r>
              <a:rPr lang="en-US" baseline="30000" dirty="0"/>
              <a:t>nd</a:t>
            </a:r>
            <a:r>
              <a:rPr lang="en-US" dirty="0"/>
              <a:t> Quarter After </a:t>
            </a:r>
            <a:r>
              <a:rPr lang="en-US" dirty="0" smtClean="0"/>
              <a:t>Exit</a:t>
            </a:r>
          </a:p>
          <a:p>
            <a:pPr marL="914400" lvl="1" indent="-457200">
              <a:buFont typeface="Arial" panose="020B0604020202020204" pitchFamily="34" charset="0"/>
              <a:buChar char="•"/>
            </a:pPr>
            <a:r>
              <a:rPr lang="en-US" dirty="0" smtClean="0">
                <a:solidFill>
                  <a:schemeClr val="accent2"/>
                </a:solidFill>
              </a:rPr>
              <a:t>Adult</a:t>
            </a:r>
            <a:r>
              <a:rPr lang="en-US" dirty="0" smtClean="0"/>
              <a:t>: 76.0%</a:t>
            </a:r>
          </a:p>
          <a:p>
            <a:pPr marL="914400" lvl="1" indent="-457200">
              <a:buFont typeface="Arial" panose="020B0604020202020204" pitchFamily="34" charset="0"/>
              <a:buChar char="•"/>
            </a:pPr>
            <a:r>
              <a:rPr lang="en-US" dirty="0" smtClean="0">
                <a:solidFill>
                  <a:schemeClr val="accent3"/>
                </a:solidFill>
              </a:rPr>
              <a:t>DW</a:t>
            </a:r>
            <a:r>
              <a:rPr lang="en-US" dirty="0" smtClean="0"/>
              <a:t>: 82.5%</a:t>
            </a:r>
          </a:p>
          <a:p>
            <a:pPr marL="914400" lvl="1" indent="-457200">
              <a:buFont typeface="Arial" panose="020B0604020202020204" pitchFamily="34" charset="0"/>
              <a:buChar char="•"/>
            </a:pPr>
            <a:r>
              <a:rPr lang="en-US" dirty="0" smtClean="0">
                <a:solidFill>
                  <a:schemeClr val="accent6"/>
                </a:solidFill>
              </a:rPr>
              <a:t>Youth</a:t>
            </a:r>
            <a:r>
              <a:rPr lang="en-US" dirty="0" smtClean="0"/>
              <a:t>: 72.5%</a:t>
            </a:r>
            <a:br>
              <a:rPr lang="en-US" dirty="0" smtClean="0"/>
            </a:br>
            <a:endParaRPr lang="en-US" dirty="0"/>
          </a:p>
          <a:p>
            <a:pPr marL="457200" indent="-457200">
              <a:buFont typeface="+mj-lt"/>
              <a:buAutoNum type="arabicPeriod"/>
            </a:pPr>
            <a:r>
              <a:rPr lang="en-US" dirty="0"/>
              <a:t>Employment Rate—4</a:t>
            </a:r>
            <a:r>
              <a:rPr lang="en-US" baseline="30000" dirty="0"/>
              <a:t>th</a:t>
            </a:r>
            <a:r>
              <a:rPr lang="en-US" dirty="0"/>
              <a:t> Quarter After </a:t>
            </a:r>
            <a:r>
              <a:rPr lang="en-US" dirty="0" smtClean="0"/>
              <a:t>Exit</a:t>
            </a:r>
          </a:p>
          <a:p>
            <a:pPr marL="914400" lvl="1" indent="-457200">
              <a:buFont typeface="Arial" panose="020B0604020202020204" pitchFamily="34" charset="0"/>
              <a:buChar char="•"/>
            </a:pPr>
            <a:r>
              <a:rPr lang="en-US" dirty="0" smtClean="0">
                <a:solidFill>
                  <a:schemeClr val="accent2"/>
                </a:solidFill>
              </a:rPr>
              <a:t>Adult</a:t>
            </a:r>
            <a:r>
              <a:rPr lang="en-US" dirty="0" smtClean="0"/>
              <a:t>: 74.0%</a:t>
            </a:r>
          </a:p>
          <a:p>
            <a:pPr marL="914400" lvl="1" indent="-457200">
              <a:buFont typeface="Arial" panose="020B0604020202020204" pitchFamily="34" charset="0"/>
              <a:buChar char="•"/>
            </a:pPr>
            <a:r>
              <a:rPr lang="en-US" dirty="0" smtClean="0">
                <a:solidFill>
                  <a:schemeClr val="accent3"/>
                </a:solidFill>
              </a:rPr>
              <a:t>DW</a:t>
            </a:r>
            <a:r>
              <a:rPr lang="en-US" dirty="0" smtClean="0"/>
              <a:t>: 79.0%</a:t>
            </a:r>
          </a:p>
          <a:p>
            <a:pPr marL="914400" lvl="1" indent="-457200">
              <a:buFont typeface="Arial" panose="020B0604020202020204" pitchFamily="34" charset="0"/>
              <a:buChar char="•"/>
            </a:pPr>
            <a:r>
              <a:rPr lang="en-US" dirty="0" smtClean="0">
                <a:solidFill>
                  <a:schemeClr val="accent6"/>
                </a:solidFill>
              </a:rPr>
              <a:t>Youth</a:t>
            </a:r>
            <a:r>
              <a:rPr lang="en-US" dirty="0" smtClean="0"/>
              <a:t>: 69.1%</a:t>
            </a:r>
            <a:br>
              <a:rPr lang="en-US" dirty="0" smtClean="0"/>
            </a:br>
            <a:endParaRPr lang="en-US" dirty="0"/>
          </a:p>
          <a:p>
            <a:pPr marL="457200" indent="-457200">
              <a:buFont typeface="+mj-lt"/>
              <a:buAutoNum type="arabicPeriod"/>
            </a:pPr>
            <a:r>
              <a:rPr lang="en-US" dirty="0"/>
              <a:t>Median Earnings—2</a:t>
            </a:r>
            <a:r>
              <a:rPr lang="en-US" baseline="30000" dirty="0"/>
              <a:t>nd</a:t>
            </a:r>
            <a:r>
              <a:rPr lang="en-US" dirty="0"/>
              <a:t> Quarter After </a:t>
            </a:r>
            <a:r>
              <a:rPr lang="en-US" dirty="0" smtClean="0"/>
              <a:t>Exit</a:t>
            </a:r>
          </a:p>
          <a:p>
            <a:pPr marL="914400" lvl="1" indent="-457200">
              <a:buFont typeface="Arial" panose="020B0604020202020204" pitchFamily="34" charset="0"/>
              <a:buChar char="•"/>
            </a:pPr>
            <a:r>
              <a:rPr lang="en-US" dirty="0" smtClean="0">
                <a:solidFill>
                  <a:schemeClr val="accent2"/>
                </a:solidFill>
              </a:rPr>
              <a:t>Adult</a:t>
            </a:r>
            <a:r>
              <a:rPr lang="en-US" dirty="0" smtClean="0"/>
              <a:t>: $5751.00</a:t>
            </a:r>
          </a:p>
          <a:p>
            <a:pPr marL="914400" lvl="1" indent="-457200">
              <a:buFont typeface="Arial" panose="020B0604020202020204" pitchFamily="34" charset="0"/>
              <a:buChar char="•"/>
            </a:pPr>
            <a:r>
              <a:rPr lang="en-US" dirty="0" smtClean="0">
                <a:solidFill>
                  <a:schemeClr val="accent3"/>
                </a:solidFill>
              </a:rPr>
              <a:t>DW</a:t>
            </a:r>
            <a:r>
              <a:rPr lang="en-US" dirty="0" smtClean="0"/>
              <a:t>: $9100.00</a:t>
            </a:r>
          </a:p>
          <a:p>
            <a:pPr marL="914400" lvl="1" indent="-457200">
              <a:buFont typeface="Arial" panose="020B0604020202020204" pitchFamily="34" charset="0"/>
              <a:buChar char="•"/>
            </a:pPr>
            <a:r>
              <a:rPr lang="en-US" dirty="0" smtClean="0">
                <a:solidFill>
                  <a:schemeClr val="accent6"/>
                </a:solidFill>
              </a:rPr>
              <a:t>Youth:</a:t>
            </a:r>
            <a:r>
              <a:rPr lang="en-US" dirty="0" smtClean="0"/>
              <a:t> $4145.00</a:t>
            </a:r>
            <a:endParaRPr lang="en-US" dirty="0"/>
          </a:p>
        </p:txBody>
      </p:sp>
      <p:sp>
        <p:nvSpPr>
          <p:cNvPr id="5" name="TextBox 4"/>
          <p:cNvSpPr txBox="1"/>
          <p:nvPr/>
        </p:nvSpPr>
        <p:spPr>
          <a:xfrm>
            <a:off x="5924871" y="1821104"/>
            <a:ext cx="4582633" cy="4524315"/>
          </a:xfrm>
          <a:prstGeom prst="rect">
            <a:avLst/>
          </a:prstGeom>
          <a:noFill/>
        </p:spPr>
        <p:txBody>
          <a:bodyPr wrap="square" rtlCol="0">
            <a:spAutoFit/>
          </a:bodyPr>
          <a:lstStyle/>
          <a:p>
            <a:pPr marL="342900" indent="-342900">
              <a:buFont typeface="+mj-lt"/>
              <a:buAutoNum type="arabicPeriod" startAt="4"/>
            </a:pPr>
            <a:r>
              <a:rPr lang="en-US" dirty="0" smtClean="0"/>
              <a:t>Credential </a:t>
            </a:r>
            <a:r>
              <a:rPr lang="en-US" dirty="0"/>
              <a:t>Attainment</a:t>
            </a:r>
          </a:p>
          <a:p>
            <a:pPr marL="914400" lvl="1" indent="-457200">
              <a:buFont typeface="Arial" panose="020B0604020202020204" pitchFamily="34" charset="0"/>
              <a:buChar char="•"/>
            </a:pPr>
            <a:r>
              <a:rPr lang="en-US" dirty="0">
                <a:solidFill>
                  <a:schemeClr val="accent2"/>
                </a:solidFill>
              </a:rPr>
              <a:t>Adult</a:t>
            </a:r>
            <a:r>
              <a:rPr lang="en-US" dirty="0"/>
              <a:t>: </a:t>
            </a:r>
            <a:r>
              <a:rPr lang="en-US" dirty="0" smtClean="0"/>
              <a:t>74.6%</a:t>
            </a:r>
            <a:endParaRPr lang="en-US" dirty="0"/>
          </a:p>
          <a:p>
            <a:pPr marL="914400" lvl="1" indent="-457200">
              <a:buFont typeface="Arial" panose="020B0604020202020204" pitchFamily="34" charset="0"/>
              <a:buChar char="•"/>
            </a:pPr>
            <a:r>
              <a:rPr lang="en-US" dirty="0">
                <a:solidFill>
                  <a:schemeClr val="accent3"/>
                </a:solidFill>
              </a:rPr>
              <a:t>DW</a:t>
            </a:r>
            <a:r>
              <a:rPr lang="en-US" dirty="0"/>
              <a:t>: </a:t>
            </a:r>
            <a:r>
              <a:rPr lang="en-US" dirty="0" smtClean="0"/>
              <a:t>78.6%</a:t>
            </a:r>
            <a:endParaRPr lang="en-US" dirty="0"/>
          </a:p>
          <a:p>
            <a:pPr marL="914400" lvl="1" indent="-457200">
              <a:buFont typeface="Arial" panose="020B0604020202020204" pitchFamily="34" charset="0"/>
              <a:buChar char="•"/>
            </a:pPr>
            <a:r>
              <a:rPr lang="en-US" dirty="0">
                <a:solidFill>
                  <a:schemeClr val="accent6"/>
                </a:solidFill>
              </a:rPr>
              <a:t>Youth</a:t>
            </a:r>
            <a:r>
              <a:rPr lang="en-US" dirty="0"/>
              <a:t>: </a:t>
            </a:r>
            <a:r>
              <a:rPr lang="en-US" dirty="0" smtClean="0"/>
              <a:t>59.0%</a:t>
            </a:r>
            <a:br>
              <a:rPr lang="en-US" dirty="0" smtClean="0"/>
            </a:br>
            <a:endParaRPr lang="en-US" dirty="0" smtClean="0"/>
          </a:p>
          <a:p>
            <a:pPr marL="342900" indent="-342900">
              <a:buFont typeface="+mj-lt"/>
              <a:buAutoNum type="arabicPeriod" startAt="5"/>
            </a:pPr>
            <a:r>
              <a:rPr lang="en-US" dirty="0"/>
              <a:t>Measurable Skills </a:t>
            </a:r>
            <a:r>
              <a:rPr lang="en-US" dirty="0" smtClean="0"/>
              <a:t>Gains</a:t>
            </a:r>
          </a:p>
          <a:p>
            <a:pPr marL="914400" lvl="1" indent="-457200">
              <a:buFont typeface="Arial" panose="020B0604020202020204" pitchFamily="34" charset="0"/>
              <a:buChar char="•"/>
            </a:pPr>
            <a:r>
              <a:rPr lang="en-US" dirty="0" smtClean="0">
                <a:solidFill>
                  <a:schemeClr val="accent2"/>
                </a:solidFill>
              </a:rPr>
              <a:t>Adult: </a:t>
            </a:r>
            <a:r>
              <a:rPr lang="en-US" dirty="0" smtClean="0"/>
              <a:t>53.2%</a:t>
            </a:r>
          </a:p>
          <a:p>
            <a:pPr marL="914400" lvl="1" indent="-457200">
              <a:buFont typeface="Arial" panose="020B0604020202020204" pitchFamily="34" charset="0"/>
              <a:buChar char="•"/>
            </a:pPr>
            <a:r>
              <a:rPr lang="en-US" dirty="0" smtClean="0">
                <a:solidFill>
                  <a:schemeClr val="accent3"/>
                </a:solidFill>
              </a:rPr>
              <a:t>DW: </a:t>
            </a:r>
            <a:r>
              <a:rPr lang="en-US" dirty="0" smtClean="0"/>
              <a:t>69.3%</a:t>
            </a:r>
          </a:p>
          <a:p>
            <a:pPr marL="914400" lvl="1" indent="-457200">
              <a:buFont typeface="Arial" panose="020B0604020202020204" pitchFamily="34" charset="0"/>
              <a:buChar char="•"/>
            </a:pPr>
            <a:r>
              <a:rPr lang="en-US" dirty="0" smtClean="0">
                <a:solidFill>
                  <a:schemeClr val="accent6"/>
                </a:solidFill>
              </a:rPr>
              <a:t>Youth</a:t>
            </a:r>
            <a:r>
              <a:rPr lang="en-US" dirty="0" smtClean="0"/>
              <a:t>: 57.6%</a:t>
            </a:r>
            <a:br>
              <a:rPr lang="en-US" dirty="0" smtClean="0"/>
            </a:br>
            <a:endParaRPr lang="en-US" dirty="0"/>
          </a:p>
          <a:p>
            <a:pPr marL="342900" indent="-342900">
              <a:buFont typeface="+mj-lt"/>
              <a:buAutoNum type="arabicPeriod" startAt="6"/>
            </a:pPr>
            <a:r>
              <a:rPr lang="en-US" dirty="0" smtClean="0"/>
              <a:t>Effectiveness </a:t>
            </a:r>
            <a:r>
              <a:rPr lang="en-US" dirty="0"/>
              <a:t>in Serving </a:t>
            </a:r>
            <a:r>
              <a:rPr lang="en-US" dirty="0" smtClean="0"/>
              <a:t>Employers</a:t>
            </a:r>
          </a:p>
          <a:p>
            <a:pPr marL="914400" lvl="1" indent="-457200">
              <a:buFont typeface="Arial" panose="020B0604020202020204" pitchFamily="34" charset="0"/>
              <a:buChar char="•"/>
            </a:pPr>
            <a:r>
              <a:rPr lang="en-US" dirty="0" smtClean="0">
                <a:solidFill>
                  <a:schemeClr val="accent2"/>
                </a:solidFill>
              </a:rPr>
              <a:t>Retention</a:t>
            </a:r>
            <a:r>
              <a:rPr lang="en-US" dirty="0" smtClean="0"/>
              <a:t>: No goals or sanctions at this time</a:t>
            </a:r>
          </a:p>
          <a:p>
            <a:pPr marL="914400" lvl="1" indent="-457200">
              <a:buFont typeface="Arial" panose="020B0604020202020204" pitchFamily="34" charset="0"/>
              <a:buChar char="•"/>
            </a:pPr>
            <a:r>
              <a:rPr lang="en-US" dirty="0">
                <a:solidFill>
                  <a:schemeClr val="accent3"/>
                </a:solidFill>
              </a:rPr>
              <a:t>Repetition</a:t>
            </a:r>
            <a:r>
              <a:rPr lang="en-US" dirty="0" smtClean="0"/>
              <a:t>: No </a:t>
            </a:r>
            <a:r>
              <a:rPr lang="en-US" dirty="0"/>
              <a:t>goals or sanctions at this </a:t>
            </a:r>
            <a:r>
              <a:rPr lang="en-US" dirty="0" smtClean="0"/>
              <a:t>time</a:t>
            </a:r>
            <a:endParaRPr lang="en-US" dirty="0"/>
          </a:p>
          <a:p>
            <a:endParaRPr lang="en-US" dirty="0"/>
          </a:p>
        </p:txBody>
      </p:sp>
    </p:spTree>
    <p:extLst>
      <p:ext uri="{BB962C8B-B14F-4D97-AF65-F5344CB8AC3E}">
        <p14:creationId xmlns:p14="http://schemas.microsoft.com/office/powerpoint/2010/main" val="3629543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59" y="216196"/>
            <a:ext cx="9076266" cy="707348"/>
          </a:xfrm>
        </p:spPr>
        <p:txBody>
          <a:bodyPr/>
          <a:lstStyle/>
          <a:p>
            <a:r>
              <a:rPr lang="en-US" dirty="0" smtClean="0"/>
              <a:t>How was our Performance for PY19?</a:t>
            </a:r>
            <a:endParaRPr lang="en-US" dirty="0"/>
          </a:p>
        </p:txBody>
      </p:sp>
      <p:pic>
        <p:nvPicPr>
          <p:cNvPr id="6" name="Content Placeholder 5"/>
          <p:cNvPicPr>
            <a:picLocks noGrp="1" noChangeAspect="1"/>
          </p:cNvPicPr>
          <p:nvPr>
            <p:ph idx="1"/>
          </p:nvPr>
        </p:nvPicPr>
        <p:blipFill rotWithShape="1">
          <a:blip r:embed="rId2"/>
          <a:srcRect r="13601"/>
          <a:stretch/>
        </p:blipFill>
        <p:spPr>
          <a:xfrm>
            <a:off x="284089" y="1014984"/>
            <a:ext cx="9298823" cy="5143244"/>
          </a:xfrm>
          <a:prstGeom prst="rect">
            <a:avLst/>
          </a:prstGeom>
          <a:ln>
            <a:solidFill>
              <a:schemeClr val="tx1"/>
            </a:solidFill>
          </a:ln>
        </p:spPr>
      </p:pic>
    </p:spTree>
    <p:extLst>
      <p:ext uri="{BB962C8B-B14F-4D97-AF65-F5344CB8AC3E}">
        <p14:creationId xmlns:p14="http://schemas.microsoft.com/office/powerpoint/2010/main" val="23099508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1416"/>
          </a:xfrm>
        </p:spPr>
        <p:txBody>
          <a:bodyPr/>
          <a:lstStyle/>
          <a:p>
            <a:r>
              <a:rPr lang="en-US" dirty="0" smtClean="0"/>
              <a:t>WIOA Effectiveness in Serving Employers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079725"/>
              </p:ext>
            </p:extLst>
          </p:nvPr>
        </p:nvGraphicFramePr>
        <p:xfrm>
          <a:off x="392952" y="1271016"/>
          <a:ext cx="9165432" cy="4910358"/>
        </p:xfrm>
        <a:graphic>
          <a:graphicData uri="http://schemas.openxmlformats.org/drawingml/2006/table">
            <a:tbl>
              <a:tblPr>
                <a:tableStyleId>{5C22544A-7EE6-4342-B048-85BDC9FD1C3A}</a:tableStyleId>
              </a:tblPr>
              <a:tblGrid>
                <a:gridCol w="2843096">
                  <a:extLst>
                    <a:ext uri="{9D8B030D-6E8A-4147-A177-3AD203B41FA5}">
                      <a16:colId xmlns:a16="http://schemas.microsoft.com/office/drawing/2014/main" val="2072945886"/>
                    </a:ext>
                  </a:extLst>
                </a:gridCol>
                <a:gridCol w="799621">
                  <a:extLst>
                    <a:ext uri="{9D8B030D-6E8A-4147-A177-3AD203B41FA5}">
                      <a16:colId xmlns:a16="http://schemas.microsoft.com/office/drawing/2014/main" val="3066363213"/>
                    </a:ext>
                  </a:extLst>
                </a:gridCol>
                <a:gridCol w="799621">
                  <a:extLst>
                    <a:ext uri="{9D8B030D-6E8A-4147-A177-3AD203B41FA5}">
                      <a16:colId xmlns:a16="http://schemas.microsoft.com/office/drawing/2014/main" val="1394497034"/>
                    </a:ext>
                  </a:extLst>
                </a:gridCol>
                <a:gridCol w="799621">
                  <a:extLst>
                    <a:ext uri="{9D8B030D-6E8A-4147-A177-3AD203B41FA5}">
                      <a16:colId xmlns:a16="http://schemas.microsoft.com/office/drawing/2014/main" val="2699534092"/>
                    </a:ext>
                  </a:extLst>
                </a:gridCol>
                <a:gridCol w="799621">
                  <a:extLst>
                    <a:ext uri="{9D8B030D-6E8A-4147-A177-3AD203B41FA5}">
                      <a16:colId xmlns:a16="http://schemas.microsoft.com/office/drawing/2014/main" val="2480121769"/>
                    </a:ext>
                  </a:extLst>
                </a:gridCol>
                <a:gridCol w="799621">
                  <a:extLst>
                    <a:ext uri="{9D8B030D-6E8A-4147-A177-3AD203B41FA5}">
                      <a16:colId xmlns:a16="http://schemas.microsoft.com/office/drawing/2014/main" val="999324217"/>
                    </a:ext>
                  </a:extLst>
                </a:gridCol>
                <a:gridCol w="799621">
                  <a:extLst>
                    <a:ext uri="{9D8B030D-6E8A-4147-A177-3AD203B41FA5}">
                      <a16:colId xmlns:a16="http://schemas.microsoft.com/office/drawing/2014/main" val="1317889620"/>
                    </a:ext>
                  </a:extLst>
                </a:gridCol>
                <a:gridCol w="799621">
                  <a:extLst>
                    <a:ext uri="{9D8B030D-6E8A-4147-A177-3AD203B41FA5}">
                      <a16:colId xmlns:a16="http://schemas.microsoft.com/office/drawing/2014/main" val="2962160592"/>
                    </a:ext>
                  </a:extLst>
                </a:gridCol>
                <a:gridCol w="724989">
                  <a:extLst>
                    <a:ext uri="{9D8B030D-6E8A-4147-A177-3AD203B41FA5}">
                      <a16:colId xmlns:a16="http://schemas.microsoft.com/office/drawing/2014/main" val="1902828635"/>
                    </a:ext>
                  </a:extLst>
                </a:gridCol>
              </a:tblGrid>
              <a:tr h="241810">
                <a:tc>
                  <a:txBody>
                    <a:bodyPr/>
                    <a:lstStyle/>
                    <a:p>
                      <a:pPr algn="l" fontAlgn="b"/>
                      <a:endParaRPr lang="en-US" sz="10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endParaRPr lang="en-US" sz="1000" b="1" i="0" u="none" strike="noStrike">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gridSpan="2">
                  <a:txBody>
                    <a:bodyPr/>
                    <a:lstStyle/>
                    <a:p>
                      <a:pPr algn="ctr" fontAlgn="ctr"/>
                      <a:r>
                        <a:rPr lang="en-US" sz="1000" u="none" strike="noStrike" dirty="0">
                          <a:effectLst/>
                        </a:rPr>
                        <a:t>PY19                               Annual Report / LAIV                                    July 19 - June 20</a:t>
                      </a:r>
                      <a:endParaRPr lang="en-US" sz="1000" b="0"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accent1">
                        <a:lumMod val="60000"/>
                        <a:lumOff val="40000"/>
                      </a:schemeClr>
                    </a:solidFill>
                  </a:tcPr>
                </a:tc>
                <a:tc rowSpan="3" hMerge="1">
                  <a:txBody>
                    <a:bodyPr/>
                    <a:lstStyle/>
                    <a:p>
                      <a:endParaRPr lang="en-US"/>
                    </a:p>
                  </a:txBody>
                  <a:tcPr/>
                </a:tc>
                <a:tc rowSpan="3" gridSpan="2">
                  <a:txBody>
                    <a:bodyPr/>
                    <a:lstStyle/>
                    <a:p>
                      <a:pPr algn="ctr" fontAlgn="ctr"/>
                      <a:r>
                        <a:rPr lang="en-US" sz="1000" u="none" strike="noStrike" dirty="0">
                          <a:effectLst/>
                        </a:rPr>
                        <a:t>PY19                               Annual Report / State                                July 19 - June 20                  </a:t>
                      </a:r>
                      <a:endParaRPr lang="en-US" sz="1000" b="0" i="0" u="none" strike="noStrike" dirty="0">
                        <a:solidFill>
                          <a:srgbClr val="000000"/>
                        </a:solidFill>
                        <a:effectLst/>
                        <a:latin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rowSpan="3" hMerge="1">
                  <a:txBody>
                    <a:bodyPr/>
                    <a:lstStyle/>
                    <a:p>
                      <a:endParaRPr lang="en-US"/>
                    </a:p>
                  </a:txBody>
                  <a:tcPr/>
                </a:tc>
                <a:tc rowSpan="3" gridSpan="3">
                  <a:txBody>
                    <a:bodyPr/>
                    <a:lstStyle/>
                    <a:p>
                      <a:pPr algn="ctr" fontAlgn="b"/>
                      <a:r>
                        <a:rPr lang="en-US" sz="1000" u="none" strike="noStrike">
                          <a:effectLst/>
                        </a:rPr>
                        <a:t>*Reporting Period</a:t>
                      </a:r>
                      <a:endParaRPr lang="en-US" sz="1000" b="0" i="0" u="none" strike="noStrike">
                        <a:solidFill>
                          <a:srgbClr val="000000"/>
                        </a:solidFill>
                        <a:effectLst/>
                        <a:latin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hMerge="1">
                  <a:txBody>
                    <a:bodyPr/>
                    <a:lstStyle/>
                    <a:p>
                      <a:endParaRPr lang="en-US"/>
                    </a:p>
                  </a:txBody>
                  <a:tcPr/>
                </a:tc>
                <a:tc rowSpan="3" hMerge="1">
                  <a:txBody>
                    <a:bodyPr/>
                    <a:lstStyle/>
                    <a:p>
                      <a:endParaRPr lang="en-US"/>
                    </a:p>
                  </a:txBody>
                  <a:tcPr/>
                </a:tc>
                <a:extLst>
                  <a:ext uri="{0D108BD9-81ED-4DB2-BD59-A6C34878D82A}">
                    <a16:rowId xmlns:a16="http://schemas.microsoft.com/office/drawing/2014/main" val="3341155864"/>
                  </a:ext>
                </a:extLst>
              </a:tr>
              <a:tr h="241810">
                <a:tc rowSpan="2">
                  <a:txBody>
                    <a:bodyPr/>
                    <a:lstStyle/>
                    <a:p>
                      <a:pPr algn="ctr" fontAlgn="b"/>
                      <a:r>
                        <a:rPr lang="en-US" sz="900" u="none" strike="noStrike">
                          <a:effectLst/>
                        </a:rPr>
                        <a:t>*No Goals / Sanctions set at this time*</a:t>
                      </a:r>
                      <a:endParaRPr lang="en-US" sz="900" b="0" i="0" u="none" strike="noStrike">
                        <a:solidFill>
                          <a:srgbClr val="FF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ctr"/>
                      <a:r>
                        <a:rPr lang="en-US" sz="1000" u="none" strike="noStrike" dirty="0">
                          <a:effectLst/>
                        </a:rPr>
                        <a:t>Goal</a:t>
                      </a:r>
                      <a:endParaRPr lang="en-US" sz="1000" b="1" i="0" u="none" strike="noStrike" dirty="0">
                        <a:solidFill>
                          <a:srgbClr val="000000"/>
                        </a:solidFill>
                        <a:effectLst/>
                        <a:latin typeface="Arial" panose="020B0604020202020204" pitchFamily="34" charset="0"/>
                      </a:endParaRPr>
                    </a:p>
                  </a:txBody>
                  <a:tcPr marL="9525" marR="9525" marT="952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68120610"/>
                  </a:ext>
                </a:extLst>
              </a:tr>
              <a:tr h="241810">
                <a:tc vMerge="1">
                  <a:txBody>
                    <a:bodyPr/>
                    <a:lstStyle/>
                    <a:p>
                      <a:endParaRPr lang="en-US"/>
                    </a:p>
                  </a:txBody>
                  <a:tcPr/>
                </a:tc>
                <a:tc>
                  <a:txBody>
                    <a:bodyPr/>
                    <a:lstStyle/>
                    <a:p>
                      <a:pPr algn="ctr" fontAlgn="ctr"/>
                      <a:r>
                        <a:rPr lang="en-US" sz="1000" u="none" strike="noStrike" dirty="0">
                          <a:effectLst/>
                        </a:rPr>
                        <a:t>Sanction</a:t>
                      </a:r>
                      <a:endParaRPr lang="en-US" sz="1000" b="1" i="0" u="none" strike="noStrike" dirty="0">
                        <a:solidFill>
                          <a:srgbClr val="000000"/>
                        </a:solidFill>
                        <a:effectLst/>
                        <a:latin typeface="Arial" panose="020B0604020202020204" pitchFamily="34" charset="0"/>
                      </a:endParaRPr>
                    </a:p>
                  </a:txBody>
                  <a:tcPr marL="9525" marR="9525" marT="9525" marB="0" anchor="ct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51966043"/>
                  </a:ext>
                </a:extLst>
              </a:tr>
              <a:tr h="241810">
                <a:tc rowSpan="2">
                  <a:txBody>
                    <a:bodyPr/>
                    <a:lstStyle/>
                    <a:p>
                      <a:pPr algn="r" fontAlgn="b"/>
                      <a:r>
                        <a:rPr lang="en-US" sz="1000" u="none" strike="noStrike">
                          <a:effectLst/>
                        </a:rPr>
                        <a:t>Retention - Adult                                                                                  (2nd &amp; 4th Qtrs. After Exit)</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US" sz="1000" u="none" strike="noStrike" dirty="0">
                          <a:effectLst/>
                        </a:rPr>
                        <a:t>65.19%</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dirty="0">
                          <a:effectLst/>
                        </a:rPr>
                        <a:t>646</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rowSpan="2">
                  <a:txBody>
                    <a:bodyPr/>
                    <a:lstStyle/>
                    <a:p>
                      <a:pPr algn="ctr" fontAlgn="b"/>
                      <a:r>
                        <a:rPr lang="en-US" sz="1000" u="none" strike="noStrike" dirty="0">
                          <a:effectLst/>
                        </a:rPr>
                        <a:t>64.92%</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dirty="0">
                          <a:effectLst/>
                        </a:rPr>
                        <a:t>1475</a:t>
                      </a:r>
                      <a:endParaRPr lang="en-US" sz="1000" b="0" i="0" u="none" strike="noStrike" dirty="0">
                        <a:solidFill>
                          <a:srgbClr val="000000"/>
                        </a:solidFill>
                        <a:effectLst/>
                        <a:latin typeface="Arial" panose="020B0604020202020204" pitchFamily="34" charset="0"/>
                      </a:endParaRPr>
                    </a:p>
                  </a:txBody>
                  <a:tcPr marL="9525" marR="9525" marT="9525" marB="0" anchor="b"/>
                </a:tc>
                <a:tc rowSpan="2" gridSpan="3">
                  <a:txBody>
                    <a:bodyPr/>
                    <a:lstStyle/>
                    <a:p>
                      <a:pPr algn="l" fontAlgn="b"/>
                      <a:r>
                        <a:rPr lang="en-US" sz="1000" u="none" strike="noStrike">
                          <a:effectLst/>
                        </a:rPr>
                        <a:t>Annual= 01/01/18 to 12/31/18</a:t>
                      </a:r>
                      <a:endParaRPr lang="en-US" sz="1000" b="0" i="0" u="none" strike="noStrike">
                        <a:solidFill>
                          <a:srgbClr val="000000"/>
                        </a:solidFill>
                        <a:effectLst/>
                        <a:latin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534764652"/>
                  </a:ext>
                </a:extLst>
              </a:tr>
              <a:tr h="241810">
                <a:tc vMerge="1">
                  <a:txBody>
                    <a:bodyPr/>
                    <a:lstStyle/>
                    <a:p>
                      <a:endParaRPr lang="en-US"/>
                    </a:p>
                  </a:txBody>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vMerge="1">
                  <a:txBody>
                    <a:bodyPr/>
                    <a:lstStyle/>
                    <a:p>
                      <a:endParaRPr lang="en-US"/>
                    </a:p>
                  </a:txBody>
                  <a:tcPr/>
                </a:tc>
                <a:tc>
                  <a:txBody>
                    <a:bodyPr/>
                    <a:lstStyle/>
                    <a:p>
                      <a:pPr algn="ctr" fontAlgn="b"/>
                      <a:r>
                        <a:rPr lang="en-US" sz="1000" u="none" strike="noStrike" dirty="0">
                          <a:effectLst/>
                        </a:rPr>
                        <a:t>991</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vMerge="1">
                  <a:txBody>
                    <a:bodyPr/>
                    <a:lstStyle/>
                    <a:p>
                      <a:endParaRPr lang="en-US"/>
                    </a:p>
                  </a:txBody>
                  <a:tcPr/>
                </a:tc>
                <a:tc>
                  <a:txBody>
                    <a:bodyPr/>
                    <a:lstStyle/>
                    <a:p>
                      <a:pPr algn="ctr" fontAlgn="b"/>
                      <a:r>
                        <a:rPr lang="en-US" sz="1000" u="none" strike="noStrike" dirty="0">
                          <a:effectLst/>
                        </a:rPr>
                        <a:t>2272</a:t>
                      </a:r>
                      <a:endParaRPr lang="en-US" sz="1000" b="0" i="0" u="none" strike="noStrike" dirty="0">
                        <a:solidFill>
                          <a:srgbClr val="000000"/>
                        </a:solidFill>
                        <a:effectLst/>
                        <a:latin typeface="Arial" panose="020B0604020202020204" pitchFamily="34" charset="0"/>
                      </a:endParaRPr>
                    </a:p>
                  </a:txBody>
                  <a:tcPr marL="9525" marR="9525" marT="9525"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593565876"/>
                  </a:ext>
                </a:extLst>
              </a:tr>
              <a:tr h="241810">
                <a:tc rowSpan="2">
                  <a:txBody>
                    <a:bodyPr/>
                    <a:lstStyle/>
                    <a:p>
                      <a:pPr algn="r" fontAlgn="b"/>
                      <a:r>
                        <a:rPr lang="en-US" sz="1000" u="none" strike="noStrike">
                          <a:effectLst/>
                        </a:rPr>
                        <a:t>Retention - Dislocated Worker                                                            (2nd &amp; 4th Qtrs. After Exit)</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US" sz="1000" u="none" strike="noStrike" dirty="0">
                          <a:effectLst/>
                        </a:rPr>
                        <a:t>83.67%</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dirty="0">
                          <a:effectLst/>
                        </a:rPr>
                        <a:t>82</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rowSpan="2">
                  <a:txBody>
                    <a:bodyPr/>
                    <a:lstStyle/>
                    <a:p>
                      <a:pPr algn="ctr" fontAlgn="b"/>
                      <a:r>
                        <a:rPr lang="en-US" sz="1000" u="none" strike="noStrike">
                          <a:effectLst/>
                        </a:rPr>
                        <a:t>80.24%</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203</a:t>
                      </a:r>
                      <a:endParaRPr lang="en-US" sz="1000" b="0" i="0" u="none" strike="noStrike">
                        <a:solidFill>
                          <a:srgbClr val="000000"/>
                        </a:solidFill>
                        <a:effectLst/>
                        <a:latin typeface="Arial" panose="020B0604020202020204" pitchFamily="34" charset="0"/>
                      </a:endParaRPr>
                    </a:p>
                  </a:txBody>
                  <a:tcPr marL="9525" marR="9525" marT="9525" marB="0" anchor="b"/>
                </a:tc>
                <a:tc rowSpan="2" gridSpan="3">
                  <a:txBody>
                    <a:bodyPr/>
                    <a:lstStyle/>
                    <a:p>
                      <a:pPr algn="l" fontAlgn="b"/>
                      <a:r>
                        <a:rPr lang="en-US" sz="1000" u="none" strike="noStrike" dirty="0">
                          <a:effectLst/>
                        </a:rPr>
                        <a:t>Annual= 01/01/18 to 12/31/18</a:t>
                      </a:r>
                      <a:endParaRPr lang="en-US" sz="1000" b="0" i="0" u="none" strike="noStrike" dirty="0">
                        <a:solidFill>
                          <a:srgbClr val="000000"/>
                        </a:solidFill>
                        <a:effectLst/>
                        <a:latin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279831154"/>
                  </a:ext>
                </a:extLst>
              </a:tr>
              <a:tr h="241810">
                <a:tc vMerge="1">
                  <a:txBody>
                    <a:bodyPr/>
                    <a:lstStyle/>
                    <a:p>
                      <a:endParaRPr lang="en-US"/>
                    </a:p>
                  </a:txBody>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vMerge="1">
                  <a:txBody>
                    <a:bodyPr/>
                    <a:lstStyle/>
                    <a:p>
                      <a:endParaRPr lang="en-US"/>
                    </a:p>
                  </a:txBody>
                  <a:tcPr/>
                </a:tc>
                <a:tc>
                  <a:txBody>
                    <a:bodyPr/>
                    <a:lstStyle/>
                    <a:p>
                      <a:pPr algn="ctr" fontAlgn="b"/>
                      <a:r>
                        <a:rPr lang="en-US" sz="1000" u="none" strike="noStrike">
                          <a:effectLst/>
                        </a:rPr>
                        <a:t>98</a:t>
                      </a:r>
                      <a:endParaRPr lang="en-US" sz="1000" b="0" i="0" u="none" strike="noStrike">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vMerge="1">
                  <a:txBody>
                    <a:bodyPr/>
                    <a:lstStyle/>
                    <a:p>
                      <a:endParaRPr lang="en-US"/>
                    </a:p>
                  </a:txBody>
                  <a:tcPr/>
                </a:tc>
                <a:tc>
                  <a:txBody>
                    <a:bodyPr/>
                    <a:lstStyle/>
                    <a:p>
                      <a:pPr algn="ctr" fontAlgn="b"/>
                      <a:r>
                        <a:rPr lang="en-US" sz="1000" u="none" strike="noStrike" dirty="0">
                          <a:effectLst/>
                        </a:rPr>
                        <a:t>253</a:t>
                      </a:r>
                      <a:endParaRPr lang="en-US" sz="1000" b="0" i="0" u="none" strike="noStrike" dirty="0">
                        <a:solidFill>
                          <a:srgbClr val="000000"/>
                        </a:solidFill>
                        <a:effectLst/>
                        <a:latin typeface="Arial" panose="020B0604020202020204" pitchFamily="34" charset="0"/>
                      </a:endParaRPr>
                    </a:p>
                  </a:txBody>
                  <a:tcPr marL="9525" marR="9525" marT="9525"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943862370"/>
                  </a:ext>
                </a:extLst>
              </a:tr>
              <a:tr h="241810">
                <a:tc rowSpan="2">
                  <a:txBody>
                    <a:bodyPr/>
                    <a:lstStyle/>
                    <a:p>
                      <a:pPr algn="r" fontAlgn="b"/>
                      <a:r>
                        <a:rPr lang="en-US" sz="1000" u="none" strike="noStrike">
                          <a:effectLst/>
                        </a:rPr>
                        <a:t>Retention - Youth                                                                                   (2nd &amp; 4th Qtrs. After Exit)</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US" sz="1000" u="none" strike="noStrike" dirty="0">
                          <a:effectLst/>
                        </a:rPr>
                        <a:t>44.44%</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dirty="0">
                          <a:effectLst/>
                        </a:rPr>
                        <a:t>24</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rowSpan="2">
                  <a:txBody>
                    <a:bodyPr/>
                    <a:lstStyle/>
                    <a:p>
                      <a:pPr algn="ctr" fontAlgn="b"/>
                      <a:r>
                        <a:rPr lang="en-US" sz="1000" u="none" strike="noStrike">
                          <a:effectLst/>
                        </a:rPr>
                        <a:t>54.68%</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181</a:t>
                      </a:r>
                      <a:endParaRPr lang="en-US" sz="1000" b="0" i="0" u="none" strike="noStrike">
                        <a:solidFill>
                          <a:srgbClr val="000000"/>
                        </a:solidFill>
                        <a:effectLst/>
                        <a:latin typeface="Arial" panose="020B0604020202020204" pitchFamily="34" charset="0"/>
                      </a:endParaRPr>
                    </a:p>
                  </a:txBody>
                  <a:tcPr marL="9525" marR="9525" marT="9525" marB="0" anchor="b"/>
                </a:tc>
                <a:tc rowSpan="2" gridSpan="3">
                  <a:txBody>
                    <a:bodyPr/>
                    <a:lstStyle/>
                    <a:p>
                      <a:pPr algn="l" fontAlgn="b"/>
                      <a:r>
                        <a:rPr lang="en-US" sz="1000" u="none" strike="noStrike" dirty="0">
                          <a:effectLst/>
                        </a:rPr>
                        <a:t>Annual= 01/01/18 to 12/31/18</a:t>
                      </a:r>
                      <a:endParaRPr lang="en-US" sz="1000" b="0" i="0" u="none" strike="noStrike" dirty="0">
                        <a:solidFill>
                          <a:srgbClr val="000000"/>
                        </a:solidFill>
                        <a:effectLst/>
                        <a:latin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725221111"/>
                  </a:ext>
                </a:extLst>
              </a:tr>
              <a:tr h="241810">
                <a:tc vMerge="1">
                  <a:txBody>
                    <a:bodyPr/>
                    <a:lstStyle/>
                    <a:p>
                      <a:endParaRPr lang="en-US"/>
                    </a:p>
                  </a:txBody>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vMerge="1">
                  <a:txBody>
                    <a:bodyPr/>
                    <a:lstStyle/>
                    <a:p>
                      <a:endParaRPr lang="en-US"/>
                    </a:p>
                  </a:txBody>
                  <a:tcPr/>
                </a:tc>
                <a:tc>
                  <a:txBody>
                    <a:bodyPr/>
                    <a:lstStyle/>
                    <a:p>
                      <a:pPr algn="ctr" fontAlgn="b"/>
                      <a:r>
                        <a:rPr lang="en-US" sz="1000" u="none" strike="noStrike" dirty="0">
                          <a:effectLst/>
                        </a:rPr>
                        <a:t>54</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vMerge="1">
                  <a:txBody>
                    <a:bodyPr/>
                    <a:lstStyle/>
                    <a:p>
                      <a:endParaRPr lang="en-US"/>
                    </a:p>
                  </a:txBody>
                  <a:tcPr/>
                </a:tc>
                <a:tc>
                  <a:txBody>
                    <a:bodyPr/>
                    <a:lstStyle/>
                    <a:p>
                      <a:pPr algn="ctr" fontAlgn="b"/>
                      <a:r>
                        <a:rPr lang="en-US" sz="1000" u="none" strike="noStrike" dirty="0">
                          <a:effectLst/>
                        </a:rPr>
                        <a:t>331</a:t>
                      </a:r>
                      <a:endParaRPr lang="en-US" sz="1000" b="0" i="0" u="none" strike="noStrike" dirty="0">
                        <a:solidFill>
                          <a:srgbClr val="000000"/>
                        </a:solidFill>
                        <a:effectLst/>
                        <a:latin typeface="Arial" panose="020B0604020202020204" pitchFamily="34" charset="0"/>
                      </a:endParaRPr>
                    </a:p>
                  </a:txBody>
                  <a:tcPr marL="9525" marR="9525" marT="9525"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55325565"/>
                  </a:ext>
                </a:extLst>
              </a:tr>
              <a:tr h="241810">
                <a:tc rowSpan="2">
                  <a:txBody>
                    <a:bodyPr/>
                    <a:lstStyle/>
                    <a:p>
                      <a:pPr algn="r" fontAlgn="b"/>
                      <a:r>
                        <a:rPr lang="en-US" sz="1000" u="none" strike="noStrike">
                          <a:effectLst/>
                        </a:rPr>
                        <a:t>Retention - Wagner Peyser                                                                    (2nd &amp; 4th Qtrs. After Exit)</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US" sz="1000" u="none" strike="noStrike">
                          <a:effectLst/>
                        </a:rPr>
                        <a:t>67.67%</a:t>
                      </a:r>
                      <a:endParaRPr lang="en-US" sz="1000" b="0" i="0" u="none" strike="noStrike">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a:txBody>
                    <a:bodyPr/>
                    <a:lstStyle/>
                    <a:p>
                      <a:pPr algn="ctr" fontAlgn="b"/>
                      <a:r>
                        <a:rPr lang="en-US" sz="1000" u="none" strike="noStrike" dirty="0">
                          <a:effectLst/>
                        </a:rPr>
                        <a:t>4949</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rowSpan="2">
                  <a:txBody>
                    <a:bodyPr/>
                    <a:lstStyle/>
                    <a:p>
                      <a:pPr algn="ctr" fontAlgn="b"/>
                      <a:r>
                        <a:rPr lang="en-US" sz="1000" u="none" strike="noStrike">
                          <a:effectLst/>
                        </a:rPr>
                        <a:t>65.03%</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11263</a:t>
                      </a:r>
                      <a:endParaRPr lang="en-US" sz="1000" b="0" i="0" u="none" strike="noStrike">
                        <a:solidFill>
                          <a:srgbClr val="000000"/>
                        </a:solidFill>
                        <a:effectLst/>
                        <a:latin typeface="Arial" panose="020B0604020202020204" pitchFamily="34" charset="0"/>
                      </a:endParaRPr>
                    </a:p>
                  </a:txBody>
                  <a:tcPr marL="9525" marR="9525" marT="9525" marB="0" anchor="b"/>
                </a:tc>
                <a:tc rowSpan="2" gridSpan="3">
                  <a:txBody>
                    <a:bodyPr/>
                    <a:lstStyle/>
                    <a:p>
                      <a:pPr algn="l" fontAlgn="b"/>
                      <a:r>
                        <a:rPr lang="en-US" sz="1000" u="none" strike="noStrike" dirty="0">
                          <a:effectLst/>
                        </a:rPr>
                        <a:t>Annual= 01/01/18 to 12/31/18</a:t>
                      </a:r>
                      <a:endParaRPr lang="en-US" sz="1000" b="0" i="0" u="none" strike="noStrike" dirty="0">
                        <a:solidFill>
                          <a:srgbClr val="000000"/>
                        </a:solidFill>
                        <a:effectLst/>
                        <a:latin typeface="Arial" panose="020B0604020202020204" pitchFamily="34" charset="0"/>
                      </a:endParaRPr>
                    </a:p>
                  </a:txBody>
                  <a:tcPr marL="9525" marR="9525" marT="9525" marB="0" anchor="b">
                    <a:lnR w="12700" cap="flat" cmpd="sng" algn="ctr">
                      <a:solidFill>
                        <a:schemeClr val="tx1"/>
                      </a:solidFill>
                      <a:prstDash val="solid"/>
                      <a:round/>
                      <a:headEnd type="none" w="med" len="med"/>
                      <a:tailEnd type="none" w="med" len="med"/>
                    </a:lnR>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3974814263"/>
                  </a:ext>
                </a:extLst>
              </a:tr>
              <a:tr h="241810">
                <a:tc vMerge="1">
                  <a:txBody>
                    <a:bodyPr/>
                    <a:lstStyle/>
                    <a:p>
                      <a:endParaRPr lang="en-US"/>
                    </a:p>
                  </a:txBody>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vMerge="1">
                  <a:txBody>
                    <a:bodyPr/>
                    <a:lstStyle/>
                    <a:p>
                      <a:endParaRPr lang="en-US"/>
                    </a:p>
                  </a:txBody>
                  <a:tcPr/>
                </a:tc>
                <a:tc>
                  <a:txBody>
                    <a:bodyPr/>
                    <a:lstStyle/>
                    <a:p>
                      <a:pPr algn="ctr" fontAlgn="b"/>
                      <a:r>
                        <a:rPr lang="en-US" sz="1000" u="none" strike="noStrike" dirty="0">
                          <a:effectLst/>
                        </a:rPr>
                        <a:t>7313</a:t>
                      </a:r>
                      <a:endParaRPr lang="en-US" sz="1000" b="0" i="0" u="none" strike="noStrike" dirty="0">
                        <a:solidFill>
                          <a:srgbClr val="000000"/>
                        </a:solidFill>
                        <a:effectLst/>
                        <a:latin typeface="Arial" panose="020B0604020202020204" pitchFamily="34" charset="0"/>
                      </a:endParaRPr>
                    </a:p>
                  </a:txBody>
                  <a:tcPr marL="9525" marR="9525" marT="9525" marB="0" anchor="b">
                    <a:solidFill>
                      <a:schemeClr val="accent1">
                        <a:lumMod val="60000"/>
                        <a:lumOff val="40000"/>
                      </a:schemeClr>
                    </a:solidFill>
                  </a:tcPr>
                </a:tc>
                <a:tc vMerge="1">
                  <a:txBody>
                    <a:bodyPr/>
                    <a:lstStyle/>
                    <a:p>
                      <a:endParaRPr lang="en-US"/>
                    </a:p>
                  </a:txBody>
                  <a:tcPr/>
                </a:tc>
                <a:tc>
                  <a:txBody>
                    <a:bodyPr/>
                    <a:lstStyle/>
                    <a:p>
                      <a:pPr algn="ctr" fontAlgn="b"/>
                      <a:r>
                        <a:rPr lang="en-US" sz="1000" u="none" strike="noStrike" dirty="0">
                          <a:effectLst/>
                        </a:rPr>
                        <a:t>17321</a:t>
                      </a:r>
                      <a:endParaRPr lang="en-US" sz="1000" b="0" i="0" u="none" strike="noStrike" dirty="0">
                        <a:solidFill>
                          <a:srgbClr val="000000"/>
                        </a:solidFill>
                        <a:effectLst/>
                        <a:latin typeface="Arial" panose="020B0604020202020204" pitchFamily="34" charset="0"/>
                      </a:endParaRPr>
                    </a:p>
                  </a:txBody>
                  <a:tcPr marL="9525" marR="9525" marT="9525"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718993582"/>
                  </a:ext>
                </a:extLst>
              </a:tr>
              <a:tr h="24181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84113632"/>
                  </a:ext>
                </a:extLst>
              </a:tr>
              <a:tr h="24181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rowSpan="3" gridSpan="2">
                  <a:txBody>
                    <a:bodyPr/>
                    <a:lstStyle/>
                    <a:p>
                      <a:pPr algn="ctr" fontAlgn="ctr"/>
                      <a:r>
                        <a:rPr lang="en-US" sz="1000" u="none" strike="noStrike">
                          <a:effectLst/>
                        </a:rPr>
                        <a:t>PY19                               State / Annual Report                                July 19 - June 20                  </a:t>
                      </a:r>
                      <a:endParaRPr lang="en-US" sz="1000" b="0" i="0" u="none" strike="noStrike">
                        <a:solidFill>
                          <a:srgbClr val="000000"/>
                        </a:solidFill>
                        <a:effectLst/>
                        <a:latin typeface="Arial" panose="020B0604020202020204" pitchFamily="34" charset="0"/>
                      </a:endParaRPr>
                    </a:p>
                  </a:txBody>
                  <a:tcPr marL="9525" marR="9525" marT="9525" marB="0" anchor="ctr"/>
                </a:tc>
                <a:tc rowSpan="3" hMerge="1">
                  <a:txBody>
                    <a:bodyPr/>
                    <a:lstStyle/>
                    <a:p>
                      <a:endParaRPr lang="en-US"/>
                    </a:p>
                  </a:txBody>
                  <a:tcPr/>
                </a:tc>
                <a:tc rowSpan="3" gridSpan="3">
                  <a:txBody>
                    <a:bodyPr/>
                    <a:lstStyle/>
                    <a:p>
                      <a:pPr algn="ctr" fontAlgn="b"/>
                      <a:r>
                        <a:rPr lang="en-US" sz="1000" u="none" strike="noStrike">
                          <a:effectLst/>
                        </a:rPr>
                        <a:t>*Reporting Period</a:t>
                      </a:r>
                      <a:endParaRPr lang="en-US" sz="1000" b="0" i="0" u="none" strike="noStrike">
                        <a:solidFill>
                          <a:srgbClr val="000000"/>
                        </a:solidFill>
                        <a:effectLst/>
                        <a:latin typeface="Arial" panose="020B0604020202020204" pitchFamily="34" charset="0"/>
                      </a:endParaRPr>
                    </a:p>
                  </a:txBody>
                  <a:tcPr marL="9525" marR="9525" marT="9525" marB="0" anchor="b"/>
                </a:tc>
                <a:tc rowSpan="3" hMerge="1">
                  <a:txBody>
                    <a:bodyPr/>
                    <a:lstStyle/>
                    <a:p>
                      <a:endParaRPr lang="en-US"/>
                    </a:p>
                  </a:txBody>
                  <a:tcPr/>
                </a:tc>
                <a:tc rowSpan="3"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2194329"/>
                  </a:ext>
                </a:extLst>
              </a:tr>
              <a:tr h="241810">
                <a:tc rowSpan="2">
                  <a:txBody>
                    <a:bodyPr/>
                    <a:lstStyle/>
                    <a:p>
                      <a:pPr algn="l" fontAlgn="b"/>
                      <a:r>
                        <a:rPr lang="en-US" sz="1000" u="none" strike="noStrike">
                          <a:effectLst/>
                        </a:rPr>
                        <a:t> </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ctr"/>
                      <a:r>
                        <a:rPr lang="en-US" sz="1000" u="none" strike="noStrike">
                          <a:effectLst/>
                        </a:rPr>
                        <a:t>Goal</a:t>
                      </a:r>
                      <a:endParaRPr lang="en-US" sz="1000" b="1" i="0" u="none" strike="noStrike">
                        <a:solidFill>
                          <a:srgbClr val="000000"/>
                        </a:solidFill>
                        <a:effectLst/>
                        <a:latin typeface="Arial" panose="020B0604020202020204" pitchFamily="34" charset="0"/>
                      </a:endParaRPr>
                    </a:p>
                  </a:txBody>
                  <a:tcPr marL="9525" marR="9525" marT="9525" marB="0" anchor="ct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0114539"/>
                  </a:ext>
                </a:extLst>
              </a:tr>
              <a:tr h="241810">
                <a:tc vMerge="1">
                  <a:txBody>
                    <a:bodyPr/>
                    <a:lstStyle/>
                    <a:p>
                      <a:endParaRPr lang="en-US"/>
                    </a:p>
                  </a:txBody>
                  <a:tcPr/>
                </a:tc>
                <a:tc>
                  <a:txBody>
                    <a:bodyPr/>
                    <a:lstStyle/>
                    <a:p>
                      <a:pPr algn="ctr" fontAlgn="ctr"/>
                      <a:r>
                        <a:rPr lang="en-US" sz="1000" u="none" strike="noStrike">
                          <a:effectLst/>
                        </a:rPr>
                        <a:t>Sanction</a:t>
                      </a:r>
                      <a:endParaRPr lang="en-US" sz="1000" b="1" i="0" u="none" strike="noStrike">
                        <a:solidFill>
                          <a:srgbClr val="000000"/>
                        </a:solidFill>
                        <a:effectLst/>
                        <a:latin typeface="Arial" panose="020B0604020202020204" pitchFamily="34" charset="0"/>
                      </a:endParaRPr>
                    </a:p>
                  </a:txBody>
                  <a:tcPr marL="9525" marR="9525" marT="9525" marB="0" anchor="ctr"/>
                </a:tc>
                <a:tc gridSpan="2"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22520178"/>
                  </a:ext>
                </a:extLst>
              </a:tr>
              <a:tr h="320802">
                <a:tc rowSpan="2">
                  <a:txBody>
                    <a:bodyPr/>
                    <a:lstStyle/>
                    <a:p>
                      <a:pPr algn="r" fontAlgn="b"/>
                      <a:r>
                        <a:rPr lang="en-US" sz="1000" u="none" strike="noStrike">
                          <a:effectLst/>
                        </a:rPr>
                        <a:t>Employer Penetration Rate                                                                         (% of Employers using WIOA Core Services)      </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US" sz="1000" u="none" strike="noStrike">
                          <a:effectLst/>
                        </a:rPr>
                        <a:t>6.18%</a:t>
                      </a:r>
                      <a:endParaRPr lang="en-US" sz="10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000" u="none" strike="noStrike">
                          <a:effectLst/>
                        </a:rPr>
                        <a:t>5486</a:t>
                      </a:r>
                      <a:endParaRPr lang="en-US" sz="1000" b="0" i="0" u="none" strike="noStrike">
                        <a:solidFill>
                          <a:srgbClr val="000000"/>
                        </a:solidFill>
                        <a:effectLst/>
                        <a:latin typeface="Arial" panose="020B0604020202020204" pitchFamily="34" charset="0"/>
                      </a:endParaRPr>
                    </a:p>
                  </a:txBody>
                  <a:tcPr marL="9525" marR="9525" marT="9525" marB="0" anchor="b"/>
                </a:tc>
                <a:tc rowSpan="2" gridSpan="3">
                  <a:txBody>
                    <a:bodyPr/>
                    <a:lstStyle/>
                    <a:p>
                      <a:pPr algn="l" fontAlgn="b"/>
                      <a:r>
                        <a:rPr lang="en-US" sz="1000" u="none" strike="noStrike" dirty="0">
                          <a:effectLst/>
                        </a:rPr>
                        <a:t>Annual= 07/01/18 to 06/30/19</a:t>
                      </a:r>
                      <a:endParaRPr lang="en-US" sz="1000" b="0" i="0" u="none" strike="noStrike" dirty="0">
                        <a:solidFill>
                          <a:srgbClr val="000000"/>
                        </a:solidFill>
                        <a:effectLst/>
                        <a:latin typeface="Arial" panose="020B0604020202020204" pitchFamily="34" charset="0"/>
                      </a:endParaRPr>
                    </a:p>
                  </a:txBody>
                  <a:tcPr marL="9525" marR="9525" marT="9525" marB="0" anchor="b"/>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90868835"/>
                  </a:ext>
                </a:extLst>
              </a:tr>
              <a:tr h="320802">
                <a:tc vMerge="1">
                  <a:txBody>
                    <a:bodyPr/>
                    <a:lstStyle/>
                    <a:p>
                      <a:endParaRPr lang="en-US"/>
                    </a:p>
                  </a:txBody>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vMerge="1">
                  <a:txBody>
                    <a:bodyPr/>
                    <a:lstStyle/>
                    <a:p>
                      <a:endParaRPr lang="en-US"/>
                    </a:p>
                  </a:txBody>
                  <a:tcPr/>
                </a:tc>
                <a:tc>
                  <a:txBody>
                    <a:bodyPr/>
                    <a:lstStyle/>
                    <a:p>
                      <a:pPr algn="ctr" fontAlgn="b"/>
                      <a:r>
                        <a:rPr lang="en-US" sz="1000" u="none" strike="noStrike">
                          <a:effectLst/>
                        </a:rPr>
                        <a:t>88723</a:t>
                      </a:r>
                      <a:endParaRPr lang="en-US" sz="1000" b="0" i="0" u="none" strike="noStrike">
                        <a:solidFill>
                          <a:srgbClr val="000000"/>
                        </a:solidFill>
                        <a:effectLst/>
                        <a:latin typeface="Arial" panose="020B0604020202020204" pitchFamily="34" charset="0"/>
                      </a:endParaRPr>
                    </a:p>
                  </a:txBody>
                  <a:tcPr marL="9525" marR="9525" marT="9525"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38680995"/>
                  </a:ext>
                </a:extLst>
              </a:tr>
              <a:tr h="320802">
                <a:tc rowSpan="2">
                  <a:txBody>
                    <a:bodyPr/>
                    <a:lstStyle/>
                    <a:p>
                      <a:pPr algn="r" fontAlgn="b"/>
                      <a:r>
                        <a:rPr lang="en-US" sz="1000" u="none" strike="noStrike">
                          <a:effectLst/>
                        </a:rPr>
                        <a:t>Repeat Business Customers Rate                                                               (% of Employers that used WIOA Core Serv. more than once in the last 3 years)</a:t>
                      </a:r>
                      <a:endParaRPr lang="en-US" sz="10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tc>
                <a:tc rowSpan="2">
                  <a:txBody>
                    <a:bodyPr/>
                    <a:lstStyle/>
                    <a:p>
                      <a:pPr algn="ctr" fontAlgn="b"/>
                      <a:r>
                        <a:rPr lang="en-US" sz="1000" u="none" strike="noStrike">
                          <a:effectLst/>
                        </a:rPr>
                        <a:t>41.17%</a:t>
                      </a:r>
                      <a:endParaRPr lang="en-US" sz="1000" b="0" i="0" u="none" strike="noStrike">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3598</a:t>
                      </a:r>
                      <a:endParaRPr lang="en-US" sz="1000" b="0" i="0" u="none" strike="noStrike">
                        <a:solidFill>
                          <a:srgbClr val="000000"/>
                        </a:solidFill>
                        <a:effectLst/>
                        <a:latin typeface="Arial" panose="020B0604020202020204" pitchFamily="34" charset="0"/>
                      </a:endParaRPr>
                    </a:p>
                  </a:txBody>
                  <a:tcPr marL="9525" marR="9525" marT="9525" marB="0" anchor="b"/>
                </a:tc>
                <a:tc rowSpan="2" gridSpan="3">
                  <a:txBody>
                    <a:bodyPr/>
                    <a:lstStyle/>
                    <a:p>
                      <a:pPr algn="l" fontAlgn="b"/>
                      <a:r>
                        <a:rPr lang="en-US" sz="1000" u="none" strike="noStrike">
                          <a:effectLst/>
                        </a:rPr>
                        <a:t>Annual= 07/01/18 to 06/30/19</a:t>
                      </a:r>
                      <a:endParaRPr lang="en-US" sz="1000" b="0" i="0" u="none" strike="noStrike">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84660272"/>
                  </a:ext>
                </a:extLst>
              </a:tr>
              <a:tr h="320802">
                <a:tc vMerge="1">
                  <a:txBody>
                    <a:bodyPr/>
                    <a:lstStyle/>
                    <a:p>
                      <a:endParaRPr lang="en-US"/>
                    </a:p>
                  </a:txBody>
                  <a:tcPr/>
                </a:tc>
                <a:tc>
                  <a:txBody>
                    <a:bodyPr/>
                    <a:lstStyle/>
                    <a:p>
                      <a:pPr algn="ctr" fontAlgn="b"/>
                      <a:r>
                        <a:rPr lang="en-US" sz="1000" u="none" strike="noStrike">
                          <a:effectLst/>
                        </a:rPr>
                        <a:t>N/A</a:t>
                      </a:r>
                      <a:endParaRPr lang="en-US" sz="1000" b="1" i="0" u="none" strike="noStrike">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ctr" fontAlgn="b"/>
                      <a:r>
                        <a:rPr lang="en-US" sz="1000" u="none" strike="noStrike">
                          <a:effectLst/>
                        </a:rPr>
                        <a:t>8739</a:t>
                      </a:r>
                      <a:endParaRPr lang="en-US" sz="1000" b="0" i="0" u="none" strike="noStrike">
                        <a:solidFill>
                          <a:srgbClr val="000000"/>
                        </a:solidFill>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1578825"/>
                  </a:ext>
                </a:extLst>
              </a:tr>
            </a:tbl>
          </a:graphicData>
        </a:graphic>
      </p:graphicFrame>
    </p:spTree>
    <p:extLst>
      <p:ext uri="{BB962C8B-B14F-4D97-AF65-F5344CB8AC3E}">
        <p14:creationId xmlns:p14="http://schemas.microsoft.com/office/powerpoint/2010/main" val="33168083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throughout PY2019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7344688"/>
              </p:ext>
            </p:extLst>
          </p:nvPr>
        </p:nvGraphicFramePr>
        <p:xfrm>
          <a:off x="356616" y="1463040"/>
          <a:ext cx="9244586" cy="4370831"/>
        </p:xfrm>
        <a:graphic>
          <a:graphicData uri="http://schemas.openxmlformats.org/drawingml/2006/table">
            <a:tbl>
              <a:tblPr>
                <a:tableStyleId>{5C22544A-7EE6-4342-B048-85BDC9FD1C3A}</a:tableStyleId>
              </a:tblPr>
              <a:tblGrid>
                <a:gridCol w="2484966">
                  <a:extLst>
                    <a:ext uri="{9D8B030D-6E8A-4147-A177-3AD203B41FA5}">
                      <a16:colId xmlns:a16="http://schemas.microsoft.com/office/drawing/2014/main" val="2528223453"/>
                    </a:ext>
                  </a:extLst>
                </a:gridCol>
                <a:gridCol w="965660">
                  <a:extLst>
                    <a:ext uri="{9D8B030D-6E8A-4147-A177-3AD203B41FA5}">
                      <a16:colId xmlns:a16="http://schemas.microsoft.com/office/drawing/2014/main" val="3444206848"/>
                    </a:ext>
                  </a:extLst>
                </a:gridCol>
                <a:gridCol w="965660">
                  <a:extLst>
                    <a:ext uri="{9D8B030D-6E8A-4147-A177-3AD203B41FA5}">
                      <a16:colId xmlns:a16="http://schemas.microsoft.com/office/drawing/2014/main" val="2388737772"/>
                    </a:ext>
                  </a:extLst>
                </a:gridCol>
                <a:gridCol w="965660">
                  <a:extLst>
                    <a:ext uri="{9D8B030D-6E8A-4147-A177-3AD203B41FA5}">
                      <a16:colId xmlns:a16="http://schemas.microsoft.com/office/drawing/2014/main" val="1691957229"/>
                    </a:ext>
                  </a:extLst>
                </a:gridCol>
                <a:gridCol w="965660">
                  <a:extLst>
                    <a:ext uri="{9D8B030D-6E8A-4147-A177-3AD203B41FA5}">
                      <a16:colId xmlns:a16="http://schemas.microsoft.com/office/drawing/2014/main" val="825708397"/>
                    </a:ext>
                  </a:extLst>
                </a:gridCol>
                <a:gridCol w="965660">
                  <a:extLst>
                    <a:ext uri="{9D8B030D-6E8A-4147-A177-3AD203B41FA5}">
                      <a16:colId xmlns:a16="http://schemas.microsoft.com/office/drawing/2014/main" val="3397201449"/>
                    </a:ext>
                  </a:extLst>
                </a:gridCol>
                <a:gridCol w="965660">
                  <a:extLst>
                    <a:ext uri="{9D8B030D-6E8A-4147-A177-3AD203B41FA5}">
                      <a16:colId xmlns:a16="http://schemas.microsoft.com/office/drawing/2014/main" val="1709090664"/>
                    </a:ext>
                  </a:extLst>
                </a:gridCol>
                <a:gridCol w="965660">
                  <a:extLst>
                    <a:ext uri="{9D8B030D-6E8A-4147-A177-3AD203B41FA5}">
                      <a16:colId xmlns:a16="http://schemas.microsoft.com/office/drawing/2014/main" val="1279725165"/>
                    </a:ext>
                  </a:extLst>
                </a:gridCol>
              </a:tblGrid>
              <a:tr h="632993">
                <a:tc gridSpan="8">
                  <a:txBody>
                    <a:bodyPr/>
                    <a:lstStyle/>
                    <a:p>
                      <a:pPr algn="ctr" fontAlgn="ctr"/>
                      <a:r>
                        <a:rPr lang="en-US" sz="1000" u="none" strike="noStrike" dirty="0">
                          <a:effectLst/>
                        </a:rPr>
                        <a:t>Local Area IV Performance Through PY 2019</a:t>
                      </a:r>
                      <a:endParaRPr lang="en-US" sz="1000" b="1" i="0" u="none" strike="noStrike" dirty="0">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9771078"/>
                  </a:ext>
                </a:extLst>
              </a:tr>
              <a:tr h="572861">
                <a:tc>
                  <a:txBody>
                    <a:bodyPr/>
                    <a:lstStyle/>
                    <a:p>
                      <a:pPr algn="ctr" fontAlgn="ctr"/>
                      <a:r>
                        <a:rPr lang="en-US" sz="1000" u="none" strike="noStrike">
                          <a:effectLst/>
                        </a:rPr>
                        <a:t>Indicator / Program</a:t>
                      </a:r>
                      <a:endParaRPr lang="en-US" sz="1000" b="1" i="0" u="none" strike="noStrike">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lnT w="12700" cmpd="sng">
                      <a:noFill/>
                    </a:lnT>
                  </a:tcPr>
                </a:tc>
                <a:tc>
                  <a:txBody>
                    <a:bodyPr/>
                    <a:lstStyle/>
                    <a:p>
                      <a:pPr algn="ctr" fontAlgn="ctr"/>
                      <a:r>
                        <a:rPr lang="en-US" sz="1000" u="none" strike="noStrike">
                          <a:effectLst/>
                        </a:rPr>
                        <a:t>Performance / Goal</a:t>
                      </a:r>
                      <a:endParaRPr lang="en-US" sz="1000" b="1" i="0" u="none" strike="noStrike">
                        <a:solidFill>
                          <a:srgbClr val="000000"/>
                        </a:solidFill>
                        <a:effectLst/>
                        <a:latin typeface="Calibri" panose="020F0502020204030204" pitchFamily="34" charset="0"/>
                      </a:endParaRPr>
                    </a:p>
                  </a:txBody>
                  <a:tcPr marL="8979" marR="8979" marT="8979" marB="0" anchor="ctr">
                    <a:lnT w="12700" cmpd="sng">
                      <a:noFill/>
                    </a:lnT>
                  </a:tcPr>
                </a:tc>
                <a:tc>
                  <a:txBody>
                    <a:bodyPr/>
                    <a:lstStyle/>
                    <a:p>
                      <a:pPr algn="ctr" fontAlgn="ctr"/>
                      <a:r>
                        <a:rPr lang="en-US" sz="1000" u="none" strike="noStrike" dirty="0">
                          <a:effectLst/>
                        </a:rPr>
                        <a:t>Title I Adults</a:t>
                      </a:r>
                      <a:endParaRPr lang="en-US" sz="1000" b="1" i="0" u="none" strike="noStrike" dirty="0">
                        <a:solidFill>
                          <a:srgbClr val="000000"/>
                        </a:solidFill>
                        <a:effectLst/>
                        <a:latin typeface="Calibri" panose="020F0502020204030204" pitchFamily="34" charset="0"/>
                      </a:endParaRPr>
                    </a:p>
                  </a:txBody>
                  <a:tcPr marL="8979" marR="8979" marT="8979" marB="0" anchor="ctr">
                    <a:lnT w="12700" cmpd="sng">
                      <a:noFill/>
                    </a:lnT>
                    <a:solidFill>
                      <a:schemeClr val="accent1">
                        <a:lumMod val="60000"/>
                        <a:lumOff val="40000"/>
                      </a:schemeClr>
                    </a:solidFill>
                  </a:tcPr>
                </a:tc>
                <a:tc>
                  <a:txBody>
                    <a:bodyPr/>
                    <a:lstStyle/>
                    <a:p>
                      <a:pPr algn="ctr" fontAlgn="ctr"/>
                      <a:r>
                        <a:rPr lang="en-US" sz="1000" u="none" strike="noStrike">
                          <a:effectLst/>
                        </a:rPr>
                        <a:t>Performance / Goal</a:t>
                      </a:r>
                      <a:endParaRPr lang="en-US" sz="1000" b="1" i="0" u="none" strike="noStrike">
                        <a:solidFill>
                          <a:srgbClr val="000000"/>
                        </a:solidFill>
                        <a:effectLst/>
                        <a:latin typeface="Calibri" panose="020F0502020204030204" pitchFamily="34" charset="0"/>
                      </a:endParaRPr>
                    </a:p>
                  </a:txBody>
                  <a:tcPr marL="8979" marR="8979" marT="8979" marB="0" anchor="ctr">
                    <a:lnT w="12700" cmpd="sng">
                      <a:noFill/>
                    </a:lnT>
                  </a:tcPr>
                </a:tc>
                <a:tc>
                  <a:txBody>
                    <a:bodyPr/>
                    <a:lstStyle/>
                    <a:p>
                      <a:pPr algn="ctr" fontAlgn="ctr"/>
                      <a:r>
                        <a:rPr lang="en-US" sz="1000" u="none" strike="noStrike" dirty="0">
                          <a:effectLst/>
                        </a:rPr>
                        <a:t>Title I DW</a:t>
                      </a:r>
                      <a:endParaRPr lang="en-US" sz="1000" b="1" i="0" u="none" strike="noStrike" dirty="0">
                        <a:solidFill>
                          <a:srgbClr val="000000"/>
                        </a:solidFill>
                        <a:effectLst/>
                        <a:latin typeface="Calibri" panose="020F0502020204030204" pitchFamily="34" charset="0"/>
                      </a:endParaRPr>
                    </a:p>
                  </a:txBody>
                  <a:tcPr marL="8979" marR="8979" marT="8979" marB="0" anchor="ctr">
                    <a:lnT w="12700" cmpd="sng">
                      <a:noFill/>
                    </a:lnT>
                    <a:solidFill>
                      <a:schemeClr val="accent3">
                        <a:lumMod val="60000"/>
                        <a:lumOff val="40000"/>
                      </a:schemeClr>
                    </a:solidFill>
                  </a:tcPr>
                </a:tc>
                <a:tc>
                  <a:txBody>
                    <a:bodyPr/>
                    <a:lstStyle/>
                    <a:p>
                      <a:pPr algn="ctr" fontAlgn="ctr"/>
                      <a:r>
                        <a:rPr lang="en-US" sz="1000" u="none" strike="noStrike">
                          <a:effectLst/>
                        </a:rPr>
                        <a:t>Performance / Goal</a:t>
                      </a:r>
                      <a:endParaRPr lang="en-US" sz="1000" b="1" i="0" u="none" strike="noStrike">
                        <a:solidFill>
                          <a:srgbClr val="000000"/>
                        </a:solidFill>
                        <a:effectLst/>
                        <a:latin typeface="Calibri" panose="020F0502020204030204" pitchFamily="34" charset="0"/>
                      </a:endParaRPr>
                    </a:p>
                  </a:txBody>
                  <a:tcPr marL="8979" marR="8979" marT="8979" marB="0" anchor="ctr">
                    <a:lnT w="12700" cmpd="sng">
                      <a:noFill/>
                    </a:lnT>
                  </a:tcPr>
                </a:tc>
                <a:tc>
                  <a:txBody>
                    <a:bodyPr/>
                    <a:lstStyle/>
                    <a:p>
                      <a:pPr algn="ctr" fontAlgn="ctr"/>
                      <a:r>
                        <a:rPr lang="en-US" sz="1000" u="none" strike="noStrike" dirty="0">
                          <a:effectLst/>
                        </a:rPr>
                        <a:t>Title I Youth</a:t>
                      </a:r>
                      <a:endParaRPr lang="en-US" sz="1000" b="1" i="0" u="none" strike="noStrike" dirty="0">
                        <a:solidFill>
                          <a:srgbClr val="000000"/>
                        </a:solidFill>
                        <a:effectLst/>
                        <a:latin typeface="Calibri" panose="020F0502020204030204" pitchFamily="34" charset="0"/>
                      </a:endParaRPr>
                    </a:p>
                  </a:txBody>
                  <a:tcPr marL="8979" marR="8979" marT="8979" marB="0" anchor="ctr">
                    <a:lnT w="12700" cmpd="sng">
                      <a:noFill/>
                    </a:lnT>
                    <a:solidFill>
                      <a:schemeClr val="accent6">
                        <a:lumMod val="60000"/>
                        <a:lumOff val="40000"/>
                      </a:schemeClr>
                    </a:solidFill>
                  </a:tcPr>
                </a:tc>
                <a:tc>
                  <a:txBody>
                    <a:bodyPr/>
                    <a:lstStyle/>
                    <a:p>
                      <a:pPr algn="ctr" fontAlgn="ctr"/>
                      <a:r>
                        <a:rPr lang="en-US" sz="1000" u="none" strike="noStrike">
                          <a:effectLst/>
                        </a:rPr>
                        <a:t>Average Indicator Score</a:t>
                      </a:r>
                      <a:endParaRPr lang="en-US" sz="1000" b="1" i="0" u="none" strike="noStrike">
                        <a:solidFill>
                          <a:srgbClr val="000000"/>
                        </a:solidFill>
                        <a:effectLst/>
                        <a:latin typeface="Calibri" panose="020F0502020204030204" pitchFamily="34" charset="0"/>
                      </a:endParaRPr>
                    </a:p>
                  </a:txBody>
                  <a:tcPr marL="8979" marR="8979" marT="8979" marB="0" anchor="ctr">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110535824"/>
                  </a:ext>
                </a:extLst>
              </a:tr>
              <a:tr h="316498">
                <a:tc rowSpan="2">
                  <a:txBody>
                    <a:bodyPr/>
                    <a:lstStyle/>
                    <a:p>
                      <a:pPr algn="ctr" fontAlgn="ctr"/>
                      <a:r>
                        <a:rPr lang="en-US" sz="1000" u="none" strike="noStrike">
                          <a:effectLst/>
                        </a:rPr>
                        <a:t>Employment 2nd Quarter After Exit</a:t>
                      </a:r>
                      <a:endParaRPr lang="en-US" sz="1000" b="0" i="0" u="none" strike="noStrike">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tcPr>
                </a:tc>
                <a:tc>
                  <a:txBody>
                    <a:bodyPr/>
                    <a:lstStyle/>
                    <a:p>
                      <a:pPr algn="r" fontAlgn="b"/>
                      <a:r>
                        <a:rPr lang="en-US" sz="1000" u="none" strike="noStrike">
                          <a:effectLst/>
                        </a:rPr>
                        <a:t>72.99%</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92.74%</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1">
                        <a:lumMod val="60000"/>
                        <a:lumOff val="40000"/>
                      </a:schemeClr>
                    </a:solidFill>
                  </a:tcPr>
                </a:tc>
                <a:tc>
                  <a:txBody>
                    <a:bodyPr/>
                    <a:lstStyle/>
                    <a:p>
                      <a:pPr algn="r" fontAlgn="b"/>
                      <a:r>
                        <a:rPr lang="en-US" sz="1000" u="none" strike="noStrike">
                          <a:effectLst/>
                        </a:rPr>
                        <a:t>85.71%</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104.91%</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3">
                        <a:lumMod val="60000"/>
                        <a:lumOff val="40000"/>
                      </a:schemeClr>
                    </a:solidFill>
                  </a:tcPr>
                </a:tc>
                <a:tc>
                  <a:txBody>
                    <a:bodyPr/>
                    <a:lstStyle/>
                    <a:p>
                      <a:pPr algn="r" fontAlgn="b"/>
                      <a:r>
                        <a:rPr lang="en-US" sz="1000" u="none" strike="noStrike">
                          <a:effectLst/>
                        </a:rPr>
                        <a:t>75.51%</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104.01%</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6">
                        <a:lumMod val="60000"/>
                        <a:lumOff val="40000"/>
                      </a:schemeClr>
                    </a:solidFill>
                  </a:tcPr>
                </a:tc>
                <a:tc rowSpan="2">
                  <a:txBody>
                    <a:bodyPr/>
                    <a:lstStyle/>
                    <a:p>
                      <a:pPr algn="ctr" fontAlgn="ctr"/>
                      <a:r>
                        <a:rPr lang="en-US" sz="1000" u="none" strike="noStrike">
                          <a:effectLst/>
                        </a:rPr>
                        <a:t>100.55%</a:t>
                      </a:r>
                      <a:endParaRPr lang="en-US" sz="1000" b="1" i="0" u="none" strike="noStrike">
                        <a:solidFill>
                          <a:srgbClr val="000000"/>
                        </a:solidFill>
                        <a:effectLst/>
                        <a:latin typeface="Calibri" panose="020F0502020204030204" pitchFamily="34" charset="0"/>
                      </a:endParaRPr>
                    </a:p>
                  </a:txBody>
                  <a:tcPr marL="8979" marR="8979" marT="89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8855380"/>
                  </a:ext>
                </a:extLst>
              </a:tr>
              <a:tr h="316498">
                <a:tc vMerge="1">
                  <a:txBody>
                    <a:bodyPr/>
                    <a:lstStyle/>
                    <a:p>
                      <a:endParaRPr lang="en-US"/>
                    </a:p>
                  </a:txBody>
                  <a:tcPr/>
                </a:tc>
                <a:tc>
                  <a:txBody>
                    <a:bodyPr/>
                    <a:lstStyle/>
                    <a:p>
                      <a:pPr algn="r" fontAlgn="b"/>
                      <a:r>
                        <a:rPr lang="en-US" sz="1000" u="none" strike="noStrike">
                          <a:effectLst/>
                        </a:rPr>
                        <a:t>78.70%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81.70%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72.60%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98684200"/>
                  </a:ext>
                </a:extLst>
              </a:tr>
              <a:tr h="316498">
                <a:tc rowSpan="2">
                  <a:txBody>
                    <a:bodyPr/>
                    <a:lstStyle/>
                    <a:p>
                      <a:pPr algn="ctr" fontAlgn="ctr"/>
                      <a:r>
                        <a:rPr lang="en-US" sz="1000" u="none" strike="noStrike" dirty="0">
                          <a:effectLst/>
                        </a:rPr>
                        <a:t>Employment 4th Quarter After Exit</a:t>
                      </a:r>
                      <a:endParaRPr lang="en-US" sz="1000" b="0" i="0" u="none" strike="noStrike" dirty="0">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tcPr>
                </a:tc>
                <a:tc>
                  <a:txBody>
                    <a:bodyPr/>
                    <a:lstStyle/>
                    <a:p>
                      <a:pPr algn="r" fontAlgn="b"/>
                      <a:r>
                        <a:rPr lang="en-US" sz="1000" u="none" strike="noStrike">
                          <a:effectLst/>
                        </a:rPr>
                        <a:t>71.29%</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93.07%</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1">
                        <a:lumMod val="60000"/>
                        <a:lumOff val="40000"/>
                      </a:schemeClr>
                    </a:solidFill>
                  </a:tcPr>
                </a:tc>
                <a:tc>
                  <a:txBody>
                    <a:bodyPr/>
                    <a:lstStyle/>
                    <a:p>
                      <a:pPr algn="r" fontAlgn="b"/>
                      <a:r>
                        <a:rPr lang="en-US" sz="1000" u="none" strike="noStrike">
                          <a:effectLst/>
                        </a:rPr>
                        <a:t>81.42%</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101.52%</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3">
                        <a:lumMod val="60000"/>
                        <a:lumOff val="40000"/>
                      </a:schemeClr>
                    </a:solidFill>
                  </a:tcPr>
                </a:tc>
                <a:tc>
                  <a:txBody>
                    <a:bodyPr/>
                    <a:lstStyle/>
                    <a:p>
                      <a:pPr algn="r" fontAlgn="b"/>
                      <a:r>
                        <a:rPr lang="en-US" sz="1000" u="none" strike="noStrike">
                          <a:effectLst/>
                        </a:rPr>
                        <a:t>66.25%</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98.29%</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6">
                        <a:lumMod val="60000"/>
                        <a:lumOff val="40000"/>
                      </a:schemeClr>
                    </a:solidFill>
                  </a:tcPr>
                </a:tc>
                <a:tc rowSpan="2">
                  <a:txBody>
                    <a:bodyPr/>
                    <a:lstStyle/>
                    <a:p>
                      <a:pPr algn="ctr" fontAlgn="ctr"/>
                      <a:r>
                        <a:rPr lang="en-US" sz="1000" u="none" strike="noStrike">
                          <a:effectLst/>
                        </a:rPr>
                        <a:t>97.63%</a:t>
                      </a:r>
                      <a:endParaRPr lang="en-US" sz="1000" b="1" i="0" u="none" strike="noStrike">
                        <a:solidFill>
                          <a:srgbClr val="000000"/>
                        </a:solidFill>
                        <a:effectLst/>
                        <a:latin typeface="Calibri" panose="020F0502020204030204" pitchFamily="34" charset="0"/>
                      </a:endParaRPr>
                    </a:p>
                  </a:txBody>
                  <a:tcPr marL="8979" marR="8979" marT="89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90660410"/>
                  </a:ext>
                </a:extLst>
              </a:tr>
              <a:tr h="316498">
                <a:tc vMerge="1">
                  <a:txBody>
                    <a:bodyPr/>
                    <a:lstStyle/>
                    <a:p>
                      <a:endParaRPr lang="en-US"/>
                    </a:p>
                  </a:txBody>
                  <a:tcPr/>
                </a:tc>
                <a:tc>
                  <a:txBody>
                    <a:bodyPr/>
                    <a:lstStyle/>
                    <a:p>
                      <a:pPr algn="r" fontAlgn="b"/>
                      <a:r>
                        <a:rPr lang="en-US" sz="1000" u="none" strike="noStrike">
                          <a:effectLst/>
                        </a:rPr>
                        <a:t>76.60%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80.20%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67.40%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82333409"/>
                  </a:ext>
                </a:extLst>
              </a:tr>
              <a:tr h="316498">
                <a:tc rowSpan="2">
                  <a:txBody>
                    <a:bodyPr/>
                    <a:lstStyle/>
                    <a:p>
                      <a:pPr algn="ctr" fontAlgn="ctr"/>
                      <a:r>
                        <a:rPr lang="en-US" sz="1000" u="none" strike="noStrike" dirty="0">
                          <a:effectLst/>
                        </a:rPr>
                        <a:t>Median Earnings 2nd Quarter After Exit</a:t>
                      </a:r>
                      <a:endParaRPr lang="en-US" sz="1000" b="0" i="0" u="none" strike="noStrike" dirty="0">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tcPr>
                </a:tc>
                <a:tc>
                  <a:txBody>
                    <a:bodyPr/>
                    <a:lstStyle/>
                    <a:p>
                      <a:pPr algn="r" fontAlgn="b"/>
                      <a:r>
                        <a:rPr lang="en-US" sz="1000" u="none" strike="noStrike" dirty="0">
                          <a:effectLst/>
                        </a:rPr>
                        <a:t>$5,580.00</a:t>
                      </a:r>
                      <a:endParaRPr lang="en-US" sz="1000" b="0" i="0" u="none" strike="noStrike" dirty="0">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89.64%</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1">
                        <a:lumMod val="60000"/>
                        <a:lumOff val="40000"/>
                      </a:schemeClr>
                    </a:solidFill>
                  </a:tcPr>
                </a:tc>
                <a:tc>
                  <a:txBody>
                    <a:bodyPr/>
                    <a:lstStyle/>
                    <a:p>
                      <a:pPr algn="r" fontAlgn="b"/>
                      <a:r>
                        <a:rPr lang="en-US" sz="1000" u="none" strike="noStrike">
                          <a:effectLst/>
                        </a:rPr>
                        <a:t>$9,456.90</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116.98%</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3">
                        <a:lumMod val="60000"/>
                        <a:lumOff val="40000"/>
                      </a:schemeClr>
                    </a:solidFill>
                  </a:tcPr>
                </a:tc>
                <a:tc>
                  <a:txBody>
                    <a:bodyPr/>
                    <a:lstStyle/>
                    <a:p>
                      <a:pPr algn="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N/A</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6">
                        <a:lumMod val="60000"/>
                        <a:lumOff val="40000"/>
                      </a:schemeClr>
                    </a:solidFill>
                  </a:tcPr>
                </a:tc>
                <a:tc rowSpan="2">
                  <a:txBody>
                    <a:bodyPr/>
                    <a:lstStyle/>
                    <a:p>
                      <a:pPr algn="ctr" fontAlgn="ctr"/>
                      <a:r>
                        <a:rPr lang="en-US" sz="1000" u="none" strike="noStrike">
                          <a:effectLst/>
                        </a:rPr>
                        <a:t>103.31%</a:t>
                      </a:r>
                      <a:endParaRPr lang="en-US" sz="1000" b="1" i="0" u="none" strike="noStrike">
                        <a:solidFill>
                          <a:srgbClr val="000000"/>
                        </a:solidFill>
                        <a:effectLst/>
                        <a:latin typeface="Calibri" panose="020F0502020204030204" pitchFamily="34" charset="0"/>
                      </a:endParaRPr>
                    </a:p>
                  </a:txBody>
                  <a:tcPr marL="8979" marR="8979" marT="89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625710"/>
                  </a:ext>
                </a:extLst>
              </a:tr>
              <a:tr h="316498">
                <a:tc vMerge="1">
                  <a:txBody>
                    <a:bodyPr/>
                    <a:lstStyle/>
                    <a:p>
                      <a:endParaRPr lang="en-US"/>
                    </a:p>
                  </a:txBody>
                  <a:tcPr/>
                </a:tc>
                <a:tc>
                  <a:txBody>
                    <a:bodyPr/>
                    <a:lstStyle/>
                    <a:p>
                      <a:pPr algn="r" fontAlgn="b"/>
                      <a:r>
                        <a:rPr lang="en-US" sz="1000" u="none" strike="noStrike" dirty="0">
                          <a:effectLst/>
                        </a:rPr>
                        <a:t>$6,225.00</a:t>
                      </a:r>
                      <a:endParaRPr lang="en-US" sz="1000" b="0" i="0" u="none" strike="noStrike" dirty="0">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$8,084.00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4217267"/>
                  </a:ext>
                </a:extLst>
              </a:tr>
              <a:tr h="316498">
                <a:tc rowSpan="2">
                  <a:txBody>
                    <a:bodyPr/>
                    <a:lstStyle/>
                    <a:p>
                      <a:pPr algn="ctr" fontAlgn="ctr"/>
                      <a:r>
                        <a:rPr lang="en-US" sz="1000" u="none" strike="noStrike">
                          <a:effectLst/>
                        </a:rPr>
                        <a:t>Credential Attainment Rate</a:t>
                      </a:r>
                      <a:endParaRPr lang="en-US" sz="1000" b="0" i="0" u="none" strike="noStrike">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tcPr>
                </a:tc>
                <a:tc>
                  <a:txBody>
                    <a:bodyPr/>
                    <a:lstStyle/>
                    <a:p>
                      <a:pPr algn="r" fontAlgn="b"/>
                      <a:r>
                        <a:rPr lang="en-US" sz="1000" u="none" strike="noStrike" dirty="0">
                          <a:effectLst/>
                        </a:rPr>
                        <a:t>79.17%</a:t>
                      </a:r>
                      <a:endParaRPr lang="en-US" sz="1000" b="0" i="0" u="none" strike="noStrike" dirty="0">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117.46%</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1">
                        <a:lumMod val="60000"/>
                        <a:lumOff val="40000"/>
                      </a:schemeClr>
                    </a:solidFill>
                  </a:tcPr>
                </a:tc>
                <a:tc>
                  <a:txBody>
                    <a:bodyPr/>
                    <a:lstStyle/>
                    <a:p>
                      <a:pPr algn="r" fontAlgn="b"/>
                      <a:r>
                        <a:rPr lang="en-US" sz="1000" u="none" strike="noStrike">
                          <a:effectLst/>
                        </a:rPr>
                        <a:t>69.57%</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100.83%</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3">
                        <a:lumMod val="60000"/>
                        <a:lumOff val="40000"/>
                      </a:schemeClr>
                    </a:solidFill>
                  </a:tcPr>
                </a:tc>
                <a:tc>
                  <a:txBody>
                    <a:bodyPr/>
                    <a:lstStyle/>
                    <a:p>
                      <a:pPr algn="r" fontAlgn="b"/>
                      <a:r>
                        <a:rPr lang="en-US" sz="1000" u="none" strike="noStrike">
                          <a:effectLst/>
                        </a:rPr>
                        <a:t>49.23%</a:t>
                      </a:r>
                      <a:endParaRPr lang="en-US" sz="1000" b="0" i="0" u="none" strike="noStrike">
                        <a:solidFill>
                          <a:srgbClr val="000000"/>
                        </a:solidFill>
                        <a:effectLst/>
                        <a:latin typeface="Calibri" panose="020F0502020204030204" pitchFamily="34" charset="0"/>
                      </a:endParaRPr>
                    </a:p>
                  </a:txBody>
                  <a:tcPr marL="8979" marR="8979" marT="8979" marB="0" anchor="b"/>
                </a:tc>
                <a:tc rowSpan="2">
                  <a:txBody>
                    <a:bodyPr/>
                    <a:lstStyle/>
                    <a:p>
                      <a:pPr algn="ctr" fontAlgn="ctr"/>
                      <a:r>
                        <a:rPr lang="en-US" sz="1000" u="none" strike="noStrike" dirty="0">
                          <a:effectLst/>
                        </a:rPr>
                        <a:t>77.77%</a:t>
                      </a:r>
                      <a:endParaRPr lang="en-US" sz="1000" b="0" i="0" u="none" strike="noStrike" dirty="0">
                        <a:solidFill>
                          <a:srgbClr val="000000"/>
                        </a:solidFill>
                        <a:effectLst/>
                        <a:latin typeface="Calibri" panose="020F0502020204030204" pitchFamily="34" charset="0"/>
                      </a:endParaRPr>
                    </a:p>
                  </a:txBody>
                  <a:tcPr marL="8979" marR="8979" marT="8979" marB="0" anchor="ctr">
                    <a:solidFill>
                      <a:schemeClr val="accent6">
                        <a:lumMod val="60000"/>
                        <a:lumOff val="40000"/>
                      </a:schemeClr>
                    </a:solidFill>
                  </a:tcPr>
                </a:tc>
                <a:tc rowSpan="2">
                  <a:txBody>
                    <a:bodyPr/>
                    <a:lstStyle/>
                    <a:p>
                      <a:pPr algn="ctr" fontAlgn="ctr"/>
                      <a:r>
                        <a:rPr lang="en-US" sz="1000" u="none" strike="noStrike">
                          <a:effectLst/>
                        </a:rPr>
                        <a:t>98.69%</a:t>
                      </a:r>
                      <a:endParaRPr lang="en-US" sz="1000" b="1" i="0" u="none" strike="noStrike">
                        <a:solidFill>
                          <a:srgbClr val="000000"/>
                        </a:solidFill>
                        <a:effectLst/>
                        <a:latin typeface="Calibri" panose="020F0502020204030204" pitchFamily="34" charset="0"/>
                      </a:endParaRPr>
                    </a:p>
                  </a:txBody>
                  <a:tcPr marL="8979" marR="8979" marT="8979"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55181125"/>
                  </a:ext>
                </a:extLst>
              </a:tr>
              <a:tr h="316498">
                <a:tc vMerge="1">
                  <a:txBody>
                    <a:bodyPr/>
                    <a:lstStyle/>
                    <a:p>
                      <a:endParaRPr lang="en-US"/>
                    </a:p>
                  </a:txBody>
                  <a:tcPr/>
                </a:tc>
                <a:tc>
                  <a:txBody>
                    <a:bodyPr/>
                    <a:lstStyle/>
                    <a:p>
                      <a:pPr algn="r" fontAlgn="b"/>
                      <a:r>
                        <a:rPr lang="en-US" sz="1000" u="none" strike="noStrike" dirty="0">
                          <a:effectLst/>
                        </a:rPr>
                        <a:t>67.40%</a:t>
                      </a:r>
                      <a:endParaRPr lang="en-US" sz="1000" b="0" i="0" u="none" strike="noStrike" dirty="0">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dirty="0">
                          <a:effectLst/>
                        </a:rPr>
                        <a:t>69.00%</a:t>
                      </a:r>
                      <a:endParaRPr lang="en-US" sz="1000" b="0" i="0" u="none" strike="noStrike" dirty="0">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a:txBody>
                    <a:bodyPr/>
                    <a:lstStyle/>
                    <a:p>
                      <a:pPr algn="r" fontAlgn="b"/>
                      <a:r>
                        <a:rPr lang="en-US" sz="1000" u="none" strike="noStrike">
                          <a:effectLst/>
                        </a:rPr>
                        <a:t>63.30%</a:t>
                      </a:r>
                      <a:endParaRPr lang="en-US" sz="1000" b="0" i="0" u="none" strike="noStrike">
                        <a:solidFill>
                          <a:srgbClr val="000000"/>
                        </a:solidFill>
                        <a:effectLst/>
                        <a:latin typeface="Calibri" panose="020F0502020204030204" pitchFamily="34" charset="0"/>
                      </a:endParaRPr>
                    </a:p>
                  </a:txBody>
                  <a:tcPr marL="8979" marR="8979" marT="8979" marB="0" anchor="b"/>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24433739"/>
                  </a:ext>
                </a:extLst>
              </a:tr>
              <a:tr h="632993">
                <a:tc>
                  <a:txBody>
                    <a:bodyPr/>
                    <a:lstStyle/>
                    <a:p>
                      <a:pPr algn="ctr" fontAlgn="ctr"/>
                      <a:r>
                        <a:rPr lang="en-US" sz="1000" u="none" strike="noStrike">
                          <a:effectLst/>
                        </a:rPr>
                        <a:t>Average Program Score</a:t>
                      </a:r>
                      <a:endParaRPr lang="en-US" sz="1000" b="1" i="0" u="none" strike="noStrike">
                        <a:solidFill>
                          <a:srgbClr val="000000"/>
                        </a:solidFill>
                        <a:effectLst/>
                        <a:latin typeface="Calibri" panose="020F0502020204030204" pitchFamily="34" charset="0"/>
                      </a:endParaRPr>
                    </a:p>
                  </a:txBody>
                  <a:tcPr marL="8979" marR="8979" marT="8979"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90.00%</a:t>
                      </a:r>
                      <a:endParaRPr lang="en-US" sz="1000" b="1" i="0" u="none" strike="noStrike" dirty="0">
                        <a:solidFill>
                          <a:srgbClr val="000000"/>
                        </a:solidFill>
                        <a:effectLst/>
                        <a:latin typeface="Calibri" panose="020F0502020204030204" pitchFamily="34" charset="0"/>
                      </a:endParaRPr>
                    </a:p>
                  </a:txBody>
                  <a:tcPr marL="8979" marR="8979" marT="8979" marB="0" anchor="ctr">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98.23%</a:t>
                      </a:r>
                      <a:endParaRPr lang="en-US" sz="1000" b="1" i="0" u="none" strike="noStrike" dirty="0">
                        <a:solidFill>
                          <a:srgbClr val="000000"/>
                        </a:solidFill>
                        <a:effectLst/>
                        <a:latin typeface="Calibri" panose="020F0502020204030204" pitchFamily="34" charset="0"/>
                      </a:endParaRPr>
                    </a:p>
                  </a:txBody>
                  <a:tcPr marL="8979" marR="8979" marT="8979" marB="0"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000" u="none" strike="noStrike" dirty="0">
                          <a:effectLst/>
                        </a:rPr>
                        <a:t>90.00%</a:t>
                      </a:r>
                      <a:endParaRPr lang="en-US" sz="1000" b="1" i="0" u="none" strike="noStrike" dirty="0">
                        <a:solidFill>
                          <a:srgbClr val="000000"/>
                        </a:solidFill>
                        <a:effectLst/>
                        <a:latin typeface="Calibri" panose="020F0502020204030204" pitchFamily="34" charset="0"/>
                      </a:endParaRPr>
                    </a:p>
                  </a:txBody>
                  <a:tcPr marL="8979" marR="8979" marT="8979" marB="0" anchor="ctr">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106.06%</a:t>
                      </a:r>
                      <a:endParaRPr lang="en-US" sz="1000" b="1" i="0" u="none" strike="noStrike" dirty="0">
                        <a:solidFill>
                          <a:srgbClr val="000000"/>
                        </a:solidFill>
                        <a:effectLst/>
                        <a:latin typeface="Calibri" panose="020F0502020204030204" pitchFamily="34" charset="0"/>
                      </a:endParaRPr>
                    </a:p>
                  </a:txBody>
                  <a:tcPr marL="8979" marR="8979" marT="8979" marB="0"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n-US" sz="1000" u="none" strike="noStrike" dirty="0">
                          <a:effectLst/>
                        </a:rPr>
                        <a:t>90.00%</a:t>
                      </a:r>
                      <a:endParaRPr lang="en-US" sz="1000" b="1" i="0" u="none" strike="noStrike" dirty="0">
                        <a:solidFill>
                          <a:srgbClr val="000000"/>
                        </a:solidFill>
                        <a:effectLst/>
                        <a:latin typeface="Calibri" panose="020F0502020204030204" pitchFamily="34" charset="0"/>
                      </a:endParaRPr>
                    </a:p>
                  </a:txBody>
                  <a:tcPr marL="8979" marR="8979" marT="8979" marB="0" anchor="ctr">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93.36%</a:t>
                      </a:r>
                      <a:endParaRPr lang="en-US" sz="1000" b="1" i="0" u="none" strike="noStrike" dirty="0">
                        <a:solidFill>
                          <a:srgbClr val="000000"/>
                        </a:solidFill>
                        <a:effectLst/>
                        <a:latin typeface="Calibri" panose="020F0502020204030204" pitchFamily="34" charset="0"/>
                      </a:endParaRPr>
                    </a:p>
                  </a:txBody>
                  <a:tcPr marL="8979" marR="8979" marT="8979" marB="0" anchor="ct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8979" marR="8979" marT="897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460812"/>
                  </a:ext>
                </a:extLst>
              </a:tr>
            </a:tbl>
          </a:graphicData>
        </a:graphic>
      </p:graphicFrame>
    </p:spTree>
    <p:extLst>
      <p:ext uri="{BB962C8B-B14F-4D97-AF65-F5344CB8AC3E}">
        <p14:creationId xmlns:p14="http://schemas.microsoft.com/office/powerpoint/2010/main" val="126360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2950"/>
          </a:xfrm>
        </p:spPr>
        <p:txBody>
          <a:bodyPr/>
          <a:lstStyle/>
          <a:p>
            <a:r>
              <a:rPr lang="en-US" dirty="0" smtClean="0"/>
              <a:t>How are Performance Goals Set?</a:t>
            </a:r>
            <a:endParaRPr lang="en-US" dirty="0"/>
          </a:p>
        </p:txBody>
      </p:sp>
      <p:sp>
        <p:nvSpPr>
          <p:cNvPr id="3" name="Content Placeholder 2"/>
          <p:cNvSpPr>
            <a:spLocks noGrp="1"/>
          </p:cNvSpPr>
          <p:nvPr>
            <p:ph idx="1"/>
          </p:nvPr>
        </p:nvSpPr>
        <p:spPr>
          <a:xfrm>
            <a:off x="4716783" y="2683872"/>
            <a:ext cx="5505450" cy="2323012"/>
          </a:xfrm>
        </p:spPr>
        <p:txBody>
          <a:bodyPr/>
          <a:lstStyle/>
          <a:p>
            <a:pPr>
              <a:spcBef>
                <a:spcPct val="0"/>
              </a:spcBef>
              <a:spcAft>
                <a:spcPts val="600"/>
              </a:spcAft>
              <a:buFont typeface="Arial" panose="020B0604020202020204" pitchFamily="34" charset="0"/>
              <a:buChar char="•"/>
            </a:pPr>
            <a:r>
              <a:rPr lang="en-US" altLang="en-US" dirty="0" smtClean="0">
                <a:cs typeface="Arial" panose="020B0604020202020204" pitchFamily="34" charset="0"/>
              </a:rPr>
              <a:t>Under </a:t>
            </a:r>
            <a:r>
              <a:rPr lang="en-US" altLang="en-US" dirty="0">
                <a:cs typeface="Arial" panose="020B0604020202020204" pitchFamily="34" charset="0"/>
              </a:rPr>
              <a:t>WIOA, performance goals will use a statistical adjustment model as a tool in negotiations</a:t>
            </a:r>
          </a:p>
          <a:p>
            <a:pPr>
              <a:spcBef>
                <a:spcPct val="0"/>
              </a:spcBef>
              <a:spcAft>
                <a:spcPts val="600"/>
              </a:spcAft>
              <a:buFont typeface="Arial" panose="020B0604020202020204" pitchFamily="34" charset="0"/>
              <a:buChar char="•"/>
            </a:pPr>
            <a:r>
              <a:rPr lang="en-US" altLang="en-US" dirty="0">
                <a:cs typeface="Arial" panose="020B0604020202020204" pitchFamily="34" charset="0"/>
              </a:rPr>
              <a:t>It is used to make adjustments in the State negotiated levels of performance based on </a:t>
            </a:r>
            <a:r>
              <a:rPr lang="en-US" altLang="en-US" b="1" dirty="0">
                <a:solidFill>
                  <a:schemeClr val="accent2"/>
                </a:solidFill>
                <a:cs typeface="Arial" panose="020B0604020202020204" pitchFamily="34" charset="0"/>
              </a:rPr>
              <a:t>actual economic conditions </a:t>
            </a:r>
            <a:r>
              <a:rPr lang="en-US" altLang="en-US" dirty="0">
                <a:cs typeface="Arial" panose="020B0604020202020204" pitchFamily="34" charset="0"/>
              </a:rPr>
              <a:t>and the </a:t>
            </a:r>
            <a:r>
              <a:rPr lang="en-US" altLang="en-US" b="1" dirty="0">
                <a:solidFill>
                  <a:schemeClr val="accent2"/>
                </a:solidFill>
                <a:cs typeface="Arial" panose="020B0604020202020204" pitchFamily="34" charset="0"/>
              </a:rPr>
              <a:t>characteristics of participants </a:t>
            </a:r>
            <a:r>
              <a:rPr lang="en-US" altLang="en-US" b="1" dirty="0" smtClean="0">
                <a:solidFill>
                  <a:schemeClr val="accent2"/>
                </a:solidFill>
                <a:cs typeface="Arial" panose="020B0604020202020204" pitchFamily="34" charset="0"/>
              </a:rPr>
              <a:t>served</a:t>
            </a:r>
            <a:endParaRPr lang="en-US" dirty="0"/>
          </a:p>
        </p:txBody>
      </p:sp>
      <p:graphicFrame>
        <p:nvGraphicFramePr>
          <p:cNvPr id="4" name="Diagram 3"/>
          <p:cNvGraphicFramePr/>
          <p:nvPr>
            <p:extLst>
              <p:ext uri="{D42A27DB-BD31-4B8C-83A1-F6EECF244321}">
                <p14:modId xmlns:p14="http://schemas.microsoft.com/office/powerpoint/2010/main" val="1208723703"/>
              </p:ext>
            </p:extLst>
          </p:nvPr>
        </p:nvGraphicFramePr>
        <p:xfrm>
          <a:off x="772585" y="1352550"/>
          <a:ext cx="3608916" cy="501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508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Setting Performance Goals</a:t>
            </a:r>
            <a:endParaRPr lang="en-US" dirty="0"/>
          </a:p>
        </p:txBody>
      </p:sp>
      <p:sp>
        <p:nvSpPr>
          <p:cNvPr id="3" name="Content Placeholder 2"/>
          <p:cNvSpPr>
            <a:spLocks noGrp="1"/>
          </p:cNvSpPr>
          <p:nvPr>
            <p:ph idx="1"/>
          </p:nvPr>
        </p:nvSpPr>
        <p:spPr>
          <a:xfrm>
            <a:off x="677334" y="1472611"/>
            <a:ext cx="8596668" cy="4588555"/>
          </a:xfrm>
        </p:spPr>
        <p:txBody>
          <a:bodyPr>
            <a:normAutofit fontScale="92500" lnSpcReduction="20000"/>
          </a:bodyPr>
          <a:lstStyle/>
          <a:p>
            <a:pPr>
              <a:spcBef>
                <a:spcPct val="0"/>
              </a:spcBef>
              <a:spcAft>
                <a:spcPts val="600"/>
              </a:spcAft>
              <a:buFont typeface="Arial" panose="020B0604020202020204" pitchFamily="34" charset="0"/>
              <a:buChar char="•"/>
            </a:pPr>
            <a:r>
              <a:rPr lang="en-US" altLang="en-US" sz="2300" dirty="0">
                <a:cs typeface="Arial" panose="020B0604020202020204" pitchFamily="34" charset="0"/>
              </a:rPr>
              <a:t>Actual economic conditions </a:t>
            </a:r>
            <a:r>
              <a:rPr lang="en-US" altLang="en-US" sz="2300" dirty="0" smtClean="0">
                <a:cs typeface="Arial" panose="020B0604020202020204" pitchFamily="34" charset="0"/>
              </a:rPr>
              <a:t>include: </a:t>
            </a:r>
            <a:r>
              <a:rPr lang="en-US" altLang="en-US" sz="2300" dirty="0">
                <a:cs typeface="Arial" panose="020B0604020202020204" pitchFamily="34" charset="0"/>
              </a:rPr>
              <a:t>differences in unemployment rates and job losses or gains in particular industries</a:t>
            </a:r>
          </a:p>
          <a:p>
            <a:pPr>
              <a:spcBef>
                <a:spcPct val="0"/>
              </a:spcBef>
              <a:spcAft>
                <a:spcPts val="600"/>
              </a:spcAft>
              <a:buFont typeface="Arial" panose="020B0604020202020204" pitchFamily="34" charset="0"/>
              <a:buChar char="•"/>
            </a:pPr>
            <a:r>
              <a:rPr lang="en-US" altLang="en-US" sz="2300" dirty="0">
                <a:cs typeface="Arial" panose="020B0604020202020204" pitchFamily="34" charset="0"/>
              </a:rPr>
              <a:t>Participant Characteristics include: </a:t>
            </a:r>
          </a:p>
          <a:p>
            <a:pPr lvl="3">
              <a:spcBef>
                <a:spcPct val="0"/>
              </a:spcBef>
              <a:spcAft>
                <a:spcPts val="600"/>
              </a:spcAft>
            </a:pPr>
            <a:r>
              <a:rPr lang="en-US" altLang="en-US" sz="2300" dirty="0">
                <a:cs typeface="Arial" panose="020B0604020202020204" pitchFamily="34" charset="0"/>
              </a:rPr>
              <a:t>Indicators of poor work history</a:t>
            </a:r>
          </a:p>
          <a:p>
            <a:pPr lvl="3">
              <a:spcBef>
                <a:spcPct val="0"/>
              </a:spcBef>
              <a:spcAft>
                <a:spcPts val="600"/>
              </a:spcAft>
            </a:pPr>
            <a:r>
              <a:rPr lang="en-US" altLang="en-US" sz="2300" dirty="0">
                <a:cs typeface="Arial" panose="020B0604020202020204" pitchFamily="34" charset="0"/>
              </a:rPr>
              <a:t>Lack of work experience</a:t>
            </a:r>
          </a:p>
          <a:p>
            <a:pPr lvl="3">
              <a:spcBef>
                <a:spcPct val="0"/>
              </a:spcBef>
              <a:spcAft>
                <a:spcPts val="600"/>
              </a:spcAft>
            </a:pPr>
            <a:r>
              <a:rPr lang="en-US" altLang="en-US" sz="2300" dirty="0">
                <a:cs typeface="Arial" panose="020B0604020202020204" pitchFamily="34" charset="0"/>
              </a:rPr>
              <a:t>Lack of educational or occupational skill attainment</a:t>
            </a:r>
          </a:p>
          <a:p>
            <a:pPr lvl="3">
              <a:spcBef>
                <a:spcPct val="0"/>
              </a:spcBef>
              <a:spcAft>
                <a:spcPts val="600"/>
              </a:spcAft>
            </a:pPr>
            <a:r>
              <a:rPr lang="en-US" altLang="en-US" sz="2300" dirty="0">
                <a:cs typeface="Arial" panose="020B0604020202020204" pitchFamily="34" charset="0"/>
              </a:rPr>
              <a:t>Dislocation from high-wage and high-benefit employment</a:t>
            </a:r>
          </a:p>
          <a:p>
            <a:pPr lvl="3">
              <a:spcBef>
                <a:spcPct val="0"/>
              </a:spcBef>
              <a:spcAft>
                <a:spcPts val="600"/>
              </a:spcAft>
            </a:pPr>
            <a:r>
              <a:rPr lang="en-US" altLang="en-US" sz="2300" dirty="0">
                <a:cs typeface="Arial" panose="020B0604020202020204" pitchFamily="34" charset="0"/>
              </a:rPr>
              <a:t>Low levels of literacy or English proficiency</a:t>
            </a:r>
          </a:p>
          <a:p>
            <a:pPr lvl="3">
              <a:spcBef>
                <a:spcPct val="0"/>
              </a:spcBef>
              <a:spcAft>
                <a:spcPts val="600"/>
              </a:spcAft>
            </a:pPr>
            <a:r>
              <a:rPr lang="en-US" altLang="en-US" sz="2300" dirty="0">
                <a:cs typeface="Arial" panose="020B0604020202020204" pitchFamily="34" charset="0"/>
              </a:rPr>
              <a:t>Disability status</a:t>
            </a:r>
          </a:p>
          <a:p>
            <a:pPr lvl="3">
              <a:spcBef>
                <a:spcPct val="0"/>
              </a:spcBef>
              <a:spcAft>
                <a:spcPts val="600"/>
              </a:spcAft>
            </a:pPr>
            <a:r>
              <a:rPr lang="en-US" altLang="en-US" sz="2300" dirty="0">
                <a:cs typeface="Arial" panose="020B0604020202020204" pitchFamily="34" charset="0"/>
              </a:rPr>
              <a:t>Homelessness</a:t>
            </a:r>
          </a:p>
          <a:p>
            <a:pPr lvl="3">
              <a:spcBef>
                <a:spcPct val="0"/>
              </a:spcBef>
              <a:spcAft>
                <a:spcPts val="600"/>
              </a:spcAft>
            </a:pPr>
            <a:r>
              <a:rPr lang="en-US" altLang="en-US" sz="2300" dirty="0">
                <a:cs typeface="Arial" panose="020B0604020202020204" pitchFamily="34" charset="0"/>
              </a:rPr>
              <a:t>Offender status</a:t>
            </a:r>
          </a:p>
          <a:p>
            <a:pPr lvl="3">
              <a:spcBef>
                <a:spcPct val="0"/>
              </a:spcBef>
              <a:spcAft>
                <a:spcPts val="600"/>
              </a:spcAft>
            </a:pPr>
            <a:r>
              <a:rPr lang="en-US" altLang="en-US" sz="2300" dirty="0">
                <a:cs typeface="Arial" panose="020B0604020202020204" pitchFamily="34" charset="0"/>
              </a:rPr>
              <a:t>Welfare </a:t>
            </a:r>
            <a:r>
              <a:rPr lang="en-US" altLang="en-US" sz="2300" dirty="0" smtClean="0">
                <a:cs typeface="Arial" panose="020B0604020202020204" pitchFamily="34" charset="0"/>
              </a:rPr>
              <a:t>dependency</a:t>
            </a:r>
            <a:endParaRPr lang="en-US" altLang="en-US" sz="2300" dirty="0">
              <a:cs typeface="Arial" panose="020B0604020202020204" pitchFamily="34" charset="0"/>
            </a:endParaRPr>
          </a:p>
        </p:txBody>
      </p:sp>
      <p:pic>
        <p:nvPicPr>
          <p:cNvPr id="1026" name="Picture 2" descr="Image result for jumping through hoops"/>
          <p:cNvPicPr>
            <a:picLocks noChangeAspect="1" noChangeArrowheads="1"/>
          </p:cNvPicPr>
          <p:nvPr/>
        </p:nvPicPr>
        <p:blipFill rotWithShape="1">
          <a:blip r:embed="rId2">
            <a:extLst>
              <a:ext uri="{28A0092B-C50C-407E-A947-70E740481C1C}">
                <a14:useLocalDpi xmlns:a14="http://schemas.microsoft.com/office/drawing/2010/main" val="0"/>
              </a:ext>
            </a:extLst>
          </a:blip>
          <a:srcRect t="1626" r="40960" b="4907"/>
          <a:stretch/>
        </p:blipFill>
        <p:spPr bwMode="auto">
          <a:xfrm>
            <a:off x="8839201" y="2290355"/>
            <a:ext cx="3080754" cy="324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930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80" y="531223"/>
            <a:ext cx="8780175" cy="862149"/>
          </a:xfrm>
        </p:spPr>
        <p:txBody>
          <a:bodyPr>
            <a:normAutofit/>
          </a:bodyPr>
          <a:lstStyle/>
          <a:p>
            <a:r>
              <a:rPr lang="en-US" dirty="0" smtClean="0"/>
              <a:t>How Does Performance Relate to My Job?</a:t>
            </a:r>
            <a:endParaRPr lang="en-US" dirty="0"/>
          </a:p>
        </p:txBody>
      </p:sp>
      <p:sp>
        <p:nvSpPr>
          <p:cNvPr id="3" name="Content Placeholder 2"/>
          <p:cNvSpPr>
            <a:spLocks noGrp="1"/>
          </p:cNvSpPr>
          <p:nvPr>
            <p:ph idx="1"/>
          </p:nvPr>
        </p:nvSpPr>
        <p:spPr>
          <a:xfrm>
            <a:off x="585580" y="1393372"/>
            <a:ext cx="8596668" cy="4647991"/>
          </a:xfrm>
        </p:spPr>
        <p:txBody>
          <a:bodyPr/>
          <a:lstStyle/>
          <a:p>
            <a:pPr>
              <a:spcBef>
                <a:spcPct val="0"/>
              </a:spcBef>
              <a:spcAft>
                <a:spcPts val="600"/>
              </a:spcAft>
              <a:buFont typeface="Arial" panose="020B0604020202020204" pitchFamily="34" charset="0"/>
              <a:buChar char="•"/>
            </a:pPr>
            <a:r>
              <a:rPr lang="en-US" altLang="en-US" dirty="0">
                <a:cs typeface="Arial" panose="020B0604020202020204" pitchFamily="34" charset="0"/>
              </a:rPr>
              <a:t>Every time you update a participant’s account in </a:t>
            </a:r>
            <a:r>
              <a:rPr lang="en-US" altLang="en-US" b="1" dirty="0">
                <a:cs typeface="Arial" panose="020B0604020202020204" pitchFamily="34" charset="0"/>
              </a:rPr>
              <a:t>KANSAS</a:t>
            </a:r>
            <a:r>
              <a:rPr lang="en-US" altLang="en-US" dirty="0">
                <a:cs typeface="Arial" panose="020B0604020202020204" pitchFamily="34" charset="0"/>
              </a:rPr>
              <a:t>WORKS you help in setting our performance goals</a:t>
            </a:r>
          </a:p>
          <a:p>
            <a:pPr>
              <a:spcBef>
                <a:spcPct val="0"/>
              </a:spcBef>
              <a:spcAft>
                <a:spcPts val="600"/>
              </a:spcAft>
              <a:buFont typeface="Arial" panose="020B0604020202020204" pitchFamily="34" charset="0"/>
              <a:buChar char="•"/>
            </a:pPr>
            <a:r>
              <a:rPr lang="en-US" altLang="en-US" dirty="0" smtClean="0">
                <a:cs typeface="Arial" panose="020B0604020202020204" pitchFamily="34" charset="0"/>
              </a:rPr>
              <a:t>Accurately </a:t>
            </a:r>
            <a:r>
              <a:rPr lang="en-US" altLang="en-US" dirty="0">
                <a:cs typeface="Arial" panose="020B0604020202020204" pitchFamily="34" charset="0"/>
              </a:rPr>
              <a:t>capturing the barriers of our participants ensures we are setting our performance goals based on the customers we serve</a:t>
            </a:r>
          </a:p>
          <a:p>
            <a:pPr>
              <a:spcBef>
                <a:spcPct val="0"/>
              </a:spcBef>
              <a:spcAft>
                <a:spcPts val="600"/>
              </a:spcAft>
              <a:buFont typeface="Arial" panose="020B0604020202020204" pitchFamily="34" charset="0"/>
              <a:buChar char="•"/>
            </a:pPr>
            <a:r>
              <a:rPr lang="en-US" altLang="en-US" dirty="0">
                <a:cs typeface="Arial" panose="020B0604020202020204" pitchFamily="34" charset="0"/>
              </a:rPr>
              <a:t>Not recording barriers can cause our performance goals to increase and not be set to accurately demonstrate the participants we are </a:t>
            </a:r>
            <a:r>
              <a:rPr lang="en-US" altLang="en-US" dirty="0" smtClean="0">
                <a:cs typeface="Arial" panose="020B0604020202020204" pitchFamily="34" charset="0"/>
              </a:rPr>
              <a:t>serving</a:t>
            </a:r>
          </a:p>
          <a:p>
            <a:pPr>
              <a:spcBef>
                <a:spcPct val="0"/>
              </a:spcBef>
              <a:spcAft>
                <a:spcPts val="600"/>
              </a:spcAft>
              <a:buFont typeface="Arial" panose="020B0604020202020204" pitchFamily="34" charset="0"/>
              <a:buChar char="•"/>
            </a:pPr>
            <a:endParaRPr lang="en-US" altLang="en-US" dirty="0">
              <a:cs typeface="Arial" panose="020B0604020202020204" pitchFamily="34" charset="0"/>
            </a:endParaRPr>
          </a:p>
          <a:p>
            <a:pPr>
              <a:spcBef>
                <a:spcPct val="0"/>
              </a:spcBef>
              <a:spcAft>
                <a:spcPts val="600"/>
              </a:spcAft>
              <a:buFont typeface="Arial" panose="020B0604020202020204" pitchFamily="34" charset="0"/>
              <a:buChar char="•"/>
            </a:pPr>
            <a:r>
              <a:rPr lang="en-US" altLang="en-US" dirty="0" smtClean="0">
                <a:cs typeface="Arial" panose="020B0604020202020204" pitchFamily="34" charset="0"/>
              </a:rPr>
              <a:t>Losing contact with customers, having them exit, and then re-enrolling them negatively affects our performance </a:t>
            </a:r>
          </a:p>
          <a:p>
            <a:pPr>
              <a:spcBef>
                <a:spcPct val="0"/>
              </a:spcBef>
              <a:spcAft>
                <a:spcPts val="600"/>
              </a:spcAft>
              <a:buFont typeface="Arial" panose="020B0604020202020204" pitchFamily="34" charset="0"/>
              <a:buChar char="•"/>
            </a:pPr>
            <a:r>
              <a:rPr lang="en-US" altLang="en-US" dirty="0" smtClean="0">
                <a:cs typeface="Arial" panose="020B0604020202020204" pitchFamily="34" charset="0"/>
              </a:rPr>
              <a:t>Staying in contact with customers is </a:t>
            </a:r>
            <a:r>
              <a:rPr lang="en-US" altLang="en-US" b="1" u="sng" dirty="0" smtClean="0">
                <a:cs typeface="Arial" panose="020B0604020202020204" pitchFamily="34" charset="0"/>
              </a:rPr>
              <a:t>invaluable</a:t>
            </a:r>
            <a:r>
              <a:rPr lang="en-US" altLang="en-US" dirty="0" smtClean="0">
                <a:cs typeface="Arial" panose="020B0604020202020204" pitchFamily="34" charset="0"/>
              </a:rPr>
              <a:t> when it comes to performance; not only does it make it much easier to track MSG, but it sets up an easy and accurate exit</a:t>
            </a:r>
          </a:p>
          <a:p>
            <a:pPr>
              <a:spcBef>
                <a:spcPct val="0"/>
              </a:spcBef>
              <a:spcAft>
                <a:spcPts val="600"/>
              </a:spcAft>
              <a:buFont typeface="Arial" panose="020B0604020202020204" pitchFamily="34" charset="0"/>
              <a:buChar char="•"/>
            </a:pPr>
            <a:r>
              <a:rPr lang="en-US" dirty="0" smtClean="0">
                <a:cs typeface="Arial" panose="020B0604020202020204" pitchFamily="34" charset="0"/>
              </a:rPr>
              <a:t>Suitability for programs should also be taken into account when enrolling and especially when re-enrolling</a:t>
            </a:r>
            <a:endParaRPr lang="en-US" dirty="0"/>
          </a:p>
        </p:txBody>
      </p:sp>
      <p:pic>
        <p:nvPicPr>
          <p:cNvPr id="2050" name="Picture 2" descr="Image result for jumping through h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248" y="1706880"/>
            <a:ext cx="2765325" cy="326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46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475" y="5549153"/>
            <a:ext cx="7274360" cy="792480"/>
          </a:xfrm>
        </p:spPr>
        <p:txBody>
          <a:bodyPr>
            <a:normAutofit/>
          </a:bodyPr>
          <a:lstStyle/>
          <a:p>
            <a:r>
              <a:rPr lang="en-US" dirty="0" smtClean="0"/>
              <a:t>Questions, Comments, Concerns?</a:t>
            </a:r>
            <a:endParaRPr lang="en-US" dirty="0"/>
          </a:p>
        </p:txBody>
      </p:sp>
      <p:pic>
        <p:nvPicPr>
          <p:cNvPr id="1026" name="Picture 2" descr="Image result for jumping through hoo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4057" y="235568"/>
            <a:ext cx="4465197" cy="5313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218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Performance and Why </a:t>
            </a:r>
            <a:r>
              <a:rPr lang="en-US" dirty="0"/>
              <a:t>D</a:t>
            </a:r>
            <a:r>
              <a:rPr lang="en-US" dirty="0" smtClean="0"/>
              <a:t>oes it Matter?</a:t>
            </a:r>
            <a:endParaRPr lang="en-US" dirty="0"/>
          </a:p>
        </p:txBody>
      </p:sp>
      <p:sp>
        <p:nvSpPr>
          <p:cNvPr id="3" name="Content Placeholder 2"/>
          <p:cNvSpPr>
            <a:spLocks noGrp="1"/>
          </p:cNvSpPr>
          <p:nvPr>
            <p:ph idx="1"/>
          </p:nvPr>
        </p:nvSpPr>
        <p:spPr>
          <a:xfrm>
            <a:off x="677333" y="1854927"/>
            <a:ext cx="9433318" cy="4186436"/>
          </a:xfrm>
        </p:spPr>
        <p:txBody>
          <a:bodyPr>
            <a:normAutofit/>
          </a:bodyPr>
          <a:lstStyle/>
          <a:p>
            <a:r>
              <a:rPr lang="en-US" dirty="0" smtClean="0"/>
              <a:t>Per TEGL10-16, </a:t>
            </a:r>
            <a:r>
              <a:rPr lang="en-US" dirty="0"/>
              <a:t>p</a:t>
            </a:r>
            <a:r>
              <a:rPr lang="en-US" dirty="0" smtClean="0"/>
              <a:t>erformance reporting is required “to assess the effectiveness of States and local areas in achieving positive outcomes for individuals served by the workforce development system’s six core programs (Adult, DW, Youth, Adult Education &amp; Family Literacy, Employment Service, and Vocational Rehab).”</a:t>
            </a:r>
          </a:p>
          <a:p>
            <a:r>
              <a:rPr lang="en-US" dirty="0" smtClean="0"/>
              <a:t>There are six primary indicators of performance, not every one is applicable to every program or participant</a:t>
            </a:r>
          </a:p>
          <a:p>
            <a:r>
              <a:rPr lang="en-US" dirty="0" smtClean="0"/>
              <a:t>Performance matters because it is the mandated measuring stick for our programs. If we’re not meeting or exceeding the standards of each measure, then we need to re-evaluate how we are delivering services. In the event we do not meet the standards, we may be sanctioned and be in danger of losing funding.</a:t>
            </a:r>
          </a:p>
          <a:p>
            <a:r>
              <a:rPr lang="en-US" dirty="0" smtClean="0"/>
              <a:t>Bottom line: Performance is how we’re graded on how well we’re able to help our customers gain self-sufficiency </a:t>
            </a:r>
            <a:endParaRPr lang="en-US" dirty="0"/>
          </a:p>
        </p:txBody>
      </p:sp>
    </p:spTree>
    <p:extLst>
      <p:ext uri="{BB962C8B-B14F-4D97-AF65-F5344CB8AC3E}">
        <p14:creationId xmlns:p14="http://schemas.microsoft.com/office/powerpoint/2010/main" val="1459005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425184"/>
            <a:ext cx="8596668" cy="1320800"/>
          </a:xfrm>
        </p:spPr>
        <p:txBody>
          <a:bodyPr/>
          <a:lstStyle/>
          <a:p>
            <a:r>
              <a:rPr lang="en-US" dirty="0" smtClean="0"/>
              <a:t>What are the Performance Indicators?</a:t>
            </a:r>
            <a:endParaRPr lang="en-US" dirty="0"/>
          </a:p>
        </p:txBody>
      </p:sp>
      <p:sp>
        <p:nvSpPr>
          <p:cNvPr id="3" name="Content Placeholder 2"/>
          <p:cNvSpPr>
            <a:spLocks noGrp="1"/>
          </p:cNvSpPr>
          <p:nvPr>
            <p:ph idx="1"/>
          </p:nvPr>
        </p:nvSpPr>
        <p:spPr>
          <a:xfrm>
            <a:off x="677333" y="1647372"/>
            <a:ext cx="5580032" cy="2577180"/>
          </a:xfrm>
        </p:spPr>
        <p:txBody>
          <a:bodyPr>
            <a:normAutofit/>
          </a:bodyPr>
          <a:lstStyle/>
          <a:p>
            <a:pPr marL="457200" indent="-457200">
              <a:buFont typeface="+mj-lt"/>
              <a:buAutoNum type="arabicPeriod"/>
            </a:pPr>
            <a:r>
              <a:rPr lang="en-US" sz="2000" dirty="0" smtClean="0"/>
              <a:t>Employment Rate—2</a:t>
            </a:r>
            <a:r>
              <a:rPr lang="en-US" sz="2000" baseline="30000" dirty="0" smtClean="0"/>
              <a:t>nd</a:t>
            </a:r>
            <a:r>
              <a:rPr lang="en-US" sz="2000" dirty="0" smtClean="0"/>
              <a:t> Quarter After Exit</a:t>
            </a:r>
          </a:p>
          <a:p>
            <a:pPr marL="457200" indent="-457200">
              <a:buFont typeface="+mj-lt"/>
              <a:buAutoNum type="arabicPeriod"/>
            </a:pPr>
            <a:r>
              <a:rPr lang="en-US" sz="2000" dirty="0" smtClean="0"/>
              <a:t>Employment Rate—4</a:t>
            </a:r>
            <a:r>
              <a:rPr lang="en-US" sz="2000" baseline="30000" dirty="0" smtClean="0"/>
              <a:t>th</a:t>
            </a:r>
            <a:r>
              <a:rPr lang="en-US" sz="2000" dirty="0" smtClean="0"/>
              <a:t> Quarter After Exit</a:t>
            </a:r>
          </a:p>
          <a:p>
            <a:pPr marL="457200" indent="-457200">
              <a:buFont typeface="+mj-lt"/>
              <a:buAutoNum type="arabicPeriod"/>
            </a:pPr>
            <a:r>
              <a:rPr lang="en-US" sz="2000" dirty="0" smtClean="0"/>
              <a:t>Median Earnings—2</a:t>
            </a:r>
            <a:r>
              <a:rPr lang="en-US" sz="2000" baseline="30000" dirty="0" smtClean="0"/>
              <a:t>nd</a:t>
            </a:r>
            <a:r>
              <a:rPr lang="en-US" sz="2000" dirty="0" smtClean="0"/>
              <a:t> Quarter After Exit</a:t>
            </a:r>
          </a:p>
          <a:p>
            <a:pPr marL="457200" indent="-457200">
              <a:buFont typeface="+mj-lt"/>
              <a:buAutoNum type="arabicPeriod"/>
            </a:pPr>
            <a:r>
              <a:rPr lang="en-US" sz="2000" dirty="0" smtClean="0"/>
              <a:t>Credential Attainment</a:t>
            </a:r>
          </a:p>
          <a:p>
            <a:pPr marL="457200" indent="-457200">
              <a:buFont typeface="+mj-lt"/>
              <a:buAutoNum type="arabicPeriod"/>
            </a:pPr>
            <a:r>
              <a:rPr lang="en-US" sz="2000" dirty="0" smtClean="0"/>
              <a:t>Measurable Skill Gains</a:t>
            </a:r>
          </a:p>
          <a:p>
            <a:pPr marL="457200" indent="-457200">
              <a:buFont typeface="+mj-lt"/>
              <a:buAutoNum type="arabicPeriod"/>
            </a:pPr>
            <a:r>
              <a:rPr lang="en-US" sz="2000" dirty="0" smtClean="0"/>
              <a:t>Effectiveness in Serving Employers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1092" y="2887916"/>
            <a:ext cx="5603275" cy="2920856"/>
          </a:xfrm>
          <a:prstGeom prst="rect">
            <a:avLst/>
          </a:prstGeom>
        </p:spPr>
      </p:pic>
    </p:spTree>
    <p:extLst>
      <p:ext uri="{BB962C8B-B14F-4D97-AF65-F5344CB8AC3E}">
        <p14:creationId xmlns:p14="http://schemas.microsoft.com/office/powerpoint/2010/main" val="224831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2217"/>
            <a:ext cx="8596668" cy="1320800"/>
          </a:xfrm>
        </p:spPr>
        <p:txBody>
          <a:bodyPr/>
          <a:lstStyle/>
          <a:p>
            <a:r>
              <a:rPr lang="en-US" dirty="0" smtClean="0"/>
              <a:t>Indicators 1 &amp; 2: Employment Rate 2</a:t>
            </a:r>
            <a:r>
              <a:rPr lang="en-US" baseline="30000" dirty="0" smtClean="0"/>
              <a:t>nd</a:t>
            </a:r>
            <a:r>
              <a:rPr lang="en-US" dirty="0" smtClean="0"/>
              <a:t> &amp; 4</a:t>
            </a:r>
            <a:r>
              <a:rPr lang="en-US" baseline="30000" dirty="0" smtClean="0"/>
              <a:t>th</a:t>
            </a:r>
            <a:r>
              <a:rPr lang="en-US" dirty="0" smtClean="0"/>
              <a:t> Quarters after Exit</a:t>
            </a:r>
            <a:endParaRPr lang="en-US" dirty="0"/>
          </a:p>
        </p:txBody>
      </p:sp>
      <p:sp>
        <p:nvSpPr>
          <p:cNvPr id="3" name="Content Placeholder 2"/>
          <p:cNvSpPr>
            <a:spLocks noGrp="1"/>
          </p:cNvSpPr>
          <p:nvPr>
            <p:ph idx="1"/>
          </p:nvPr>
        </p:nvSpPr>
        <p:spPr>
          <a:xfrm>
            <a:off x="677334" y="1643017"/>
            <a:ext cx="8596668" cy="4975497"/>
          </a:xfrm>
        </p:spPr>
        <p:txBody>
          <a:bodyPr>
            <a:normAutofit fontScale="92500" lnSpcReduction="10000"/>
          </a:bodyPr>
          <a:lstStyle/>
          <a:p>
            <a:r>
              <a:rPr lang="en-US" dirty="0" smtClean="0">
                <a:solidFill>
                  <a:schemeClr val="accent2"/>
                </a:solidFill>
              </a:rPr>
              <a:t>For Adult, DW, and Employment Services</a:t>
            </a:r>
            <a:r>
              <a:rPr lang="en-US" dirty="0" smtClean="0"/>
              <a:t>: Measures the percentage of program participants who are in unsubsidized employment during the 2</a:t>
            </a:r>
            <a:r>
              <a:rPr lang="en-US" baseline="30000" dirty="0" smtClean="0"/>
              <a:t>nd</a:t>
            </a:r>
            <a:r>
              <a:rPr lang="en-US" dirty="0" smtClean="0"/>
              <a:t> and/or 4</a:t>
            </a:r>
            <a:r>
              <a:rPr lang="en-US" baseline="30000" dirty="0" smtClean="0"/>
              <a:t>th</a:t>
            </a:r>
            <a:r>
              <a:rPr lang="en-US" dirty="0" smtClean="0"/>
              <a:t> quarters after exit from the program</a:t>
            </a:r>
          </a:p>
          <a:p>
            <a:pPr lvl="1"/>
            <a:r>
              <a:rPr lang="en-US" dirty="0" smtClean="0"/>
              <a:t>Look at UI wage records, Federal or military employment records, or supplemental wage information (paystub, employer statement of earnings, etc.)</a:t>
            </a:r>
          </a:p>
          <a:p>
            <a:pPr lvl="1"/>
            <a:r>
              <a:rPr lang="en-US" dirty="0" smtClean="0"/>
              <a:t>Calculated by taking the number of participants who exited during the program year who are found to be employed in the 2</a:t>
            </a:r>
            <a:r>
              <a:rPr lang="en-US" baseline="30000" dirty="0" smtClean="0"/>
              <a:t>nd</a:t>
            </a:r>
            <a:r>
              <a:rPr lang="en-US" dirty="0" smtClean="0"/>
              <a:t> (and/or 4</a:t>
            </a:r>
            <a:r>
              <a:rPr lang="en-US" baseline="30000" dirty="0" smtClean="0"/>
              <a:t>th</a:t>
            </a:r>
            <a:r>
              <a:rPr lang="en-US" dirty="0" smtClean="0"/>
              <a:t>) quarter after exit DIVIDED by the total number of participants who exited during the program year.</a:t>
            </a:r>
          </a:p>
          <a:p>
            <a:r>
              <a:rPr lang="en-US" dirty="0" smtClean="0">
                <a:solidFill>
                  <a:schemeClr val="accent2"/>
                </a:solidFill>
              </a:rPr>
              <a:t>For Youth</a:t>
            </a:r>
            <a:r>
              <a:rPr lang="en-US" dirty="0" smtClean="0"/>
              <a:t>: Measures the percentage of program participants who are in education or training activities, or in unsubsidized employment, during the 2</a:t>
            </a:r>
            <a:r>
              <a:rPr lang="en-US" baseline="30000" dirty="0" smtClean="0"/>
              <a:t>nd</a:t>
            </a:r>
            <a:r>
              <a:rPr lang="en-US" dirty="0" smtClean="0"/>
              <a:t> (and/or 4</a:t>
            </a:r>
            <a:r>
              <a:rPr lang="en-US" baseline="30000" dirty="0" smtClean="0"/>
              <a:t>th</a:t>
            </a:r>
            <a:r>
              <a:rPr lang="en-US" dirty="0" smtClean="0"/>
              <a:t>) quarter after exit from the program.</a:t>
            </a:r>
          </a:p>
          <a:p>
            <a:pPr lvl="1"/>
            <a:r>
              <a:rPr lang="en-US" dirty="0" smtClean="0"/>
              <a:t>Customer must be attending secondary education, postsecondary education, or occupational skills training (including advanced training) OR have UI wage records, Federal or military employment records, or supplemental wage information (paystub, employer statement of earnings, etc.)</a:t>
            </a:r>
          </a:p>
          <a:p>
            <a:pPr lvl="1"/>
            <a:r>
              <a:rPr lang="en-US" dirty="0" smtClean="0"/>
              <a:t>Calculated by taking the number of participants who exited during the program year who are found to be employed or enrolled in education or training in the 2</a:t>
            </a:r>
            <a:r>
              <a:rPr lang="en-US" baseline="30000" dirty="0" smtClean="0"/>
              <a:t>nd</a:t>
            </a:r>
            <a:r>
              <a:rPr lang="en-US" dirty="0" smtClean="0"/>
              <a:t> (and/or 4</a:t>
            </a:r>
            <a:r>
              <a:rPr lang="en-US" baseline="30000" dirty="0" smtClean="0"/>
              <a:t>th</a:t>
            </a:r>
            <a:r>
              <a:rPr lang="en-US" dirty="0" smtClean="0"/>
              <a:t>) quarter after exit DIVIDED by the total number of program participants who exited the program during the program year.</a:t>
            </a:r>
          </a:p>
          <a:p>
            <a:pPr lvl="1"/>
            <a:endParaRPr lang="en-US" dirty="0" smtClean="0"/>
          </a:p>
        </p:txBody>
      </p:sp>
      <p:grpSp>
        <p:nvGrpSpPr>
          <p:cNvPr id="12" name="Group 11"/>
          <p:cNvGrpSpPr/>
          <p:nvPr/>
        </p:nvGrpSpPr>
        <p:grpSpPr>
          <a:xfrm>
            <a:off x="9400901" y="1698767"/>
            <a:ext cx="2490652" cy="1497824"/>
            <a:chOff x="9400901" y="1698767"/>
            <a:chExt cx="2490652" cy="1497824"/>
          </a:xfrm>
        </p:grpSpPr>
        <p:cxnSp>
          <p:nvCxnSpPr>
            <p:cNvPr id="6" name="Straight Connector 5"/>
            <p:cNvCxnSpPr/>
            <p:nvPr/>
          </p:nvCxnSpPr>
          <p:spPr>
            <a:xfrm>
              <a:off x="9501050" y="2596214"/>
              <a:ext cx="2290355" cy="0"/>
            </a:xfrm>
            <a:prstGeom prst="line">
              <a:avLst/>
            </a:prstGeom>
            <a:ln w="38100"/>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9400901" y="1698767"/>
              <a:ext cx="2490652" cy="830997"/>
            </a:xfrm>
            <a:prstGeom prst="rect">
              <a:avLst/>
            </a:prstGeom>
            <a:noFill/>
          </p:spPr>
          <p:txBody>
            <a:bodyPr wrap="square" rtlCol="0">
              <a:spAutoFit/>
            </a:bodyPr>
            <a:lstStyle/>
            <a:p>
              <a:pPr algn="ctr"/>
              <a:r>
                <a:rPr lang="en-US" sz="1600" b="1" dirty="0" smtClean="0"/>
                <a:t># of </a:t>
              </a:r>
              <a:r>
                <a:rPr lang="en-US" sz="1600" b="1" dirty="0" err="1" smtClean="0"/>
                <a:t>ppl</a:t>
              </a:r>
              <a:r>
                <a:rPr lang="en-US" sz="1600" b="1" dirty="0" smtClean="0"/>
                <a:t> employed in 2</a:t>
              </a:r>
              <a:r>
                <a:rPr lang="en-US" sz="1600" b="1" baseline="30000" dirty="0" smtClean="0"/>
                <a:t>nd</a:t>
              </a:r>
              <a:r>
                <a:rPr lang="en-US" sz="1600" b="1" dirty="0" smtClean="0"/>
                <a:t>/4</a:t>
              </a:r>
              <a:r>
                <a:rPr lang="en-US" sz="1600" b="1" baseline="30000" dirty="0" smtClean="0"/>
                <a:t>th</a:t>
              </a:r>
              <a:r>
                <a:rPr lang="en-US" sz="1600" b="1" dirty="0" smtClean="0"/>
                <a:t> quarter after exit</a:t>
              </a:r>
              <a:endParaRPr lang="en-US" sz="1600" b="1" dirty="0"/>
            </a:p>
          </p:txBody>
        </p:sp>
        <p:sp>
          <p:nvSpPr>
            <p:cNvPr id="7" name="TextBox 6"/>
            <p:cNvSpPr txBox="1"/>
            <p:nvPr/>
          </p:nvSpPr>
          <p:spPr>
            <a:xfrm>
              <a:off x="9479277" y="2611816"/>
              <a:ext cx="2290355" cy="584775"/>
            </a:xfrm>
            <a:prstGeom prst="rect">
              <a:avLst/>
            </a:prstGeom>
            <a:noFill/>
          </p:spPr>
          <p:txBody>
            <a:bodyPr wrap="square" rtlCol="0">
              <a:spAutoFit/>
            </a:bodyPr>
            <a:lstStyle/>
            <a:p>
              <a:pPr algn="ctr"/>
              <a:r>
                <a:rPr lang="en-US" sz="1600" b="1" dirty="0" smtClean="0"/>
                <a:t>Total # of </a:t>
              </a:r>
              <a:r>
                <a:rPr lang="en-US" sz="1600" b="1" dirty="0" err="1" smtClean="0"/>
                <a:t>ppl</a:t>
              </a:r>
              <a:r>
                <a:rPr lang="en-US" sz="1600" b="1" dirty="0" smtClean="0"/>
                <a:t> exited during program year</a:t>
              </a:r>
              <a:endParaRPr lang="en-US" sz="1600" b="1" dirty="0"/>
            </a:p>
          </p:txBody>
        </p:sp>
      </p:grpSp>
      <p:grpSp>
        <p:nvGrpSpPr>
          <p:cNvPr id="13" name="Group 12"/>
          <p:cNvGrpSpPr/>
          <p:nvPr/>
        </p:nvGrpSpPr>
        <p:grpSpPr>
          <a:xfrm>
            <a:off x="9422674" y="3982720"/>
            <a:ext cx="2551612" cy="1540180"/>
            <a:chOff x="9422674" y="3982720"/>
            <a:chExt cx="2551612" cy="1540180"/>
          </a:xfrm>
        </p:grpSpPr>
        <p:sp>
          <p:nvSpPr>
            <p:cNvPr id="8" name="TextBox 7"/>
            <p:cNvSpPr txBox="1"/>
            <p:nvPr/>
          </p:nvSpPr>
          <p:spPr>
            <a:xfrm>
              <a:off x="9422674" y="3982720"/>
              <a:ext cx="2551612" cy="830997"/>
            </a:xfrm>
            <a:prstGeom prst="rect">
              <a:avLst/>
            </a:prstGeom>
            <a:noFill/>
          </p:spPr>
          <p:txBody>
            <a:bodyPr wrap="square" rtlCol="0">
              <a:spAutoFit/>
            </a:bodyPr>
            <a:lstStyle/>
            <a:p>
              <a:pPr algn="ctr"/>
              <a:r>
                <a:rPr lang="en-US" sz="1600" b="1" dirty="0" smtClean="0"/>
                <a:t># of </a:t>
              </a:r>
              <a:r>
                <a:rPr lang="en-US" sz="1600" b="1" dirty="0" err="1" smtClean="0"/>
                <a:t>ppl</a:t>
              </a:r>
              <a:r>
                <a:rPr lang="en-US" sz="1600" b="1" dirty="0" smtClean="0"/>
                <a:t> in school, training, or employed in 2</a:t>
              </a:r>
              <a:r>
                <a:rPr lang="en-US" sz="1600" b="1" baseline="30000" dirty="0" smtClean="0"/>
                <a:t>nd</a:t>
              </a:r>
              <a:r>
                <a:rPr lang="en-US" sz="1600" b="1" dirty="0" smtClean="0"/>
                <a:t>/4</a:t>
              </a:r>
              <a:r>
                <a:rPr lang="en-US" sz="1600" b="1" baseline="30000" dirty="0" smtClean="0"/>
                <a:t>th</a:t>
              </a:r>
              <a:r>
                <a:rPr lang="en-US" sz="1600" b="1" dirty="0" smtClean="0"/>
                <a:t> quarter after exit</a:t>
              </a:r>
              <a:endParaRPr lang="en-US" sz="1600" b="1" dirty="0"/>
            </a:p>
          </p:txBody>
        </p:sp>
        <p:cxnSp>
          <p:nvCxnSpPr>
            <p:cNvPr id="9" name="Straight Connector 8"/>
            <p:cNvCxnSpPr/>
            <p:nvPr/>
          </p:nvCxnSpPr>
          <p:spPr>
            <a:xfrm>
              <a:off x="9553302" y="4876126"/>
              <a:ext cx="2290355" cy="0"/>
            </a:xfrm>
            <a:prstGeom prst="line">
              <a:avLst/>
            </a:prstGeom>
            <a:ln w="38100"/>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9492341" y="4938125"/>
              <a:ext cx="2412276" cy="584775"/>
            </a:xfrm>
            <a:prstGeom prst="rect">
              <a:avLst/>
            </a:prstGeom>
            <a:noFill/>
          </p:spPr>
          <p:txBody>
            <a:bodyPr wrap="square" rtlCol="0">
              <a:spAutoFit/>
            </a:bodyPr>
            <a:lstStyle/>
            <a:p>
              <a:pPr algn="ctr"/>
              <a:r>
                <a:rPr lang="en-US" sz="1600" b="1" dirty="0" smtClean="0"/>
                <a:t>Total # of </a:t>
              </a:r>
              <a:r>
                <a:rPr lang="en-US" sz="1600" b="1" dirty="0" err="1" smtClean="0"/>
                <a:t>ppl</a:t>
              </a:r>
              <a:r>
                <a:rPr lang="en-US" sz="1600" b="1" dirty="0" smtClean="0"/>
                <a:t> exited during program year</a:t>
              </a:r>
              <a:endParaRPr lang="en-US" sz="1600" b="1" dirty="0"/>
            </a:p>
          </p:txBody>
        </p:sp>
      </p:grpSp>
    </p:spTree>
    <p:extLst>
      <p:ext uri="{BB962C8B-B14F-4D97-AF65-F5344CB8AC3E}">
        <p14:creationId xmlns:p14="http://schemas.microsoft.com/office/powerpoint/2010/main" val="25934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0681"/>
            <a:ext cx="8596668" cy="1320800"/>
          </a:xfrm>
        </p:spPr>
        <p:txBody>
          <a:bodyPr/>
          <a:lstStyle/>
          <a:p>
            <a:r>
              <a:rPr lang="en-US" dirty="0" smtClean="0"/>
              <a:t>Employment Rate 2</a:t>
            </a:r>
            <a:r>
              <a:rPr lang="en-US" baseline="30000" dirty="0" smtClean="0"/>
              <a:t>nd</a:t>
            </a:r>
            <a:r>
              <a:rPr lang="en-US" dirty="0" smtClean="0"/>
              <a:t> &amp; 4</a:t>
            </a:r>
            <a:r>
              <a:rPr lang="en-US" baseline="30000" dirty="0" smtClean="0"/>
              <a:t>th</a:t>
            </a:r>
            <a:r>
              <a:rPr lang="en-US" dirty="0" smtClean="0"/>
              <a:t> Quarter After Exit</a:t>
            </a:r>
            <a:endParaRPr lang="en-US" dirty="0"/>
          </a:p>
        </p:txBody>
      </p:sp>
      <p:grpSp>
        <p:nvGrpSpPr>
          <p:cNvPr id="4" name="Group 3"/>
          <p:cNvGrpSpPr/>
          <p:nvPr/>
        </p:nvGrpSpPr>
        <p:grpSpPr>
          <a:xfrm>
            <a:off x="815802" y="1770394"/>
            <a:ext cx="8458200" cy="3733800"/>
            <a:chOff x="381000" y="1676400"/>
            <a:chExt cx="8458200" cy="3733800"/>
          </a:xfrm>
        </p:grpSpPr>
        <p:sp>
          <p:nvSpPr>
            <p:cNvPr id="5" name="AutoShape 8"/>
            <p:cNvSpPr>
              <a:spLocks noChangeArrowheads="1"/>
            </p:cNvSpPr>
            <p:nvPr/>
          </p:nvSpPr>
          <p:spPr bwMode="auto">
            <a:xfrm rot="5400000">
              <a:off x="1981200" y="2438400"/>
              <a:ext cx="990600" cy="838200"/>
            </a:xfrm>
            <a:prstGeom prst="rightArrow">
              <a:avLst>
                <a:gd name="adj1" fmla="val 50000"/>
                <a:gd name="adj2" fmla="val 29545"/>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solidFill>
                  <a:srgbClr val="00B050"/>
                </a:solidFill>
              </a:endParaRPr>
            </a:p>
          </p:txBody>
        </p:sp>
        <p:sp>
          <p:nvSpPr>
            <p:cNvPr id="6" name="AutoShape 7"/>
            <p:cNvSpPr>
              <a:spLocks noChangeArrowheads="1"/>
            </p:cNvSpPr>
            <p:nvPr/>
          </p:nvSpPr>
          <p:spPr bwMode="auto">
            <a:xfrm>
              <a:off x="4495800" y="1752600"/>
              <a:ext cx="2209800" cy="685800"/>
            </a:xfrm>
            <a:prstGeom prst="rightArrow">
              <a:avLst>
                <a:gd name="adj1" fmla="val 50000"/>
                <a:gd name="adj2" fmla="val 80556"/>
              </a:avLst>
            </a:prstGeom>
            <a:solidFill>
              <a:srgbClr val="FFCC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7" name="Rectangle 18"/>
            <p:cNvSpPr>
              <a:spLocks noChangeArrowheads="1"/>
            </p:cNvSpPr>
            <p:nvPr/>
          </p:nvSpPr>
          <p:spPr bwMode="auto">
            <a:xfrm>
              <a:off x="2286000" y="4267200"/>
              <a:ext cx="457200" cy="9906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8" name="AutoShape 10"/>
            <p:cNvSpPr>
              <a:spLocks noChangeArrowheads="1"/>
            </p:cNvSpPr>
            <p:nvPr/>
          </p:nvSpPr>
          <p:spPr bwMode="auto">
            <a:xfrm>
              <a:off x="4495800" y="3276600"/>
              <a:ext cx="2286000" cy="685800"/>
            </a:xfrm>
            <a:prstGeom prst="rightArrow">
              <a:avLst>
                <a:gd name="adj1" fmla="val 50000"/>
                <a:gd name="adj2" fmla="val 83333"/>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9" name="Rectangle 3"/>
            <p:cNvSpPr>
              <a:spLocks noChangeArrowheads="1"/>
            </p:cNvSpPr>
            <p:nvPr/>
          </p:nvSpPr>
          <p:spPr bwMode="auto">
            <a:xfrm>
              <a:off x="457200" y="1744663"/>
              <a:ext cx="4114800" cy="6858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0" name="Text Box 4"/>
            <p:cNvSpPr txBox="1">
              <a:spLocks noChangeArrowheads="1"/>
            </p:cNvSpPr>
            <p:nvPr/>
          </p:nvSpPr>
          <p:spPr bwMode="auto">
            <a:xfrm>
              <a:off x="647700" y="1853407"/>
              <a:ext cx="381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Participant who has exited?</a:t>
              </a:r>
            </a:p>
          </p:txBody>
        </p:sp>
        <p:sp>
          <p:nvSpPr>
            <p:cNvPr id="11" name="Rectangle 5"/>
            <p:cNvSpPr>
              <a:spLocks noChangeArrowheads="1"/>
            </p:cNvSpPr>
            <p:nvPr/>
          </p:nvSpPr>
          <p:spPr bwMode="auto">
            <a:xfrm>
              <a:off x="381000" y="3429000"/>
              <a:ext cx="4114800" cy="8382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2" name="Text Box 6"/>
            <p:cNvSpPr txBox="1">
              <a:spLocks noChangeArrowheads="1"/>
            </p:cNvSpPr>
            <p:nvPr/>
          </p:nvSpPr>
          <p:spPr bwMode="auto">
            <a:xfrm>
              <a:off x="609600" y="3505200"/>
              <a:ext cx="3657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Employed in </a:t>
              </a:r>
              <a:r>
                <a:rPr lang="en-US" altLang="en-US" sz="2000" b="1" dirty="0" smtClean="0">
                  <a:cs typeface="Arial" panose="020B0604020202020204" pitchFamily="34" charset="0"/>
                </a:rPr>
                <a:t>2</a:t>
              </a:r>
              <a:r>
                <a:rPr lang="en-US" altLang="en-US" sz="2000" b="1" baseline="30000" dirty="0" smtClean="0">
                  <a:cs typeface="Arial" panose="020B0604020202020204" pitchFamily="34" charset="0"/>
                </a:rPr>
                <a:t>nd</a:t>
              </a:r>
              <a:r>
                <a:rPr lang="en-US" altLang="en-US" sz="2000" b="1" dirty="0" smtClean="0">
                  <a:cs typeface="Arial" panose="020B0604020202020204" pitchFamily="34" charset="0"/>
                </a:rPr>
                <a:t> (and/or 4</a:t>
              </a:r>
              <a:r>
                <a:rPr lang="en-US" altLang="en-US" sz="2000" b="1" baseline="30000" dirty="0" smtClean="0">
                  <a:cs typeface="Arial" panose="020B0604020202020204" pitchFamily="34" charset="0"/>
                </a:rPr>
                <a:t>th</a:t>
              </a:r>
              <a:r>
                <a:rPr lang="en-US" altLang="en-US" sz="2000" b="1" dirty="0" smtClean="0">
                  <a:cs typeface="Arial" panose="020B0604020202020204" pitchFamily="34" charset="0"/>
                </a:rPr>
                <a:t>) </a:t>
              </a:r>
              <a:r>
                <a:rPr lang="en-US" altLang="en-US" sz="2000" b="1" dirty="0">
                  <a:cs typeface="Arial" panose="020B0604020202020204" pitchFamily="34" charset="0"/>
                </a:rPr>
                <a:t>quarter after exit?</a:t>
              </a:r>
            </a:p>
          </p:txBody>
        </p:sp>
        <p:sp>
          <p:nvSpPr>
            <p:cNvPr id="13" name="Text Box 11"/>
            <p:cNvSpPr txBox="1">
              <a:spLocks noChangeArrowheads="1"/>
            </p:cNvSpPr>
            <p:nvPr/>
          </p:nvSpPr>
          <p:spPr bwMode="auto">
            <a:xfrm>
              <a:off x="5181600" y="34290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Tahoma" panose="020B0604030504040204" pitchFamily="34" charset="0"/>
                </a:rPr>
                <a:t>YES</a:t>
              </a:r>
            </a:p>
          </p:txBody>
        </p:sp>
        <p:sp>
          <p:nvSpPr>
            <p:cNvPr id="14" name="Text Box 13"/>
            <p:cNvSpPr txBox="1">
              <a:spLocks noChangeArrowheads="1"/>
            </p:cNvSpPr>
            <p:nvPr/>
          </p:nvSpPr>
          <p:spPr bwMode="auto">
            <a:xfrm>
              <a:off x="5105400" y="18891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latin typeface="Tahoma" panose="020B0604030504040204" pitchFamily="34" charset="0"/>
                </a:rPr>
                <a:t>NO</a:t>
              </a:r>
            </a:p>
          </p:txBody>
        </p:sp>
        <p:sp>
          <p:nvSpPr>
            <p:cNvPr id="15" name="Text Box 14"/>
            <p:cNvSpPr txBox="1">
              <a:spLocks noChangeArrowheads="1"/>
            </p:cNvSpPr>
            <p:nvPr/>
          </p:nvSpPr>
          <p:spPr bwMode="auto">
            <a:xfrm>
              <a:off x="2133600" y="2590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6" name="Oval 15"/>
            <p:cNvSpPr>
              <a:spLocks noChangeArrowheads="1"/>
            </p:cNvSpPr>
            <p:nvPr/>
          </p:nvSpPr>
          <p:spPr bwMode="auto">
            <a:xfrm>
              <a:off x="6781800" y="1676400"/>
              <a:ext cx="2057400" cy="914400"/>
            </a:xfrm>
            <a:prstGeom prst="ellipse">
              <a:avLst/>
            </a:prstGeom>
            <a:solidFill>
              <a:srgbClr val="FFCC66"/>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7" name="Oval 16"/>
            <p:cNvSpPr>
              <a:spLocks noChangeArrowheads="1"/>
            </p:cNvSpPr>
            <p:nvPr/>
          </p:nvSpPr>
          <p:spPr bwMode="auto">
            <a:xfrm>
              <a:off x="6781800" y="4495800"/>
              <a:ext cx="2057400" cy="914400"/>
            </a:xfrm>
            <a:prstGeom prst="ellipse">
              <a:avLst/>
            </a:prstGeom>
            <a:solidFill>
              <a:srgbClr val="FF000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8" name="Oval 17"/>
            <p:cNvSpPr>
              <a:spLocks noChangeArrowheads="1"/>
            </p:cNvSpPr>
            <p:nvPr/>
          </p:nvSpPr>
          <p:spPr bwMode="auto">
            <a:xfrm>
              <a:off x="6781800" y="3048000"/>
              <a:ext cx="2057400" cy="914400"/>
            </a:xfrm>
            <a:prstGeom prst="ellipse">
              <a:avLst/>
            </a:prstGeom>
            <a:solidFill>
              <a:srgbClr val="00B05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9" name="Text Box 19"/>
            <p:cNvSpPr txBox="1">
              <a:spLocks noChangeArrowheads="1"/>
            </p:cNvSpPr>
            <p:nvPr/>
          </p:nvSpPr>
          <p:spPr bwMode="auto">
            <a:xfrm>
              <a:off x="6858000" y="19050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Excluded</a:t>
              </a:r>
            </a:p>
          </p:txBody>
        </p:sp>
        <p:sp>
          <p:nvSpPr>
            <p:cNvPr id="20" name="Text Box 20"/>
            <p:cNvSpPr txBox="1">
              <a:spLocks noChangeArrowheads="1"/>
            </p:cNvSpPr>
            <p:nvPr/>
          </p:nvSpPr>
          <p:spPr bwMode="auto">
            <a:xfrm>
              <a:off x="6934200" y="3276600"/>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Positive</a:t>
              </a:r>
            </a:p>
          </p:txBody>
        </p:sp>
        <p:sp>
          <p:nvSpPr>
            <p:cNvPr id="21" name="Text Box 21"/>
            <p:cNvSpPr txBox="1">
              <a:spLocks noChangeArrowheads="1"/>
            </p:cNvSpPr>
            <p:nvPr/>
          </p:nvSpPr>
          <p:spPr bwMode="auto">
            <a:xfrm>
              <a:off x="6781800" y="4724400"/>
              <a:ext cx="2057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Negative</a:t>
              </a:r>
            </a:p>
          </p:txBody>
        </p:sp>
        <p:sp>
          <p:nvSpPr>
            <p:cNvPr id="22" name="AutoShape 22"/>
            <p:cNvSpPr>
              <a:spLocks noChangeArrowheads="1"/>
            </p:cNvSpPr>
            <p:nvPr/>
          </p:nvSpPr>
          <p:spPr bwMode="auto">
            <a:xfrm>
              <a:off x="2590800" y="4800600"/>
              <a:ext cx="4191000" cy="609600"/>
            </a:xfrm>
            <a:prstGeom prst="rightArrow">
              <a:avLst>
                <a:gd name="adj1" fmla="val 50000"/>
                <a:gd name="adj2" fmla="val 171875"/>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b="1" dirty="0">
                <a:solidFill>
                  <a:schemeClr val="tx2"/>
                </a:solidFill>
                <a:latin typeface="Verdana" panose="020B0604030504040204" pitchFamily="34" charset="0"/>
              </a:endParaRPr>
            </a:p>
          </p:txBody>
        </p:sp>
        <p:sp>
          <p:nvSpPr>
            <p:cNvPr id="23" name="Text Box 23"/>
            <p:cNvSpPr txBox="1">
              <a:spLocks noChangeArrowheads="1"/>
            </p:cNvSpPr>
            <p:nvPr/>
          </p:nvSpPr>
          <p:spPr bwMode="auto">
            <a:xfrm>
              <a:off x="3581400" y="48768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grpSp>
      <p:sp>
        <p:nvSpPr>
          <p:cNvPr id="24" name="TextBox 1"/>
          <p:cNvSpPr txBox="1">
            <a:spLocks noChangeArrowheads="1"/>
          </p:cNvSpPr>
          <p:nvPr/>
        </p:nvSpPr>
        <p:spPr bwMode="auto">
          <a:xfrm>
            <a:off x="677334" y="5892898"/>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dirty="0">
                <a:latin typeface="+mn-lt"/>
              </a:rPr>
              <a:t>Youth are positive if employed, in secondary education, post-secondary education, or occupational skills training in 2</a:t>
            </a:r>
            <a:r>
              <a:rPr lang="en-US" altLang="en-US" sz="1600" baseline="30000" dirty="0">
                <a:latin typeface="+mn-lt"/>
              </a:rPr>
              <a:t>nd</a:t>
            </a:r>
            <a:r>
              <a:rPr lang="en-US" altLang="en-US" sz="1600" dirty="0">
                <a:latin typeface="+mn-lt"/>
              </a:rPr>
              <a:t> quarter after exit</a:t>
            </a:r>
          </a:p>
        </p:txBody>
      </p:sp>
    </p:spTree>
    <p:extLst>
      <p:ext uri="{BB962C8B-B14F-4D97-AF65-F5344CB8AC3E}">
        <p14:creationId xmlns:p14="http://schemas.microsoft.com/office/powerpoint/2010/main" val="3471647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1257"/>
            <a:ext cx="8596668" cy="1320800"/>
          </a:xfrm>
        </p:spPr>
        <p:txBody>
          <a:bodyPr/>
          <a:lstStyle/>
          <a:p>
            <a:r>
              <a:rPr lang="en-US" dirty="0" smtClean="0"/>
              <a:t>Indicator 3: Median Earnings—2</a:t>
            </a:r>
            <a:r>
              <a:rPr lang="en-US" baseline="30000" dirty="0" smtClean="0"/>
              <a:t>nd</a:t>
            </a:r>
            <a:r>
              <a:rPr lang="en-US" dirty="0" smtClean="0"/>
              <a:t> Quarter after Exit</a:t>
            </a:r>
            <a:endParaRPr lang="en-US" dirty="0"/>
          </a:p>
        </p:txBody>
      </p:sp>
      <p:sp>
        <p:nvSpPr>
          <p:cNvPr id="3" name="Content Placeholder 2"/>
          <p:cNvSpPr>
            <a:spLocks noGrp="1"/>
          </p:cNvSpPr>
          <p:nvPr>
            <p:ph idx="1"/>
          </p:nvPr>
        </p:nvSpPr>
        <p:spPr>
          <a:xfrm>
            <a:off x="677333" y="1654628"/>
            <a:ext cx="9094195" cy="4537166"/>
          </a:xfrm>
        </p:spPr>
        <p:txBody>
          <a:bodyPr>
            <a:noAutofit/>
          </a:bodyPr>
          <a:lstStyle/>
          <a:p>
            <a:r>
              <a:rPr lang="en-US" sz="2000" dirty="0" smtClean="0"/>
              <a:t>Calculates the median earnings of program participants who are in unsubsidized employment during the 2</a:t>
            </a:r>
            <a:r>
              <a:rPr lang="en-US" sz="2000" baseline="30000" dirty="0" smtClean="0"/>
              <a:t>nd</a:t>
            </a:r>
            <a:r>
              <a:rPr lang="en-US" sz="2000" dirty="0" smtClean="0"/>
              <a:t> quarter after exit from the program, as established through direct UI wage records, Federal or military employment records, or supplemental wage information.</a:t>
            </a:r>
          </a:p>
          <a:p>
            <a:pPr lvl="1"/>
            <a:r>
              <a:rPr lang="en-US" sz="1800" dirty="0" smtClean="0"/>
              <a:t>Hourly, weekly, bi-weekly, monthly, and annual wages must be converted into quarterly wages using a Wage Conversion Chart provided by DOL (found in TEGL 10-16 Attachment 3)</a:t>
            </a:r>
          </a:p>
          <a:p>
            <a:pPr lvl="1"/>
            <a:r>
              <a:rPr lang="en-US" sz="1800" dirty="0" smtClean="0"/>
              <a:t>Calculation: total quarterly earnings for each participant are listed in order, from the lowest to the highest value. The value in the middle (with the same quantity of numbers above and below) of the list is the median earnings value.</a:t>
            </a:r>
          </a:p>
          <a:p>
            <a:pPr lvl="2"/>
            <a:r>
              <a:rPr lang="en-US" sz="1600" dirty="0" smtClean="0"/>
              <a:t>If there is an even number of values, the median value is the sum of the two middle values divided by 2. </a:t>
            </a:r>
          </a:p>
          <a:p>
            <a:pPr lvl="3"/>
            <a:r>
              <a:rPr lang="en-US" sz="1400" dirty="0" smtClean="0"/>
              <a:t>7.25, 10.25, </a:t>
            </a:r>
            <a:r>
              <a:rPr lang="en-US" sz="1400" b="1" dirty="0" smtClean="0">
                <a:solidFill>
                  <a:srgbClr val="C00000"/>
                </a:solidFill>
              </a:rPr>
              <a:t>11, 13</a:t>
            </a:r>
            <a:r>
              <a:rPr lang="en-US" sz="1400" dirty="0" smtClean="0"/>
              <a:t>, 14.75, 15 (11+13=24  24/2=12  thus 12 is the median earning of this series)</a:t>
            </a:r>
            <a:endParaRPr lang="en-US" sz="1400" dirty="0"/>
          </a:p>
        </p:txBody>
      </p:sp>
      <p:pic>
        <p:nvPicPr>
          <p:cNvPr id="4" name="Picture 3"/>
          <p:cNvPicPr>
            <a:picLocks noChangeAspect="1"/>
          </p:cNvPicPr>
          <p:nvPr/>
        </p:nvPicPr>
        <p:blipFill>
          <a:blip r:embed="rId2"/>
          <a:stretch>
            <a:fillRect/>
          </a:stretch>
        </p:blipFill>
        <p:spPr>
          <a:xfrm>
            <a:off x="9854988" y="1654628"/>
            <a:ext cx="2145978" cy="3078747"/>
          </a:xfrm>
          <a:prstGeom prst="rect">
            <a:avLst/>
          </a:prstGeom>
        </p:spPr>
      </p:pic>
    </p:spTree>
    <p:extLst>
      <p:ext uri="{BB962C8B-B14F-4D97-AF65-F5344CB8AC3E}">
        <p14:creationId xmlns:p14="http://schemas.microsoft.com/office/powerpoint/2010/main" val="793197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Median Earnings</a:t>
            </a:r>
            <a:endParaRPr lang="en-US" dirty="0"/>
          </a:p>
        </p:txBody>
      </p:sp>
      <p:grpSp>
        <p:nvGrpSpPr>
          <p:cNvPr id="6" name="Group 5"/>
          <p:cNvGrpSpPr/>
          <p:nvPr/>
        </p:nvGrpSpPr>
        <p:grpSpPr>
          <a:xfrm>
            <a:off x="968202" y="1631576"/>
            <a:ext cx="8305800" cy="4114800"/>
            <a:chOff x="381000" y="1524000"/>
            <a:chExt cx="8305800" cy="4114800"/>
          </a:xfrm>
        </p:grpSpPr>
        <p:sp>
          <p:nvSpPr>
            <p:cNvPr id="7" name="Rectangle 18"/>
            <p:cNvSpPr>
              <a:spLocks noChangeArrowheads="1"/>
            </p:cNvSpPr>
            <p:nvPr/>
          </p:nvSpPr>
          <p:spPr bwMode="auto">
            <a:xfrm rot="-5400000">
              <a:off x="5791200" y="457200"/>
              <a:ext cx="381000" cy="297180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8" name="AutoShape 7"/>
            <p:cNvSpPr>
              <a:spLocks noChangeArrowheads="1"/>
            </p:cNvSpPr>
            <p:nvPr/>
          </p:nvSpPr>
          <p:spPr bwMode="auto">
            <a:xfrm rot="5400000">
              <a:off x="7048500" y="1943100"/>
              <a:ext cx="1066800" cy="685800"/>
            </a:xfrm>
            <a:prstGeom prst="rightArrow">
              <a:avLst>
                <a:gd name="adj1" fmla="val 50000"/>
                <a:gd name="adj2" fmla="val 40106"/>
              </a:avLst>
            </a:prstGeom>
            <a:solidFill>
              <a:srgbClr val="FFCC66"/>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9" name="AutoShape 8"/>
            <p:cNvSpPr>
              <a:spLocks noChangeArrowheads="1"/>
            </p:cNvSpPr>
            <p:nvPr/>
          </p:nvSpPr>
          <p:spPr bwMode="auto">
            <a:xfrm rot="5400000">
              <a:off x="1828800" y="2514600"/>
              <a:ext cx="1295400" cy="838200"/>
            </a:xfrm>
            <a:prstGeom prst="rightArrow">
              <a:avLst>
                <a:gd name="adj1" fmla="val 50000"/>
                <a:gd name="adj2" fmla="val 29543"/>
              </a:avLst>
            </a:prstGeom>
            <a:solidFill>
              <a:srgbClr val="00B050"/>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0" name="Rectangle 3"/>
            <p:cNvSpPr>
              <a:spLocks noChangeArrowheads="1"/>
            </p:cNvSpPr>
            <p:nvPr/>
          </p:nvSpPr>
          <p:spPr bwMode="auto">
            <a:xfrm>
              <a:off x="381000" y="1524000"/>
              <a:ext cx="4114800" cy="762000"/>
            </a:xfrm>
            <a:prstGeom prst="rect">
              <a:avLst/>
            </a:prstGeom>
            <a:solidFill>
              <a:schemeClr val="bg1"/>
            </a:soli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1" name="Text Box 14"/>
            <p:cNvSpPr txBox="1">
              <a:spLocks noChangeArrowheads="1"/>
            </p:cNvSpPr>
            <p:nvPr/>
          </p:nvSpPr>
          <p:spPr bwMode="auto">
            <a:xfrm>
              <a:off x="2133600" y="2590800"/>
              <a:ext cx="76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YES</a:t>
              </a:r>
            </a:p>
          </p:txBody>
        </p:sp>
        <p:sp>
          <p:nvSpPr>
            <p:cNvPr id="12" name="Oval 15"/>
            <p:cNvSpPr>
              <a:spLocks noChangeArrowheads="1"/>
            </p:cNvSpPr>
            <p:nvPr/>
          </p:nvSpPr>
          <p:spPr bwMode="auto">
            <a:xfrm>
              <a:off x="6629400" y="2819400"/>
              <a:ext cx="2057400" cy="914400"/>
            </a:xfrm>
            <a:prstGeom prst="ellipse">
              <a:avLst/>
            </a:prstGeom>
            <a:solidFill>
              <a:srgbClr val="FFCC66"/>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3" name="Oval 16"/>
            <p:cNvSpPr>
              <a:spLocks noChangeArrowheads="1"/>
            </p:cNvSpPr>
            <p:nvPr/>
          </p:nvSpPr>
          <p:spPr bwMode="auto">
            <a:xfrm>
              <a:off x="1028700" y="3581400"/>
              <a:ext cx="2819400" cy="2057400"/>
            </a:xfrm>
            <a:prstGeom prst="ellipse">
              <a:avLst/>
            </a:prstGeom>
            <a:solidFill>
              <a:srgbClr val="00B050"/>
            </a:soli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dirty="0"/>
            </a:p>
          </p:txBody>
        </p:sp>
        <p:sp>
          <p:nvSpPr>
            <p:cNvPr id="14" name="Text Box 17"/>
            <p:cNvSpPr txBox="1">
              <a:spLocks noChangeArrowheads="1"/>
            </p:cNvSpPr>
            <p:nvPr/>
          </p:nvSpPr>
          <p:spPr bwMode="auto">
            <a:xfrm>
              <a:off x="6705600" y="29718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dirty="0">
                  <a:cs typeface="Arial" panose="020B0604020202020204" pitchFamily="34" charset="0"/>
                </a:rPr>
                <a:t>Excluded</a:t>
              </a:r>
            </a:p>
          </p:txBody>
        </p:sp>
        <p:sp>
          <p:nvSpPr>
            <p:cNvPr id="15" name="Text Box 18"/>
            <p:cNvSpPr txBox="1">
              <a:spLocks noChangeArrowheads="1"/>
            </p:cNvSpPr>
            <p:nvPr/>
          </p:nvSpPr>
          <p:spPr bwMode="auto">
            <a:xfrm>
              <a:off x="1104900" y="4010025"/>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dirty="0">
                  <a:cs typeface="Arial" panose="020B0604020202020204" pitchFamily="34" charset="0"/>
                </a:rPr>
                <a:t>Median earnings for all participants employed in the 2</a:t>
              </a:r>
              <a:r>
                <a:rPr lang="en-US" altLang="en-US" sz="1800" b="1" baseline="30000" dirty="0">
                  <a:cs typeface="Arial" panose="020B0604020202020204" pitchFamily="34" charset="0"/>
                </a:rPr>
                <a:t>nd</a:t>
              </a:r>
              <a:r>
                <a:rPr lang="en-US" altLang="en-US" sz="1800" b="1" dirty="0">
                  <a:cs typeface="Arial" panose="020B0604020202020204" pitchFamily="34" charset="0"/>
                </a:rPr>
                <a:t> </a:t>
              </a:r>
              <a:r>
                <a:rPr lang="en-US" altLang="en-US" sz="1800" b="1" dirty="0" smtClean="0">
                  <a:cs typeface="Arial" panose="020B0604020202020204" pitchFamily="34" charset="0"/>
                </a:rPr>
                <a:t>Quarter </a:t>
              </a:r>
              <a:r>
                <a:rPr lang="en-US" altLang="en-US" sz="1800" b="1" dirty="0">
                  <a:cs typeface="Arial" panose="020B0604020202020204" pitchFamily="34" charset="0"/>
                </a:rPr>
                <a:t>after Exit</a:t>
              </a:r>
            </a:p>
          </p:txBody>
        </p:sp>
        <p:sp>
          <p:nvSpPr>
            <p:cNvPr id="16" name="Text Box 4"/>
            <p:cNvSpPr txBox="1">
              <a:spLocks noChangeArrowheads="1"/>
            </p:cNvSpPr>
            <p:nvPr/>
          </p:nvSpPr>
          <p:spPr bwMode="auto">
            <a:xfrm>
              <a:off x="609600" y="15240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dirty="0">
                  <a:cs typeface="Arial" panose="020B0604020202020204" pitchFamily="34" charset="0"/>
                </a:rPr>
                <a:t>Exited and employed in 2</a:t>
              </a:r>
              <a:r>
                <a:rPr lang="en-US" altLang="en-US" sz="2000" b="1" baseline="30000" dirty="0">
                  <a:cs typeface="Arial" panose="020B0604020202020204" pitchFamily="34" charset="0"/>
                </a:rPr>
                <a:t>nd</a:t>
              </a:r>
              <a:r>
                <a:rPr lang="en-US" altLang="en-US" sz="2000" b="1" dirty="0">
                  <a:cs typeface="Arial" panose="020B0604020202020204" pitchFamily="34" charset="0"/>
                </a:rPr>
                <a:t> quarter after exit?</a:t>
              </a:r>
            </a:p>
          </p:txBody>
        </p:sp>
        <p:sp>
          <p:nvSpPr>
            <p:cNvPr id="17" name="Text Box 13"/>
            <p:cNvSpPr txBox="1">
              <a:spLocks noChangeArrowheads="1"/>
            </p:cNvSpPr>
            <p:nvPr/>
          </p:nvSpPr>
          <p:spPr bwMode="auto">
            <a:xfrm>
              <a:off x="5410200" y="17526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dirty="0">
                  <a:cs typeface="Arial" panose="020B0604020202020204" pitchFamily="34" charset="0"/>
                </a:rPr>
                <a:t>NO</a:t>
              </a:r>
            </a:p>
          </p:txBody>
        </p:sp>
      </p:grpSp>
    </p:spTree>
    <p:extLst>
      <p:ext uri="{BB962C8B-B14F-4D97-AF65-F5344CB8AC3E}">
        <p14:creationId xmlns:p14="http://schemas.microsoft.com/office/powerpoint/2010/main" val="175544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21341"/>
            <a:ext cx="8596668" cy="1320800"/>
          </a:xfrm>
        </p:spPr>
        <p:txBody>
          <a:bodyPr/>
          <a:lstStyle/>
          <a:p>
            <a:r>
              <a:rPr lang="en-US" dirty="0" smtClean="0"/>
              <a:t>Indicator 4: Credential Attainment</a:t>
            </a:r>
            <a:endParaRPr lang="en-US" dirty="0"/>
          </a:p>
        </p:txBody>
      </p:sp>
      <p:sp>
        <p:nvSpPr>
          <p:cNvPr id="3" name="Content Placeholder 2"/>
          <p:cNvSpPr>
            <a:spLocks noGrp="1"/>
          </p:cNvSpPr>
          <p:nvPr>
            <p:ph idx="1"/>
          </p:nvPr>
        </p:nvSpPr>
        <p:spPr>
          <a:xfrm>
            <a:off x="677334" y="1192306"/>
            <a:ext cx="8596668" cy="5082988"/>
          </a:xfrm>
        </p:spPr>
        <p:txBody>
          <a:bodyPr>
            <a:normAutofit fontScale="92500" lnSpcReduction="10000"/>
          </a:bodyPr>
          <a:lstStyle/>
          <a:p>
            <a:r>
              <a:rPr lang="en-US" dirty="0" smtClean="0"/>
              <a:t>Measures the percentage of participants enrolled in an education or training program (excluding those in OJT and customized training) who attained a recognized </a:t>
            </a:r>
            <a:r>
              <a:rPr lang="en-US" b="1" dirty="0" smtClean="0">
                <a:solidFill>
                  <a:schemeClr val="accent2"/>
                </a:solidFill>
              </a:rPr>
              <a:t>postsecondary credential</a:t>
            </a:r>
            <a:r>
              <a:rPr lang="en-US" dirty="0" smtClean="0"/>
              <a:t> or a </a:t>
            </a:r>
            <a:r>
              <a:rPr lang="en-US" b="1" dirty="0" smtClean="0">
                <a:solidFill>
                  <a:schemeClr val="accent2"/>
                </a:solidFill>
              </a:rPr>
              <a:t>secondary school diploma</a:t>
            </a:r>
            <a:r>
              <a:rPr lang="en-US" dirty="0" smtClean="0"/>
              <a:t>, or its recognized equivalent, during participation in or within one year after exit from the program.</a:t>
            </a:r>
          </a:p>
          <a:p>
            <a:pPr lvl="1"/>
            <a:r>
              <a:rPr lang="en-US" dirty="0" smtClean="0"/>
              <a:t>Secondary school diploma (or its equivalent) only counts if the participant is also employed or is enrolled in an education or training program leading to a recognized postsecondary credential within one year after exit.</a:t>
            </a:r>
          </a:p>
          <a:p>
            <a:pPr lvl="1"/>
            <a:r>
              <a:rPr lang="en-US" b="1" dirty="0" smtClean="0">
                <a:solidFill>
                  <a:schemeClr val="accent2"/>
                </a:solidFill>
              </a:rPr>
              <a:t>Recognized Postsecondary Credential </a:t>
            </a:r>
            <a:r>
              <a:rPr lang="en-US" dirty="0" smtClean="0"/>
              <a:t>consists of an industry-recognized certificate or certification, a certificate of completion of an apprenticeship, a license recognized by the state or federal government, or an associate or baccalaureate degree.</a:t>
            </a:r>
          </a:p>
          <a:p>
            <a:pPr lvl="2"/>
            <a:r>
              <a:rPr lang="en-US" dirty="0" smtClean="0"/>
              <a:t>Graduate degrees, certificates awarded by workforce development boards, and work readiness certificates (</a:t>
            </a:r>
            <a:r>
              <a:rPr lang="en-US" dirty="0" err="1" smtClean="0"/>
              <a:t>WorkKeys</a:t>
            </a:r>
            <a:r>
              <a:rPr lang="en-US" dirty="0" smtClean="0"/>
              <a:t>) are not included in this indicator</a:t>
            </a:r>
          </a:p>
          <a:p>
            <a:r>
              <a:rPr lang="en-US" dirty="0" smtClean="0"/>
              <a:t>Calculated by taking the number of participants who exited during the program year who obtained a postsecondary credential during or within one year after exit OR those who obtained a secondary diploma or its equivalent during or within 1 year of exit and were employed or in an education or training program leading to a postsecondary credential within one year after exit DIVIDED by the total number of participants enrolled in an education or training program who exited during the program year.</a:t>
            </a:r>
            <a:endParaRPr lang="en-US" dirty="0"/>
          </a:p>
        </p:txBody>
      </p:sp>
      <p:grpSp>
        <p:nvGrpSpPr>
          <p:cNvPr id="9" name="Group 8"/>
          <p:cNvGrpSpPr/>
          <p:nvPr/>
        </p:nvGrpSpPr>
        <p:grpSpPr>
          <a:xfrm>
            <a:off x="9204531" y="1908250"/>
            <a:ext cx="2747669" cy="2761940"/>
            <a:chOff x="9204531" y="1908250"/>
            <a:chExt cx="2747669" cy="2384042"/>
          </a:xfrm>
        </p:grpSpPr>
        <p:sp>
          <p:nvSpPr>
            <p:cNvPr id="5" name="TextBox 4"/>
            <p:cNvSpPr txBox="1"/>
            <p:nvPr/>
          </p:nvSpPr>
          <p:spPr>
            <a:xfrm>
              <a:off x="9204531" y="1908250"/>
              <a:ext cx="2747669" cy="1815882"/>
            </a:xfrm>
            <a:prstGeom prst="rect">
              <a:avLst/>
            </a:prstGeom>
            <a:noFill/>
          </p:spPr>
          <p:txBody>
            <a:bodyPr wrap="square" rtlCol="0">
              <a:spAutoFit/>
            </a:bodyPr>
            <a:lstStyle/>
            <a:p>
              <a:pPr algn="ctr"/>
              <a:r>
                <a:rPr lang="en-US" sz="1600" dirty="0" smtClean="0"/>
                <a:t># of </a:t>
              </a:r>
              <a:r>
                <a:rPr lang="en-US" sz="1600" dirty="0" err="1" smtClean="0"/>
                <a:t>ppl</a:t>
              </a:r>
              <a:r>
                <a:rPr lang="en-US" sz="1600" dirty="0" smtClean="0"/>
                <a:t> earning post secondary credential OR secondary diploma while employed or in school or training during or within 1 year after exit</a:t>
              </a:r>
            </a:p>
            <a:p>
              <a:pPr algn="ctr"/>
              <a:endParaRPr lang="en-US" sz="1600" dirty="0"/>
            </a:p>
          </p:txBody>
        </p:sp>
        <p:cxnSp>
          <p:nvCxnSpPr>
            <p:cNvPr id="7" name="Straight Connector 6"/>
            <p:cNvCxnSpPr/>
            <p:nvPr/>
          </p:nvCxnSpPr>
          <p:spPr>
            <a:xfrm>
              <a:off x="9262803" y="3275280"/>
              <a:ext cx="2631127"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9317708" y="3362463"/>
              <a:ext cx="2532516" cy="929829"/>
            </a:xfrm>
            <a:prstGeom prst="rect">
              <a:avLst/>
            </a:prstGeom>
            <a:noFill/>
          </p:spPr>
          <p:txBody>
            <a:bodyPr wrap="square" rtlCol="0">
              <a:spAutoFit/>
            </a:bodyPr>
            <a:lstStyle/>
            <a:p>
              <a:pPr algn="ctr"/>
              <a:r>
                <a:rPr lang="en-US" sz="1600" dirty="0" smtClean="0"/>
                <a:t>Total # of </a:t>
              </a:r>
              <a:r>
                <a:rPr lang="en-US" sz="1600" dirty="0" err="1" smtClean="0"/>
                <a:t>ppl</a:t>
              </a:r>
              <a:r>
                <a:rPr lang="en-US" sz="1600" dirty="0" smtClean="0"/>
                <a:t> enrolled in school or training who exited during program year</a:t>
              </a:r>
              <a:endParaRPr lang="en-US" sz="1600" dirty="0"/>
            </a:p>
          </p:txBody>
        </p:sp>
      </p:grpSp>
    </p:spTree>
    <p:extLst>
      <p:ext uri="{BB962C8B-B14F-4D97-AF65-F5344CB8AC3E}">
        <p14:creationId xmlns:p14="http://schemas.microsoft.com/office/powerpoint/2010/main" val="360445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1733</TotalTime>
  <Words>3314</Words>
  <Application>Microsoft Office PowerPoint</Application>
  <PresentationFormat>Widescreen</PresentationFormat>
  <Paragraphs>411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Tahoma</vt:lpstr>
      <vt:lpstr>Trebuchet MS</vt:lpstr>
      <vt:lpstr>Verdana</vt:lpstr>
      <vt:lpstr>Wingdings 3</vt:lpstr>
      <vt:lpstr>Facet</vt:lpstr>
      <vt:lpstr>Let’s take attendance!</vt:lpstr>
      <vt:lpstr>Why the Hoops?</vt:lpstr>
      <vt:lpstr>What is Performance and Why Does it Matter?</vt:lpstr>
      <vt:lpstr>What are the Performance Indicators?</vt:lpstr>
      <vt:lpstr>Indicators 1 &amp; 2: Employment Rate 2nd &amp; 4th Quarters after Exit</vt:lpstr>
      <vt:lpstr>Employment Rate 2nd &amp; 4th Quarter After Exit</vt:lpstr>
      <vt:lpstr>Indicator 3: Median Earnings—2nd Quarter after Exit</vt:lpstr>
      <vt:lpstr>Median Earnings</vt:lpstr>
      <vt:lpstr>Indicator 4: Credential Attainment</vt:lpstr>
      <vt:lpstr>Credential Attainment</vt:lpstr>
      <vt:lpstr>Indicator 5: Measurable Skill Gains</vt:lpstr>
      <vt:lpstr>Documented Progress on Measurable Skill Gains (continued)</vt:lpstr>
      <vt:lpstr>Calculating Measurable Skill Gains</vt:lpstr>
      <vt:lpstr>Measurable Skills Gains</vt:lpstr>
      <vt:lpstr>Indicator 6: Effectiveness in Serving Employers</vt:lpstr>
      <vt:lpstr>Effectiveness in Serving Employers: Retention</vt:lpstr>
      <vt:lpstr>Effectiveness in Service Employers: Repeat Business Customers</vt:lpstr>
      <vt:lpstr>Who Gets Put into the Indicators?</vt:lpstr>
      <vt:lpstr>Services that Trigger Inclusion</vt:lpstr>
      <vt:lpstr>Exceptions to Inclusion in Performance Indicators</vt:lpstr>
      <vt:lpstr>What are Our Performance Goals? PY2020 &amp; PY 2021</vt:lpstr>
      <vt:lpstr>How was our Performance for PY19?</vt:lpstr>
      <vt:lpstr>WIOA Effectiveness in Serving Employers</vt:lpstr>
      <vt:lpstr>Performance throughout PY2019</vt:lpstr>
      <vt:lpstr>How are Performance Goals Set?</vt:lpstr>
      <vt:lpstr>More on Setting Performance Goals</vt:lpstr>
      <vt:lpstr>How Does Performance Relate to My Job?</vt:lpstr>
      <vt:lpstr>Questions, Comments, Concerns?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Hoops?</dc:title>
  <dc:creator>Janet Sutton</dc:creator>
  <cp:lastModifiedBy>Janet Sutton</cp:lastModifiedBy>
  <cp:revision>83</cp:revision>
  <dcterms:created xsi:type="dcterms:W3CDTF">2019-02-25T17:08:22Z</dcterms:created>
  <dcterms:modified xsi:type="dcterms:W3CDTF">2020-08-12T19:47:50Z</dcterms:modified>
</cp:coreProperties>
</file>