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6"/>
  </p:notesMasterIdLst>
  <p:handoutMasterIdLst>
    <p:handoutMasterId r:id="rId77"/>
  </p:handoutMasterIdLst>
  <p:sldIdLst>
    <p:sldId id="261" r:id="rId3"/>
    <p:sldId id="411" r:id="rId4"/>
    <p:sldId id="450" r:id="rId5"/>
    <p:sldId id="466" r:id="rId6"/>
    <p:sldId id="468" r:id="rId7"/>
    <p:sldId id="452" r:id="rId8"/>
    <p:sldId id="451" r:id="rId9"/>
    <p:sldId id="453" r:id="rId10"/>
    <p:sldId id="454" r:id="rId11"/>
    <p:sldId id="455" r:id="rId12"/>
    <p:sldId id="458" r:id="rId13"/>
    <p:sldId id="464" r:id="rId14"/>
    <p:sldId id="457" r:id="rId15"/>
    <p:sldId id="456" r:id="rId16"/>
    <p:sldId id="465" r:id="rId17"/>
    <p:sldId id="449" r:id="rId18"/>
    <p:sldId id="448" r:id="rId19"/>
    <p:sldId id="470" r:id="rId20"/>
    <p:sldId id="422" r:id="rId21"/>
    <p:sldId id="423" r:id="rId22"/>
    <p:sldId id="424" r:id="rId23"/>
    <p:sldId id="425" r:id="rId24"/>
    <p:sldId id="426" r:id="rId25"/>
    <p:sldId id="427" r:id="rId26"/>
    <p:sldId id="428" r:id="rId27"/>
    <p:sldId id="429" r:id="rId28"/>
    <p:sldId id="439" r:id="rId29"/>
    <p:sldId id="440" r:id="rId30"/>
    <p:sldId id="441" r:id="rId31"/>
    <p:sldId id="442" r:id="rId32"/>
    <p:sldId id="443" r:id="rId33"/>
    <p:sldId id="444" r:id="rId34"/>
    <p:sldId id="445" r:id="rId35"/>
    <p:sldId id="446" r:id="rId36"/>
    <p:sldId id="447" r:id="rId37"/>
    <p:sldId id="430" r:id="rId38"/>
    <p:sldId id="431" r:id="rId39"/>
    <p:sldId id="459" r:id="rId40"/>
    <p:sldId id="432" r:id="rId41"/>
    <p:sldId id="433" r:id="rId42"/>
    <p:sldId id="434" r:id="rId43"/>
    <p:sldId id="435" r:id="rId44"/>
    <p:sldId id="436" r:id="rId45"/>
    <p:sldId id="437" r:id="rId46"/>
    <p:sldId id="461" r:id="rId47"/>
    <p:sldId id="438" r:id="rId48"/>
    <p:sldId id="264" r:id="rId49"/>
    <p:sldId id="269" r:id="rId50"/>
    <p:sldId id="270" r:id="rId51"/>
    <p:sldId id="294" r:id="rId52"/>
    <p:sldId id="297" r:id="rId53"/>
    <p:sldId id="298" r:id="rId54"/>
    <p:sldId id="307" r:id="rId55"/>
    <p:sldId id="370" r:id="rId56"/>
    <p:sldId id="342" r:id="rId57"/>
    <p:sldId id="343" r:id="rId58"/>
    <p:sldId id="344" r:id="rId59"/>
    <p:sldId id="345" r:id="rId60"/>
    <p:sldId id="347" r:id="rId61"/>
    <p:sldId id="399" r:id="rId62"/>
    <p:sldId id="410" r:id="rId63"/>
    <p:sldId id="404" r:id="rId64"/>
    <p:sldId id="405" r:id="rId65"/>
    <p:sldId id="409" r:id="rId66"/>
    <p:sldId id="406" r:id="rId67"/>
    <p:sldId id="403" r:id="rId68"/>
    <p:sldId id="402" r:id="rId69"/>
    <p:sldId id="339" r:id="rId70"/>
    <p:sldId id="462" r:id="rId71"/>
    <p:sldId id="463" r:id="rId72"/>
    <p:sldId id="469" r:id="rId73"/>
    <p:sldId id="352" r:id="rId74"/>
    <p:sldId id="259" r:id="rId75"/>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82E67"/>
    <a:srgbClr val="182C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60" autoAdjust="0"/>
  </p:normalViewPr>
  <p:slideViewPr>
    <p:cSldViewPr>
      <p:cViewPr varScale="1">
        <p:scale>
          <a:sx n="83" d="100"/>
          <a:sy n="83" d="100"/>
        </p:scale>
        <p:origin x="23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1" Type="http://schemas.openxmlformats.org/officeDocument/2006/relationships/oleObject" Target="file:///\\osha.dir.labor.gov\NO\NO-Public\csp\OOSA\1%20-%20OOSA%20Staff%20Folders\BLawrence\Inspections%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5.6969700326866624E-3"/>
                  <c:y val="-4.09877952152030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91D-4384-8755-ED64E30CBDA1}"/>
                </c:ext>
              </c:extLst>
            </c:dLbl>
            <c:spPr>
              <a:noFill/>
              <a:ln>
                <a:noFill/>
              </a:ln>
              <a:effectLst/>
            </c:spPr>
            <c:txPr>
              <a:bodyPr/>
              <a:lstStyle/>
              <a:p>
                <a:pPr>
                  <a:defRPr sz="11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'[Inspections chart.xlsx]Sheet1'!$G$1:$R$1</c:f>
              <c:strCache>
                <c:ptCount val="12"/>
                <c:pt idx="0">
                  <c:v>FY07</c:v>
                </c:pt>
                <c:pt idx="1">
                  <c:v>FY08</c:v>
                </c:pt>
                <c:pt idx="2">
                  <c:v>FY09</c:v>
                </c:pt>
                <c:pt idx="3">
                  <c:v>FY10</c:v>
                </c:pt>
                <c:pt idx="4">
                  <c:v>FY11</c:v>
                </c:pt>
                <c:pt idx="5">
                  <c:v>FY12</c:v>
                </c:pt>
                <c:pt idx="6">
                  <c:v>FY13</c:v>
                </c:pt>
                <c:pt idx="7">
                  <c:v>FY14</c:v>
                </c:pt>
                <c:pt idx="8">
                  <c:v>FY15</c:v>
                </c:pt>
                <c:pt idx="9">
                  <c:v>FY16</c:v>
                </c:pt>
                <c:pt idx="10">
                  <c:v>FY17</c:v>
                </c:pt>
                <c:pt idx="11">
                  <c:v>FY18</c:v>
                </c:pt>
              </c:strCache>
            </c:strRef>
          </c:cat>
          <c:val>
            <c:numRef>
              <c:f>'[Inspections chart.xlsx]Sheet1'!$G$2:$R$2</c:f>
              <c:numCache>
                <c:formatCode>General</c:formatCode>
                <c:ptCount val="12"/>
                <c:pt idx="0">
                  <c:v>39324</c:v>
                </c:pt>
                <c:pt idx="1">
                  <c:v>38667</c:v>
                </c:pt>
                <c:pt idx="2">
                  <c:v>39004</c:v>
                </c:pt>
                <c:pt idx="3">
                  <c:v>40993</c:v>
                </c:pt>
                <c:pt idx="4">
                  <c:v>40614</c:v>
                </c:pt>
                <c:pt idx="5">
                  <c:v>40961</c:v>
                </c:pt>
                <c:pt idx="6">
                  <c:v>39228</c:v>
                </c:pt>
                <c:pt idx="7">
                  <c:v>36174</c:v>
                </c:pt>
                <c:pt idx="8">
                  <c:v>35820</c:v>
                </c:pt>
                <c:pt idx="9">
                  <c:v>31948</c:v>
                </c:pt>
                <c:pt idx="10">
                  <c:v>32408</c:v>
                </c:pt>
                <c:pt idx="11">
                  <c:v>32020</c:v>
                </c:pt>
              </c:numCache>
            </c:numRef>
          </c:val>
          <c:extLst>
            <c:ext xmlns:c16="http://schemas.microsoft.com/office/drawing/2014/chart" uri="{C3380CC4-5D6E-409C-BE32-E72D297353CC}">
              <c16:uniqueId val="{00000001-691D-4384-8755-ED64E30CBDA1}"/>
            </c:ext>
          </c:extLst>
        </c:ser>
        <c:dLbls>
          <c:showLegendKey val="0"/>
          <c:showVal val="0"/>
          <c:showCatName val="0"/>
          <c:showSerName val="0"/>
          <c:showPercent val="0"/>
          <c:showBubbleSize val="0"/>
        </c:dLbls>
        <c:gapWidth val="150"/>
        <c:shape val="box"/>
        <c:axId val="33008256"/>
        <c:axId val="33010048"/>
        <c:axId val="0"/>
      </c:bar3DChart>
      <c:catAx>
        <c:axId val="33008256"/>
        <c:scaling>
          <c:orientation val="minMax"/>
        </c:scaling>
        <c:delete val="0"/>
        <c:axPos val="b"/>
        <c:numFmt formatCode="General" sourceLinked="0"/>
        <c:majorTickMark val="out"/>
        <c:minorTickMark val="none"/>
        <c:tickLblPos val="nextTo"/>
        <c:txPr>
          <a:bodyPr/>
          <a:lstStyle/>
          <a:p>
            <a:pPr>
              <a:defRPr sz="1400" b="1"/>
            </a:pPr>
            <a:endParaRPr lang="en-US"/>
          </a:p>
        </c:txPr>
        <c:crossAx val="33010048"/>
        <c:crosses val="autoZero"/>
        <c:auto val="1"/>
        <c:lblAlgn val="ctr"/>
        <c:lblOffset val="100"/>
        <c:noMultiLvlLbl val="0"/>
      </c:catAx>
      <c:valAx>
        <c:axId val="33010048"/>
        <c:scaling>
          <c:orientation val="minMax"/>
          <c:max val="50000"/>
          <c:min val="0"/>
        </c:scaling>
        <c:delete val="0"/>
        <c:axPos val="l"/>
        <c:majorGridlines/>
        <c:numFmt formatCode="General" sourceLinked="1"/>
        <c:majorTickMark val="out"/>
        <c:minorTickMark val="none"/>
        <c:tickLblPos val="nextTo"/>
        <c:txPr>
          <a:bodyPr/>
          <a:lstStyle/>
          <a:p>
            <a:pPr>
              <a:defRPr sz="1200"/>
            </a:pPr>
            <a:endParaRPr lang="en-US"/>
          </a:p>
        </c:txPr>
        <c:crossAx val="33008256"/>
        <c:crosses val="autoZero"/>
        <c:crossBetween val="between"/>
        <c:majorUnit val="5000"/>
        <c:minorUnit val="1000"/>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a:defRPr sz="1200" smtClean="0">
                <a:latin typeface="Arial" panose="020B0604020202020204" pitchFamily="34" charset="0"/>
                <a:ea typeface="+mn-ea"/>
              </a:defRPr>
            </a:lvl1pPr>
          </a:lstStyle>
          <a:p>
            <a:pPr>
              <a:defRPr/>
            </a:pPr>
            <a:endParaRPr lang="en-US" dirty="0"/>
          </a:p>
        </p:txBody>
      </p:sp>
      <p:sp>
        <p:nvSpPr>
          <p:cNvPr id="3" name="Date Placeholder 2"/>
          <p:cNvSpPr>
            <a:spLocks noGrp="1"/>
          </p:cNvSpPr>
          <p:nvPr>
            <p:ph type="dt" sz="quarter"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13C6CAE-4051-C34E-A340-EB220B6B11FD}" type="datetimeFigureOut">
              <a:rPr lang="en-US"/>
              <a:pPr/>
              <a:t>8/28/2020</a:t>
            </a:fld>
            <a:endParaRPr lang="en-US" dirty="0"/>
          </a:p>
        </p:txBody>
      </p:sp>
      <p:sp>
        <p:nvSpPr>
          <p:cNvPr id="4" name="Footer Placeholder 3"/>
          <p:cNvSpPr>
            <a:spLocks noGrp="1"/>
          </p:cNvSpPr>
          <p:nvPr>
            <p:ph type="ftr" sz="quarter" idx="2"/>
          </p:nvPr>
        </p:nvSpPr>
        <p:spPr>
          <a:xfrm>
            <a:off x="0" y="6657975"/>
            <a:ext cx="4029075" cy="352425"/>
          </a:xfrm>
          <a:prstGeom prst="rect">
            <a:avLst/>
          </a:prstGeom>
        </p:spPr>
        <p:txBody>
          <a:bodyPr vert="horz" lIns="93177" tIns="46589" rIns="93177" bIns="46589" rtlCol="0" anchor="b"/>
          <a:lstStyle>
            <a:lvl1pPr algn="l">
              <a:defRPr sz="1200" smtClean="0">
                <a:latin typeface="Arial" panose="020B0604020202020204" pitchFamily="34" charset="0"/>
                <a:ea typeface="+mn-ea"/>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D1BCEBE-1593-4A43-ABCB-ABC045DA94BD}" type="slidenum">
              <a:rPr lang="en-US"/>
              <a:pPr/>
              <a:t>‹#›</a:t>
            </a:fld>
            <a:endParaRPr lang="en-US" dirty="0"/>
          </a:p>
        </p:txBody>
      </p:sp>
    </p:spTree>
    <p:extLst>
      <p:ext uri="{BB962C8B-B14F-4D97-AF65-F5344CB8AC3E}">
        <p14:creationId xmlns:p14="http://schemas.microsoft.com/office/powerpoint/2010/main" val="322278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2425"/>
          </a:xfrm>
          <a:prstGeom prst="rect">
            <a:avLst/>
          </a:prstGeom>
        </p:spPr>
        <p:txBody>
          <a:bodyPr vert="horz" lIns="93177" tIns="46589" rIns="93177" bIns="46589" rtlCol="0"/>
          <a:lstStyle>
            <a:lvl1pPr algn="l" eaLnBrk="1" hangingPunct="1">
              <a:defRPr sz="1200">
                <a:latin typeface="Arial" panose="020B0604020202020204" pitchFamily="34" charset="0"/>
                <a:ea typeface="+mn-ea"/>
              </a:defRPr>
            </a:lvl1pPr>
          </a:lstStyle>
          <a:p>
            <a:pPr>
              <a:defRPr/>
            </a:pPr>
            <a:endParaRPr lang="en-US" dirty="0"/>
          </a:p>
        </p:txBody>
      </p:sp>
      <p:sp>
        <p:nvSpPr>
          <p:cNvPr id="3" name="Date Placeholder 2"/>
          <p:cNvSpPr>
            <a:spLocks noGrp="1"/>
          </p:cNvSpPr>
          <p:nvPr>
            <p:ph type="dt" idx="1"/>
          </p:nvPr>
        </p:nvSpPr>
        <p:spPr>
          <a:xfrm>
            <a:off x="5265738" y="0"/>
            <a:ext cx="4029075" cy="3524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46D02FF1-666A-534A-8814-EE75650F9943}" type="datetimeFigureOut">
              <a:rPr lang="en-US"/>
              <a:pPr/>
              <a:t>8/28/2020</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3177" tIns="46589" rIns="93177" bIns="46589"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4029075" cy="352425"/>
          </a:xfrm>
          <a:prstGeom prst="rect">
            <a:avLst/>
          </a:prstGeom>
        </p:spPr>
        <p:txBody>
          <a:bodyPr vert="horz" lIns="93177" tIns="46589" rIns="93177" bIns="46589" rtlCol="0" anchor="b"/>
          <a:lstStyle>
            <a:lvl1pPr algn="l" eaLnBrk="1" hangingPunct="1">
              <a:defRPr sz="1200">
                <a:latin typeface="Arial" panose="020B0604020202020204" pitchFamily="34" charset="0"/>
                <a:ea typeface="+mn-ea"/>
              </a:defRPr>
            </a:lvl1pPr>
          </a:lstStyle>
          <a:p>
            <a:pPr>
              <a:defRPr/>
            </a:pPr>
            <a:endParaRPr lang="en-US" dirty="0"/>
          </a:p>
        </p:txBody>
      </p:sp>
      <p:sp>
        <p:nvSpPr>
          <p:cNvPr id="7" name="Slide Number Placeholder 6"/>
          <p:cNvSpPr>
            <a:spLocks noGrp="1"/>
          </p:cNvSpPr>
          <p:nvPr>
            <p:ph type="sldNum" sz="quarter" idx="5"/>
          </p:nvPr>
        </p:nvSpPr>
        <p:spPr>
          <a:xfrm>
            <a:off x="5265738" y="6657975"/>
            <a:ext cx="4029075" cy="3524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BE2779E-D1FA-B94E-B00B-BB69D64E6083}" type="slidenum">
              <a:rPr lang="en-US"/>
              <a:pPr/>
              <a:t>‹#›</a:t>
            </a:fld>
            <a:endParaRPr lang="en-US" dirty="0"/>
          </a:p>
        </p:txBody>
      </p:sp>
    </p:spTree>
    <p:extLst>
      <p:ext uri="{BB962C8B-B14F-4D97-AF65-F5344CB8AC3E}">
        <p14:creationId xmlns:p14="http://schemas.microsoft.com/office/powerpoint/2010/main" val="2144534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charset="0"/>
                <a:cs typeface="+mn-cs"/>
              </a:rPr>
              <a:t>The number of fatal workplace injuries has dropped considerably since OSHA was formed in 1970. </a:t>
            </a:r>
            <a:r>
              <a:rPr lang="en-US" dirty="0" smtClean="0">
                <a:effectLst/>
              </a:rPr>
              <a:t>Worker deaths in America are down-on average, from about 38 worker deaths a day in 1970 to 14 a day in 2016.</a:t>
            </a:r>
            <a:r>
              <a:rPr lang="en-US" baseline="0" dirty="0" smtClean="0">
                <a:effectLst/>
              </a:rPr>
              <a:t> </a:t>
            </a:r>
            <a:r>
              <a:rPr lang="en-US" dirty="0" smtClean="0">
                <a:effectLst/>
              </a:rPr>
              <a:t>Worker injuries and illnesses are down-from 10.9 incidents per 100 workers in 1972 to 2.9 per 100 in 2016.</a:t>
            </a:r>
          </a:p>
          <a:p>
            <a:endParaRPr lang="en-US" sz="1200" b="1" kern="1200" dirty="0" smtClean="0">
              <a:solidFill>
                <a:schemeClr val="tx1"/>
              </a:solidFill>
              <a:effectLst/>
              <a:latin typeface="+mn-lt"/>
              <a:ea typeface="ＭＳ Ｐゴシック" charset="0"/>
              <a:cs typeface="+mn-cs"/>
            </a:endParaRPr>
          </a:p>
          <a:p>
            <a:r>
              <a:rPr lang="en-US" sz="1200" b="1" kern="1200" dirty="0" smtClean="0">
                <a:solidFill>
                  <a:schemeClr val="tx1"/>
                </a:solidFill>
                <a:effectLst/>
                <a:latin typeface="+mn-lt"/>
                <a:ea typeface="ＭＳ Ｐゴシック" charset="0"/>
                <a:cs typeface="+mn-cs"/>
              </a:rPr>
              <a:t>Update for 2017</a:t>
            </a:r>
            <a:r>
              <a:rPr lang="en-US" sz="1200" kern="1200" dirty="0" smtClean="0">
                <a:solidFill>
                  <a:schemeClr val="tx1"/>
                </a:solidFill>
                <a:effectLst/>
                <a:latin typeface="+mn-lt"/>
                <a:ea typeface="ＭＳ Ｐゴシック" charset="0"/>
                <a:cs typeface="+mn-cs"/>
              </a:rPr>
              <a:t>: There were a total of 5,147 fatal work injuries recorded in the United States in 2017, a slight increase from 2016.  Fatalities</a:t>
            </a:r>
            <a:r>
              <a:rPr lang="en-US" sz="1200" kern="1200" baseline="0" dirty="0" smtClean="0">
                <a:solidFill>
                  <a:schemeClr val="tx1"/>
                </a:solidFill>
                <a:effectLst/>
                <a:latin typeface="+mn-lt"/>
                <a:ea typeface="ＭＳ Ｐゴシック" charset="0"/>
                <a:cs typeface="+mn-cs"/>
              </a:rPr>
              <a:t> had increased from 2013 to 2016</a:t>
            </a:r>
            <a:r>
              <a:rPr lang="en-US" sz="1200" kern="1200" dirty="0" smtClean="0">
                <a:solidFill>
                  <a:schemeClr val="tx1"/>
                </a:solidFill>
                <a:effectLst/>
                <a:latin typeface="+mn-lt"/>
                <a:ea typeface="ＭＳ Ｐゴシック" charset="0"/>
                <a:cs typeface="+mn-cs"/>
              </a:rPr>
              <a:t>, according to the U.S. Bureau of Labor Statistics. </a:t>
            </a:r>
            <a:endParaRPr lang="en-US" altLang="en-US" b="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a:t>
            </a:fld>
            <a:endParaRPr lang="en-US" dirty="0"/>
          </a:p>
        </p:txBody>
      </p:sp>
    </p:spTree>
    <p:extLst>
      <p:ext uri="{BB962C8B-B14F-4D97-AF65-F5344CB8AC3E}">
        <p14:creationId xmlns:p14="http://schemas.microsoft.com/office/powerpoint/2010/main" val="1631954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t>
            </a:r>
            <a:r>
              <a:rPr lang="en-US" altLang="en-US" b="1" dirty="0" smtClean="0"/>
              <a:t>Note to presenters</a:t>
            </a:r>
            <a:r>
              <a:rPr lang="en-US" altLang="en-US" dirty="0" smtClean="0"/>
              <a:t>:  For a PPT on OSHA’s penalty levels,</a:t>
            </a:r>
            <a:r>
              <a:rPr lang="en-US" altLang="en-US" baseline="0" dirty="0" smtClean="0"/>
              <a:t> see the O drive at DCSP/CAS Resources/Presentations/Penalties/.]</a:t>
            </a:r>
            <a:endParaRPr lang="en-US" altLang="en-US" dirty="0" smtClean="0"/>
          </a:p>
          <a:p>
            <a:endParaRPr lang="en-US" dirty="0" smtClean="0"/>
          </a:p>
          <a:p>
            <a:endParaRPr lang="en-US" dirty="0" smtClean="0"/>
          </a:p>
          <a:p>
            <a:r>
              <a:rPr lang="en-US" dirty="0" smtClean="0"/>
              <a:t>OSHA adjusts its penalty levels annually to account</a:t>
            </a:r>
            <a:r>
              <a:rPr lang="en-US" baseline="0" dirty="0" smtClean="0"/>
              <a:t> for inflation. </a:t>
            </a:r>
          </a:p>
          <a:p>
            <a:r>
              <a:rPr lang="en-US" baseline="0" dirty="0" smtClean="0"/>
              <a:t>This chart shows the adjusted penalty levels that took effect in 2019.  See 84 Fed. Reg. 213 (Jan. 23, 2019).</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14</a:t>
            </a:fld>
            <a:endParaRPr lang="en-US" dirty="0"/>
          </a:p>
        </p:txBody>
      </p:sp>
    </p:spTree>
    <p:extLst>
      <p:ext uri="{BB962C8B-B14F-4D97-AF65-F5344CB8AC3E}">
        <p14:creationId xmlns:p14="http://schemas.microsoft.com/office/powerpoint/2010/main" val="143930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0000"/>
                </a:solidFill>
              </a:rPr>
              <a:t>[</a:t>
            </a:r>
            <a:r>
              <a:rPr lang="en-US" b="1" dirty="0" smtClean="0">
                <a:solidFill>
                  <a:srgbClr val="FF0000"/>
                </a:solidFill>
              </a:rPr>
              <a:t>Note to presenters</a:t>
            </a:r>
            <a:r>
              <a:rPr lang="en-US" dirty="0" smtClean="0"/>
              <a:t>:  More detailed PPTs on Top 10 Violations in various industries are</a:t>
            </a:r>
            <a:r>
              <a:rPr lang="en-US" baseline="0" dirty="0" smtClean="0"/>
              <a:t> available on the O drive under DCSP/CAS Resources/Presentations/Top 10 Violations/.]</a:t>
            </a:r>
            <a:endParaRPr lang="en-US" dirty="0" smtClean="0"/>
          </a:p>
          <a:p>
            <a:endParaRPr lang="en-US" dirty="0" smtClean="0"/>
          </a:p>
          <a:p>
            <a:r>
              <a:rPr lang="en-US" dirty="0" smtClean="0"/>
              <a:t>This is a list of the top 10 most frequently cited standards following inspections of worksites by federal OSHA. OSHA publishes this list to alert employers about these commonly cited standards so they can take steps to find and fix recognized hazards addressed in these and other standards before OSHA shows up. </a:t>
            </a:r>
          </a:p>
          <a:p>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15</a:t>
            </a:fld>
            <a:endParaRPr lang="en-US" dirty="0"/>
          </a:p>
        </p:txBody>
      </p:sp>
    </p:spTree>
    <p:extLst>
      <p:ext uri="{BB962C8B-B14F-4D97-AF65-F5344CB8AC3E}">
        <p14:creationId xmlns:p14="http://schemas.microsoft.com/office/powerpoint/2010/main" val="203958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SzPct val="130000"/>
            </a:pPr>
            <a:r>
              <a:rPr lang="en-US" sz="1200" dirty="0" smtClean="0">
                <a:latin typeface="Times New Roman" pitchFamily="18" charset="0"/>
                <a:cs typeface="Times New Roman" pitchFamily="18" charset="0"/>
              </a:rPr>
              <a:t>OSHA’s Compliance Assistance Specialists (CASs) implement OSHA’s outreach initiatives around</a:t>
            </a:r>
            <a:r>
              <a:rPr lang="en-US" sz="1200" baseline="0" dirty="0" smtClean="0">
                <a:latin typeface="Times New Roman" pitchFamily="18" charset="0"/>
                <a:cs typeface="Times New Roman" pitchFamily="18" charset="0"/>
              </a:rPr>
              <a:t> the country.  </a:t>
            </a:r>
          </a:p>
          <a:p>
            <a:pPr eaLnBrk="1" hangingPunct="1">
              <a:buSzPct val="130000"/>
            </a:pPr>
            <a:endParaRPr lang="en-US" sz="1200" baseline="0" dirty="0" smtClean="0">
              <a:latin typeface="Times New Roman" pitchFamily="18" charset="0"/>
              <a:cs typeface="Times New Roman" pitchFamily="18" charset="0"/>
            </a:endParaRPr>
          </a:p>
          <a:p>
            <a:pPr eaLnBrk="1" hangingPunct="1">
              <a:buSzPct val="130000"/>
            </a:pPr>
            <a:r>
              <a:rPr lang="en-US" sz="1200" baseline="0" dirty="0" smtClean="0">
                <a:latin typeface="Times New Roman" pitchFamily="18" charset="0"/>
                <a:cs typeface="Times New Roman" pitchFamily="18" charset="0"/>
              </a:rPr>
              <a:t>There is one CAS in most OSHA Area Offices.  </a:t>
            </a:r>
            <a:r>
              <a:rPr lang="en-US" sz="1200" dirty="0" smtClean="0">
                <a:latin typeface="Times New Roman" pitchFamily="18" charset="0"/>
                <a:cs typeface="Times New Roman" pitchFamily="18" charset="0"/>
              </a:rPr>
              <a:t>A directory of CASs is available on the OSHA webpage.</a:t>
            </a:r>
          </a:p>
          <a:p>
            <a:pPr eaLnBrk="1" hangingPunct="1">
              <a:buSzPct val="130000"/>
            </a:pPr>
            <a:endParaRPr lang="en-US" sz="1200" dirty="0" smtClean="0">
              <a:latin typeface="Times New Roman" pitchFamily="18" charset="0"/>
              <a:cs typeface="Times New Roman" pitchFamily="18" charset="0"/>
            </a:endParaRPr>
          </a:p>
          <a:p>
            <a:pPr eaLnBrk="1" hangingPunct="1">
              <a:buSzPct val="130000"/>
            </a:pPr>
            <a:r>
              <a:rPr lang="en-US" sz="1200" dirty="0" smtClean="0">
                <a:latin typeface="Times New Roman" pitchFamily="18" charset="0"/>
                <a:cs typeface="Times New Roman" pitchFamily="18" charset="0"/>
              </a:rPr>
              <a:t>Note that CASs do not perform On-site Consultation visits. To request On-site Consultation assistance, contact your state On-site Consultation Project. </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16</a:t>
            </a:fld>
            <a:endParaRPr lang="en-US" dirty="0"/>
          </a:p>
        </p:txBody>
      </p:sp>
    </p:spTree>
    <p:extLst>
      <p:ext uri="{BB962C8B-B14F-4D97-AF65-F5344CB8AC3E}">
        <p14:creationId xmlns:p14="http://schemas.microsoft.com/office/powerpoint/2010/main" val="214533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3DB0BB-603B-44C8-A73C-0206B26AD59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en-US" dirty="0"/>
              <a:t>These are the basic things the Worker Protection Standard requires employers to do. In short, it says you must ... </a:t>
            </a:r>
          </a:p>
          <a:p>
            <a:endParaRPr lang="en-US" altLang="en-US" dirty="0"/>
          </a:p>
        </p:txBody>
      </p:sp>
    </p:spTree>
    <p:extLst>
      <p:ext uri="{BB962C8B-B14F-4D97-AF65-F5344CB8AC3E}">
        <p14:creationId xmlns:p14="http://schemas.microsoft.com/office/powerpoint/2010/main" val="100232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0E895F-991C-4A8B-82EF-96FC5CF77E0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ltLang="en-US" dirty="0"/>
              <a:t>Inform workers and handlers of the things they need to know about the pesticides that are being used at their place of work, and where and when to avoid exposure ...</a:t>
            </a:r>
          </a:p>
          <a:p>
            <a:endParaRPr lang="en-US" altLang="en-US" dirty="0"/>
          </a:p>
        </p:txBody>
      </p:sp>
    </p:spTree>
    <p:extLst>
      <p:ext uri="{BB962C8B-B14F-4D97-AF65-F5344CB8AC3E}">
        <p14:creationId xmlns:p14="http://schemas.microsoft.com/office/powerpoint/2010/main" val="278008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B49CAB-7030-4991-8950-39D1E82EB25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ltLang="en-US" dirty="0"/>
              <a:t>Protect workers and handlers against pesticide poisonings and injuries -- for example, by providing them with personal protective equipment and giving them well-equipped places where they can wash pesticides off their skin ...</a:t>
            </a:r>
          </a:p>
          <a:p>
            <a:endParaRPr lang="en-US" altLang="en-US" dirty="0"/>
          </a:p>
        </p:txBody>
      </p:sp>
    </p:spTree>
    <p:extLst>
      <p:ext uri="{BB962C8B-B14F-4D97-AF65-F5344CB8AC3E}">
        <p14:creationId xmlns:p14="http://schemas.microsoft.com/office/powerpoint/2010/main" val="1810840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F7E565-45CE-435B-93BE-AA9312406FF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dirty="0"/>
              <a:t>and provide emergency assistance to workers and handlers in case an accident does happen.</a:t>
            </a:r>
          </a:p>
          <a:p>
            <a:endParaRPr lang="en-US" altLang="en-US" dirty="0"/>
          </a:p>
        </p:txBody>
      </p:sp>
    </p:spTree>
    <p:extLst>
      <p:ext uri="{BB962C8B-B14F-4D97-AF65-F5344CB8AC3E}">
        <p14:creationId xmlns:p14="http://schemas.microsoft.com/office/powerpoint/2010/main" val="230258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B91630-F4EF-4951-A4BC-1821B16A342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en-US" dirty="0"/>
              <a:t>You may assign an employee to carry out these duties -- but as the employer, you are responsible for making sure that all your employees receive all the protection the Worker Protection Standard requires.</a:t>
            </a:r>
          </a:p>
          <a:p>
            <a:endParaRPr lang="en-US" altLang="en-US" dirty="0"/>
          </a:p>
        </p:txBody>
      </p:sp>
    </p:spTree>
    <p:extLst>
      <p:ext uri="{BB962C8B-B14F-4D97-AF65-F5344CB8AC3E}">
        <p14:creationId xmlns:p14="http://schemas.microsoft.com/office/powerpoint/2010/main" val="214225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10E443-3623-42A3-AD92-DDE016949F9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dirty="0"/>
              <a:t>If you are the owner of an operation that produces agricultural plants, you and members of your immediate family are exempt from some of the requirements of the Worker Protection Standard -- but you should protect yourself and your family as fully as you would an outside employee.</a:t>
            </a:r>
          </a:p>
          <a:p>
            <a:endParaRPr lang="en-US" altLang="en-US" dirty="0"/>
          </a:p>
        </p:txBody>
      </p:sp>
    </p:spTree>
    <p:extLst>
      <p:ext uri="{BB962C8B-B14F-4D97-AF65-F5344CB8AC3E}">
        <p14:creationId xmlns:p14="http://schemas.microsoft.com/office/powerpoint/2010/main" val="2673115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C614AF-E13A-4868-96F1-5D57BF8F511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dirty="0"/>
              <a:t>The Worker Protection Standard is much too long to be printed in full on a pesticide label, but the labels of most agricultural pesticides will refer to it and tell you that you must follow its requirements. You will be misusing the pesticide if you do not comply with the parts that apply to you.</a:t>
            </a:r>
          </a:p>
          <a:p>
            <a:endParaRPr lang="en-US" altLang="en-US" dirty="0"/>
          </a:p>
        </p:txBody>
      </p:sp>
    </p:spTree>
    <p:extLst>
      <p:ext uri="{BB962C8B-B14F-4D97-AF65-F5344CB8AC3E}">
        <p14:creationId xmlns:p14="http://schemas.microsoft.com/office/powerpoint/2010/main" val="26843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number of inspections</a:t>
            </a:r>
            <a:r>
              <a:rPr lang="en-US" baseline="0" dirty="0" smtClean="0"/>
              <a:t> conducted by federal OSHA over the years.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a:t>
            </a:fld>
            <a:endParaRPr lang="en-US" dirty="0"/>
          </a:p>
        </p:txBody>
      </p:sp>
    </p:spTree>
    <p:extLst>
      <p:ext uri="{BB962C8B-B14F-4D97-AF65-F5344CB8AC3E}">
        <p14:creationId xmlns:p14="http://schemas.microsoft.com/office/powerpoint/2010/main" val="2353027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62BBDB-27F6-4C9D-A6B7-6BA94D874B0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dirty="0"/>
              <a:t>Read each label carefully. If the label directions for the product you are using differ from the Worker Protection Standard requirements on any point, obey the label -- it is your guide to safe and legal use of the pesticide.</a:t>
            </a:r>
          </a:p>
          <a:p>
            <a:endParaRPr lang="en-US" altLang="en-US" dirty="0"/>
          </a:p>
        </p:txBody>
      </p:sp>
    </p:spTree>
    <p:extLst>
      <p:ext uri="{BB962C8B-B14F-4D97-AF65-F5344CB8AC3E}">
        <p14:creationId xmlns:p14="http://schemas.microsoft.com/office/powerpoint/2010/main" val="3342490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3E51D1-3D76-4B6A-A14D-234216C3DE7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ＭＳ Ｐゴシック" charset="0"/>
              <a:cs typeface="+mn-cs"/>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dirty="0"/>
              <a:t>This has been only a brief overview of EPA's Worker Protection Standard. The best way to learn exactly what the Standard requires and what you must do to comply is to get a copy of EPA's manual "Worker Protection Standard for Agricultural Pesticides -- How To Comply". It will tell you everything you need to do to be in full compliance.</a:t>
            </a:r>
          </a:p>
          <a:p>
            <a:endParaRPr lang="en-US" altLang="en-US" dirty="0"/>
          </a:p>
        </p:txBody>
      </p:sp>
    </p:spTree>
    <p:extLst>
      <p:ext uri="{BB962C8B-B14F-4D97-AF65-F5344CB8AC3E}">
        <p14:creationId xmlns:p14="http://schemas.microsoft.com/office/powerpoint/2010/main" val="1081550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an employer’s key responsibilities</a:t>
            </a:r>
            <a:r>
              <a:rPr lang="en-US" baseline="0" dirty="0" smtClean="0"/>
              <a:t> under the Occupational Safety and Health Act.   A more detailed list is available on the webpage shown at the bottom of the slide.</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47</a:t>
            </a:fld>
            <a:endParaRPr lang="en-US" dirty="0"/>
          </a:p>
        </p:txBody>
      </p:sp>
    </p:spTree>
    <p:extLst>
      <p:ext uri="{BB962C8B-B14F-4D97-AF65-F5344CB8AC3E}">
        <p14:creationId xmlns:p14="http://schemas.microsoft.com/office/powerpoint/2010/main" val="11054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34" charset="-128"/>
              </a:rPr>
              <a:t>The </a:t>
            </a:r>
            <a:r>
              <a:rPr lang="en-US" sz="1200" b="1" dirty="0" smtClean="0">
                <a:ea typeface="ＭＳ Ｐゴシック" pitchFamily="34" charset="-128"/>
              </a:rPr>
              <a:t>OSHA Job Safety and Health: It's the Law</a:t>
            </a:r>
            <a:r>
              <a:rPr lang="en-US" sz="1200" dirty="0" smtClean="0">
                <a:ea typeface="ＭＳ Ｐゴシック" pitchFamily="34" charset="-128"/>
              </a:rPr>
              <a:t> poster, available for free from OSHA, informs workers of their rights under the Occupational Safety and Health Act. All covered employers are required to display the poster in their workplace. Employers do not need to replace previous versions of the poster. Employers must display the poster in a</a:t>
            </a:r>
            <a:r>
              <a:rPr lang="en-US" sz="1200" baseline="0" dirty="0" smtClean="0">
                <a:ea typeface="ＭＳ Ｐゴシック" pitchFamily="34" charset="-128"/>
              </a:rPr>
              <a:t> prominent </a:t>
            </a:r>
            <a:r>
              <a:rPr lang="en-US" sz="1200" dirty="0" smtClean="0">
                <a:ea typeface="ＭＳ Ｐゴシック" pitchFamily="34" charset="-128"/>
              </a:rPr>
              <a:t>place where workers can see it.</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49</a:t>
            </a:fld>
            <a:endParaRPr lang="en-US" dirty="0"/>
          </a:p>
        </p:txBody>
      </p:sp>
    </p:spTree>
    <p:extLst>
      <p:ext uri="{BB962C8B-B14F-4D97-AF65-F5344CB8AC3E}">
        <p14:creationId xmlns:p14="http://schemas.microsoft.com/office/powerpoint/2010/main" val="50102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t>
            </a:r>
            <a:r>
              <a:rPr lang="en-US" altLang="en-US" b="1" dirty="0" smtClean="0"/>
              <a:t>Note to presenters</a:t>
            </a:r>
            <a:r>
              <a:rPr lang="en-US" altLang="en-US" dirty="0" smtClean="0"/>
              <a:t>:</a:t>
            </a:r>
            <a:r>
              <a:rPr lang="en-US" altLang="en-US" baseline="0" dirty="0" smtClean="0"/>
              <a:t> For more detailed slides on OSHA’s recordkeeping requirements, see https://www.osha.gov/recordkeeping/RKpresentations.html.]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50</a:t>
            </a:fld>
            <a:endParaRPr lang="en-US" dirty="0"/>
          </a:p>
        </p:txBody>
      </p:sp>
    </p:spTree>
    <p:extLst>
      <p:ext uri="{BB962C8B-B14F-4D97-AF65-F5344CB8AC3E}">
        <p14:creationId xmlns:p14="http://schemas.microsoft.com/office/powerpoint/2010/main" val="2383164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a:t>
            </a:r>
            <a:r>
              <a:rPr lang="en-US" altLang="en-US" b="1" dirty="0" smtClean="0"/>
              <a:t>Note to presenters</a:t>
            </a:r>
            <a:r>
              <a:rPr lang="en-US" altLang="en-US" dirty="0" smtClean="0"/>
              <a:t>:  For a PPT on OSHA’s small business resources,</a:t>
            </a:r>
            <a:r>
              <a:rPr lang="en-US" altLang="en-US" baseline="0" dirty="0" smtClean="0"/>
              <a:t> see the O drive at DCSP/CAS Resources/Presentations/Small Businesses/.]</a:t>
            </a:r>
            <a:endParaRPr lang="en-US" altLang="en-US" dirty="0" smtClean="0"/>
          </a:p>
          <a:p>
            <a:pPr eaLnBrk="1" hangingPunct="1"/>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The On-Site Consultation Program has been serving small businesses since 1975.  The program has had a big impact on businesses and their employees all over the country.</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eaLnBrk="1" hangingPunct="1"/>
            <a:r>
              <a:rPr lang="en-US" dirty="0" smtClean="0">
                <a:latin typeface="Times New Roman" pitchFamily="18" charset="0"/>
                <a:cs typeface="Times New Roman" pitchFamily="18" charset="0"/>
              </a:rPr>
              <a:t>OSHA’s On-Site Consultation Program offers no-cost and confidential advice to small and medium-sized businesses in all states across the country, with priority given to high-hazard worksites.  On-Site Consultation services are separate from enforcement and do not result in penalties or citations.  Consultants from state agencies or universities work with employers to identify workplace hazards, provide advice on compliance with OSHA standards, and assist in establishing safety and health programs.</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53</a:t>
            </a:fld>
            <a:endParaRPr lang="en-US" dirty="0"/>
          </a:p>
        </p:txBody>
      </p:sp>
    </p:spTree>
    <p:extLst>
      <p:ext uri="{BB962C8B-B14F-4D97-AF65-F5344CB8AC3E}">
        <p14:creationId xmlns:p14="http://schemas.microsoft.com/office/powerpoint/2010/main" val="2495109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most workplaces, the risk of workplace violence can be prevented or minimized if employers take appropriate precautions. </a:t>
            </a:r>
          </a:p>
          <a:p>
            <a:endParaRPr lang="en-US" altLang="en-US" dirty="0" smtClean="0"/>
          </a:p>
          <a:p>
            <a:r>
              <a:rPr lang="en-US" altLang="en-US" dirty="0" smtClean="0"/>
              <a:t>One of the best protections employers can offer their workers is to establish a zero-tolerance policy toward workplace violence. This policy should cover all workers, patients, clients, visitors, contractors, and anyone else who may come in contact with company personnel.</a:t>
            </a:r>
          </a:p>
          <a:p>
            <a:endParaRPr lang="en-US" altLang="en-US" dirty="0" smtClean="0"/>
          </a:p>
          <a:p>
            <a:r>
              <a:rPr lang="en-US" altLang="en-US" dirty="0" smtClean="0"/>
              <a:t>By assessing their worksites, employers can identify methods for reducing the likelihood of incidents occurring. </a:t>
            </a:r>
          </a:p>
          <a:p>
            <a:endParaRPr lang="en-US" altLang="en-US" dirty="0" smtClean="0"/>
          </a:p>
          <a:p>
            <a:r>
              <a:rPr lang="en-US" altLang="en-US" dirty="0" smtClean="0"/>
              <a:t>OSHA believes that a well-written and implemented workplace violence prevention program, combined with engineering controls, administrative controls and training can reduce the incidence of workplace violence in both the private sector and federal workplaces.</a:t>
            </a:r>
          </a:p>
          <a:p>
            <a:endParaRPr lang="en-US" altLang="en-US" dirty="0" smtClean="0"/>
          </a:p>
          <a:p>
            <a:r>
              <a:rPr lang="en-US" altLang="en-US" dirty="0" smtClean="0"/>
              <a:t>This can be a separate workplace violence prevention program or can be incorporated into an injury and illness prevention program, employee handbook, or manual of standard operating procedures. </a:t>
            </a:r>
          </a:p>
          <a:p>
            <a:endParaRPr lang="en-US" altLang="en-US" dirty="0" smtClean="0"/>
          </a:p>
          <a:p>
            <a:r>
              <a:rPr lang="en-US" altLang="en-US" dirty="0" smtClean="0"/>
              <a:t>It is critical to ensure that all workers know the policy and understand that all claims of workplace violence will be investigated and remedied promptly. </a:t>
            </a:r>
          </a:p>
          <a:p>
            <a:endParaRPr lang="en-US" altLang="en-US" dirty="0" smtClean="0"/>
          </a:p>
          <a:p>
            <a:r>
              <a:rPr lang="en-US" altLang="en-US" dirty="0" smtClean="0"/>
              <a:t>In addition, OSHA encourages employers to develop additional methods as necessary to protect employees in high risk industries.</a:t>
            </a:r>
          </a:p>
          <a:p>
            <a:endParaRPr lang="en-US" altLang="en-US" dirty="0" smtClean="0"/>
          </a:p>
          <a:p>
            <a:r>
              <a:rPr lang="en-US" altLang="en-US" dirty="0" smtClean="0"/>
              <a:t>OSHA has</a:t>
            </a:r>
            <a:r>
              <a:rPr lang="en-US" altLang="en-US" baseline="0" dirty="0" smtClean="0"/>
              <a:t> g</a:t>
            </a:r>
            <a:r>
              <a:rPr lang="en-US" altLang="en-US" dirty="0" smtClean="0"/>
              <a:t>uidelines for preventing workplace violence in healthcare and social services settings.</a:t>
            </a:r>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59</a:t>
            </a:fld>
            <a:endParaRPr lang="en-US" dirty="0"/>
          </a:p>
        </p:txBody>
      </p:sp>
    </p:spTree>
    <p:extLst>
      <p:ext uri="{BB962C8B-B14F-4D97-AF65-F5344CB8AC3E}">
        <p14:creationId xmlns:p14="http://schemas.microsoft.com/office/powerpoint/2010/main" val="3616430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61</a:t>
            </a:fld>
            <a:endParaRPr lang="en-US" dirty="0"/>
          </a:p>
        </p:txBody>
      </p:sp>
    </p:spTree>
    <p:extLst>
      <p:ext uri="{BB962C8B-B14F-4D97-AF65-F5344CB8AC3E}">
        <p14:creationId xmlns:p14="http://schemas.microsoft.com/office/powerpoint/2010/main" val="1342829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 inspectors cannot be in every workplace. That is why protecting whistleblowers is vitally important. </a:t>
            </a:r>
          </a:p>
          <a:p>
            <a:pPr marL="17145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These individuals risk their jobs to raise concerns about hazards that may cause harm to themselves, their coworkers, or to people they have never met.</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Employees who stand up for what is right, and who act with the public good in mind, should be protected from retaliation.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The OSH Act makes it illegal for employers to retaliate in any way against workers who raise safety and health concerns.</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OSHA’s whistleblower protection program is tasked with enforcing this and 21 other distinct statutes.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 takes its whistleblower protection responsibility seriously.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The Agency is constantly looking for ways to make its whistleblower program even stronger and more effective. This includes developing outreach materials and revising its website to make it easier to find information about the program.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 has also made it easier for people to file complaints, by offering an option to file online. </a:t>
            </a:r>
          </a:p>
          <a:p>
            <a:pPr marL="17145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Most OSHA offices have a whistleblower investigator. OSHA routinely evaluates the effectiveness of the training provided to its whistleblower investigators.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We owe it to all employees to provide effective recourse against retaliation.</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62</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61457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on whistleblower protections can be found</a:t>
            </a:r>
            <a:r>
              <a:rPr lang="en-US" baseline="0" dirty="0" smtClean="0"/>
              <a:t> at www.whistleblowers.gov.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64</a:t>
            </a:fld>
            <a:endParaRPr lang="en-US" dirty="0"/>
          </a:p>
        </p:txBody>
      </p:sp>
    </p:spTree>
    <p:extLst>
      <p:ext uri="{BB962C8B-B14F-4D97-AF65-F5344CB8AC3E}">
        <p14:creationId xmlns:p14="http://schemas.microsoft.com/office/powerpoint/2010/main" val="3430062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lvl="0" indent="0">
              <a:spcBef>
                <a:spcPts val="0"/>
              </a:spcBef>
              <a:spcAft>
                <a:spcPts val="1200"/>
              </a:spcAft>
              <a:buFont typeface="Arial" panose="020B0604020202020204" pitchFamily="34" charset="0"/>
              <a:buNone/>
            </a:pPr>
            <a:r>
              <a:rPr lang="en-US" sz="1200" b="1" kern="1200" dirty="0" smtClean="0">
                <a:solidFill>
                  <a:schemeClr val="tx1"/>
                </a:solidFill>
                <a:effectLst/>
                <a:latin typeface="+mn-lt"/>
                <a:ea typeface="ＭＳ Ｐゴシック" charset="0"/>
                <a:cs typeface="+mn-cs"/>
              </a:rPr>
              <a:t>HOW OSHA IS ORGANIZED</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 is part of the Department of Labor.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The Agency has a central National Office, located in Washington, D.C.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 also has 10 Regional Offices, which are located throughout the United States.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ＭＳ Ｐゴシック" charset="0"/>
                <a:cs typeface="+mn-cs"/>
              </a:rPr>
              <a:t>Each of these 10 regional geographic regions,</a:t>
            </a:r>
            <a:r>
              <a:rPr lang="en-US" sz="1200" kern="1200" baseline="0" dirty="0" smtClean="0">
                <a:solidFill>
                  <a:schemeClr val="tx1"/>
                </a:solidFill>
                <a:effectLst/>
                <a:latin typeface="+mn-lt"/>
                <a:ea typeface="ＭＳ Ｐゴシック" charset="0"/>
                <a:cs typeface="+mn-cs"/>
              </a:rPr>
              <a:t> which cover several states and contain multiple area offices.</a:t>
            </a:r>
            <a:endParaRPr 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6</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255476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For more information, visit whistleblowers.gov.</a:t>
            </a:r>
            <a:endParaRPr lang="en-US" dirty="0" smtClean="0"/>
          </a:p>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66</a:t>
            </a:fld>
            <a:endParaRPr lang="en-US" dirty="0"/>
          </a:p>
        </p:txBody>
      </p:sp>
    </p:spTree>
    <p:extLst>
      <p:ext uri="{BB962C8B-B14F-4D97-AF65-F5344CB8AC3E}">
        <p14:creationId xmlns:p14="http://schemas.microsoft.com/office/powerpoint/2010/main" val="3838511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67</a:t>
            </a:fld>
            <a:endParaRPr lang="en-US" dirty="0"/>
          </a:p>
        </p:txBody>
      </p:sp>
    </p:spTree>
    <p:extLst>
      <p:ext uri="{BB962C8B-B14F-4D97-AF65-F5344CB8AC3E}">
        <p14:creationId xmlns:p14="http://schemas.microsoft.com/office/powerpoint/2010/main" val="2615573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OSHA’s publication page for fact sheets, QuickCards, booklets, and other publications</a:t>
            </a:r>
            <a:r>
              <a:rPr lang="en-US" baseline="0" dirty="0" smtClean="0"/>
              <a:t> on a variety of topics.  You can sort the publications by topic, type, and language.</a:t>
            </a:r>
          </a:p>
          <a:p>
            <a:endParaRPr lang="en-US" baseline="0" dirty="0" smtClean="0"/>
          </a:p>
          <a:p>
            <a:r>
              <a:rPr lang="en-US" baseline="0" dirty="0" smtClean="0"/>
              <a:t>Some publications can be ordered online from the publications webpage. </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69</a:t>
            </a:fld>
            <a:endParaRPr lang="en-US" dirty="0"/>
          </a:p>
        </p:txBody>
      </p:sp>
    </p:spTree>
    <p:extLst>
      <p:ext uri="{BB962C8B-B14F-4D97-AF65-F5344CB8AC3E}">
        <p14:creationId xmlns:p14="http://schemas.microsoft.com/office/powerpoint/2010/main" val="3132983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OSHA Web</a:t>
            </a:r>
            <a:r>
              <a:rPr lang="en-US" b="1" baseline="0" dirty="0" smtClean="0">
                <a:effectLst/>
              </a:rPr>
              <a:t>page </a:t>
            </a:r>
            <a:r>
              <a:rPr lang="en-US" baseline="0" dirty="0" smtClean="0">
                <a:effectLst/>
              </a:rPr>
              <a:t>has a Spanish version – click on the “Spanish” link at the top right. The page is auto-translated.  </a:t>
            </a:r>
            <a:endParaRPr lang="en-US" dirty="0" smtClean="0">
              <a:effectLst/>
            </a:endParaRPr>
          </a:p>
          <a:p>
            <a:endParaRPr lang="en-US" dirty="0" smtClean="0">
              <a:effectLst/>
            </a:endParaRPr>
          </a:p>
          <a:p>
            <a:r>
              <a:rPr lang="en-US" b="1" dirty="0" smtClean="0">
                <a:effectLst/>
              </a:rPr>
              <a:t>The OSHA poster </a:t>
            </a:r>
            <a:r>
              <a:rPr lang="en-US" dirty="0" smtClean="0">
                <a:effectLst/>
              </a:rPr>
              <a:t>and many </a:t>
            </a:r>
            <a:r>
              <a:rPr lang="en-US" b="1" dirty="0" smtClean="0">
                <a:effectLst/>
              </a:rPr>
              <a:t>other publications </a:t>
            </a:r>
            <a:r>
              <a:rPr lang="en-US" dirty="0" smtClean="0">
                <a:effectLst/>
              </a:rPr>
              <a:t>are available in Spanish.</a:t>
            </a:r>
          </a:p>
          <a:p>
            <a:endParaRPr lang="en-US" dirty="0" smtClean="0">
              <a:effectLst/>
            </a:endParaRPr>
          </a:p>
          <a:p>
            <a:r>
              <a:rPr lang="en-US" dirty="0" smtClean="0">
                <a:effectLst/>
              </a:rPr>
              <a:t>OSHA provides Spanish-speaking operators on its </a:t>
            </a:r>
            <a:r>
              <a:rPr lang="en-US" b="1" dirty="0" smtClean="0">
                <a:effectLst/>
              </a:rPr>
              <a:t>800 number</a:t>
            </a:r>
            <a:r>
              <a:rPr lang="en-US" dirty="0" smtClean="0">
                <a:effectLst/>
              </a:rPr>
              <a:t>, a Spanish-language option for its </a:t>
            </a:r>
            <a:r>
              <a:rPr lang="en-US" b="1" dirty="0" smtClean="0">
                <a:effectLst/>
              </a:rPr>
              <a:t>e-correspondence system </a:t>
            </a:r>
            <a:r>
              <a:rPr lang="en-US" dirty="0" smtClean="0">
                <a:effectLst/>
              </a:rPr>
              <a:t>(to contact OSHA online with general safety and health questions), and Spanish-language information on how to file a complaint.</a:t>
            </a:r>
          </a:p>
          <a:p>
            <a:endParaRPr lang="en-US" dirty="0" smtClean="0">
              <a:effectLst/>
            </a:endParaRPr>
          </a:p>
          <a:p>
            <a:r>
              <a:rPr lang="en-US" b="1" dirty="0" smtClean="0">
                <a:effectLst/>
              </a:rPr>
              <a:t>Dictionaries</a:t>
            </a:r>
            <a:r>
              <a:rPr lang="en-US" dirty="0" smtClean="0">
                <a:effectLst/>
              </a:rPr>
              <a:t>:</a:t>
            </a:r>
            <a:r>
              <a:rPr lang="en-US" baseline="0" dirty="0" smtClean="0">
                <a:effectLst/>
              </a:rPr>
              <a:t>  </a:t>
            </a:r>
            <a:r>
              <a:rPr lang="en-US" dirty="0" smtClean="0">
                <a:effectLst/>
              </a:rPr>
              <a:t>English-to-Spanish and Spanish-to-English dictionaries of OSHA terms, general industry terms, and construction terms.</a:t>
            </a:r>
            <a:endParaRPr lang="en-US"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70</a:t>
            </a:fld>
            <a:endParaRPr lang="en-US" dirty="0"/>
          </a:p>
        </p:txBody>
      </p:sp>
    </p:spTree>
    <p:extLst>
      <p:ext uri="{BB962C8B-B14F-4D97-AF65-F5344CB8AC3E}">
        <p14:creationId xmlns:p14="http://schemas.microsoft.com/office/powerpoint/2010/main" val="2255234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2A20EC"/>
                </a:solidFill>
              </a:rPr>
              <a:t>Go to www.osha.gov and click on “Contact Us” link in “About OSHA” tab.</a:t>
            </a:r>
            <a:endParaRPr lang="en-US" b="0" dirty="0"/>
          </a:p>
        </p:txBody>
      </p:sp>
      <p:sp>
        <p:nvSpPr>
          <p:cNvPr id="4" name="Slide Number Placeholder 3"/>
          <p:cNvSpPr>
            <a:spLocks noGrp="1"/>
          </p:cNvSpPr>
          <p:nvPr>
            <p:ph type="sldNum" sz="quarter" idx="10"/>
          </p:nvPr>
        </p:nvSpPr>
        <p:spPr/>
        <p:txBody>
          <a:bodyPr/>
          <a:lstStyle/>
          <a:p>
            <a:fld id="{ABE2779E-D1FA-B94E-B00B-BB69D64E6083}" type="slidenum">
              <a:rPr lang="en-US" smtClean="0"/>
              <a:pPr/>
              <a:t>72</a:t>
            </a:fld>
            <a:endParaRPr lang="en-US" dirty="0"/>
          </a:p>
        </p:txBody>
      </p:sp>
    </p:spTree>
    <p:extLst>
      <p:ext uri="{BB962C8B-B14F-4D97-AF65-F5344CB8AC3E}">
        <p14:creationId xmlns:p14="http://schemas.microsoft.com/office/powerpoint/2010/main" val="910382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66763" indent="-292100">
              <a:defRPr>
                <a:solidFill>
                  <a:schemeClr val="tx1"/>
                </a:solidFill>
                <a:latin typeface="Arial" charset="0"/>
                <a:ea typeface="ＭＳ Ｐゴシック" charset="0"/>
              </a:defRPr>
            </a:lvl2pPr>
            <a:lvl3pPr marL="1179513" indent="-233363">
              <a:defRPr>
                <a:solidFill>
                  <a:schemeClr val="tx1"/>
                </a:solidFill>
                <a:latin typeface="Arial" charset="0"/>
                <a:ea typeface="ＭＳ Ｐゴシック" charset="0"/>
              </a:defRPr>
            </a:lvl3pPr>
            <a:lvl4pPr marL="1654175" indent="-233363">
              <a:defRPr>
                <a:solidFill>
                  <a:schemeClr val="tx1"/>
                </a:solidFill>
                <a:latin typeface="Arial" charset="0"/>
                <a:ea typeface="ＭＳ Ｐゴシック" charset="0"/>
              </a:defRPr>
            </a:lvl4pPr>
            <a:lvl5pPr marL="2128838" indent="-233363">
              <a:defRPr>
                <a:solidFill>
                  <a:schemeClr val="tx1"/>
                </a:solidFill>
                <a:latin typeface="Arial" charset="0"/>
                <a:ea typeface="ＭＳ Ｐゴシック" charset="0"/>
              </a:defRPr>
            </a:lvl5pPr>
            <a:lvl6pPr marL="2586038" indent="-233363" eaLnBrk="0" fontAlgn="base" hangingPunct="0">
              <a:spcBef>
                <a:spcPct val="0"/>
              </a:spcBef>
              <a:spcAft>
                <a:spcPct val="0"/>
              </a:spcAft>
              <a:defRPr>
                <a:solidFill>
                  <a:schemeClr val="tx1"/>
                </a:solidFill>
                <a:latin typeface="Arial" charset="0"/>
                <a:ea typeface="ＭＳ Ｐゴシック" charset="0"/>
              </a:defRPr>
            </a:lvl6pPr>
            <a:lvl7pPr marL="3043238" indent="-233363" eaLnBrk="0" fontAlgn="base" hangingPunct="0">
              <a:spcBef>
                <a:spcPct val="0"/>
              </a:spcBef>
              <a:spcAft>
                <a:spcPct val="0"/>
              </a:spcAft>
              <a:defRPr>
                <a:solidFill>
                  <a:schemeClr val="tx1"/>
                </a:solidFill>
                <a:latin typeface="Arial" charset="0"/>
                <a:ea typeface="ＭＳ Ｐゴシック" charset="0"/>
              </a:defRPr>
            </a:lvl7pPr>
            <a:lvl8pPr marL="3500438" indent="-233363" eaLnBrk="0" fontAlgn="base" hangingPunct="0">
              <a:spcBef>
                <a:spcPct val="0"/>
              </a:spcBef>
              <a:spcAft>
                <a:spcPct val="0"/>
              </a:spcAft>
              <a:defRPr>
                <a:solidFill>
                  <a:schemeClr val="tx1"/>
                </a:solidFill>
                <a:latin typeface="Arial" charset="0"/>
                <a:ea typeface="ＭＳ Ｐゴシック" charset="0"/>
              </a:defRPr>
            </a:lvl8pPr>
            <a:lvl9pPr marL="3957638" indent="-233363" eaLnBrk="0" fontAlgn="base" hangingPunct="0">
              <a:spcBef>
                <a:spcPct val="0"/>
              </a:spcBef>
              <a:spcAft>
                <a:spcPct val="0"/>
              </a:spcAft>
              <a:defRPr>
                <a:solidFill>
                  <a:schemeClr val="tx1"/>
                </a:solidFill>
                <a:latin typeface="Arial" charset="0"/>
                <a:ea typeface="ＭＳ Ｐゴシック" charset="0"/>
              </a:defRPr>
            </a:lvl9pPr>
          </a:lstStyle>
          <a:p>
            <a:fld id="{9505CB53-ADB6-3642-827B-3EFBBB2DBE0A}" type="slidenum">
              <a:rPr lang="en-US"/>
              <a:pPr/>
              <a:t>73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0"/>
                <a:cs typeface="+mn-cs"/>
              </a:rPr>
              <a:t>REGIONAL AND AREA OFFICE FUNCTIONS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ＭＳ Ｐゴシック" charset="0"/>
                <a:cs typeface="+mn-cs"/>
              </a:rPr>
              <a:t>Regional Offices include numerous Area Offices located within the Region, as well as specific</a:t>
            </a:r>
            <a:r>
              <a:rPr lang="en-US" sz="1200" kern="1200" baseline="0" dirty="0" smtClean="0">
                <a:solidFill>
                  <a:schemeClr val="tx1"/>
                </a:solidFill>
                <a:effectLst/>
                <a:latin typeface="+mn-lt"/>
                <a:ea typeface="ＭＳ Ｐゴシック" charset="0"/>
                <a:cs typeface="+mn-cs"/>
              </a:rPr>
              <a:t> programs (whistleblower protections, enforcement, cooperative and state programs, and administrative programs)</a:t>
            </a:r>
            <a:r>
              <a:rPr lang="en-US" sz="1200" kern="1200" dirty="0" smtClean="0">
                <a:solidFill>
                  <a:schemeClr val="tx1"/>
                </a:solidFill>
                <a:effectLst/>
                <a:latin typeface="+mn-lt"/>
                <a:ea typeface="ＭＳ Ｐゴシック" charset="0"/>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Regional and Area Office staff conduct a variety of activities.  Their functions include:</a:t>
            </a:r>
          </a:p>
          <a:p>
            <a:pPr marL="628650" lvl="1" indent="-171450">
              <a:buFont typeface="Courier New" panose="02070309020205020404" pitchFamily="49" charset="0"/>
              <a:buChar char="o"/>
            </a:pPr>
            <a:r>
              <a:rPr lang="en-US" sz="1200" kern="1200" dirty="0" smtClean="0">
                <a:solidFill>
                  <a:schemeClr val="tx1"/>
                </a:solidFill>
                <a:effectLst/>
                <a:latin typeface="+mn-lt"/>
                <a:ea typeface="ＭＳ Ｐゴシック" charset="0"/>
                <a:cs typeface="+mn-cs"/>
              </a:rPr>
              <a:t>investigating safety and health complaints,</a:t>
            </a:r>
          </a:p>
          <a:p>
            <a:pPr marL="628650" lvl="1" indent="-171450">
              <a:buFont typeface="Courier New" panose="02070309020205020404" pitchFamily="49" charset="0"/>
              <a:buChar char="o"/>
            </a:pPr>
            <a:r>
              <a:rPr lang="en-US" sz="1200" kern="1200" dirty="0" smtClean="0">
                <a:solidFill>
                  <a:schemeClr val="tx1"/>
                </a:solidFill>
                <a:effectLst/>
                <a:latin typeface="+mn-lt"/>
                <a:ea typeface="ＭＳ Ｐゴシック" charset="0"/>
                <a:cs typeface="+mn-cs"/>
              </a:rPr>
              <a:t>performing inspections of worksites,</a:t>
            </a:r>
          </a:p>
          <a:p>
            <a:pPr marL="628650" lvl="1" indent="-171450">
              <a:buFont typeface="Courier New" panose="02070309020205020404" pitchFamily="49" charset="0"/>
              <a:buChar char="o"/>
            </a:pPr>
            <a:r>
              <a:rPr lang="en-US" sz="1200" kern="1200" dirty="0" smtClean="0">
                <a:solidFill>
                  <a:schemeClr val="tx1"/>
                </a:solidFill>
                <a:effectLst/>
                <a:latin typeface="+mn-lt"/>
                <a:ea typeface="ＭＳ Ｐゴシック" charset="0"/>
                <a:cs typeface="+mn-cs"/>
              </a:rPr>
              <a:t>and conducting other activities, such as compliance assistance and training.</a:t>
            </a:r>
          </a:p>
          <a:p>
            <a:pPr eaLnBrk="1" hangingPunct="1">
              <a:defRPr/>
            </a:pPr>
            <a:endParaRPr lang="en-US" sz="900" b="1" u="sng"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7</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215977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 conducts enforcement activities through two different inspection types – unprogrammed and programmed.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Programmed inspections specifically target the most dangerous workplaces and the most recalcitrant employers.  </a:t>
            </a:r>
          </a:p>
          <a:p>
            <a:pPr marL="171450" lvl="0" indent="-171450">
              <a:spcBef>
                <a:spcPts val="0"/>
              </a:spcBef>
              <a:spcAft>
                <a:spcPts val="1200"/>
              </a:spcAft>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Unprogrammed inspections are initiated for several reasons, including worker complaints, referrals, employer reports and follow-up inspections.  </a:t>
            </a:r>
          </a:p>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9</a:t>
            </a:fld>
            <a:endParaRPr lang="en-US" altLang="en-US" dirty="0" smtClean="0"/>
          </a:p>
        </p:txBody>
      </p:sp>
    </p:spTree>
    <p:extLst>
      <p:ext uri="{BB962C8B-B14F-4D97-AF65-F5344CB8AC3E}">
        <p14:creationId xmlns:p14="http://schemas.microsoft.com/office/powerpoint/2010/main" val="61356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Approximately 60% of OSHA inspections are for unprogrammed activity. </a:t>
            </a:r>
          </a:p>
          <a:p>
            <a:pPr marL="17145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Unprogrammed activity has higher priority than programmed activity. </a:t>
            </a:r>
          </a:p>
          <a:p>
            <a:pPr marL="17145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Unprogrammed activity includes imminent danger situations, fatalities and catastrophes, and complaints and referrals.  </a:t>
            </a:r>
          </a:p>
          <a:p>
            <a:pPr marL="17145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The highest priority goes to activity involving an imminent danger situation. This is where there is a high likelihood for a fatality or serious injury if the hazard is not addressed.</a:t>
            </a:r>
          </a:p>
          <a:p>
            <a:pPr marL="171450" lvl="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The next priority situation is where a worker has died or been hospitalized.  OSHA would initiate an inspection to determine how the incident occurred, and to address the hazard before anyone else is killed or injured.</a:t>
            </a:r>
          </a:p>
          <a:p>
            <a:pPr marL="171450" lvl="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Inspections would also be conducted for formal employee complaints, or referrals, that involve serious hazards.  </a:t>
            </a:r>
          </a:p>
          <a:p>
            <a:pPr marL="171450" lvl="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If a complaint involves a situation that is considered “other-than-serious”, OSHA would allow the employer to conduct a self-investigation and respond back with the results.  The same process is used if the complaint comes from a former employee. </a:t>
            </a:r>
          </a:p>
          <a:p>
            <a:pPr marL="171450" lvl="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One type of employer-based referral comes from a severe injury report. </a:t>
            </a:r>
          </a:p>
          <a:p>
            <a:pPr marL="17145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In 2015, OSHA expanded the list of work-related severe injuries that employers must report to the agency.  Employers already had to report all work-related fatalities and hospitalizations of three or more employees within eight hours. Now, employers must also report all work-related in-patient hospitalizations, amputations, and loss of an eye to OSHA within 24 hours.  </a:t>
            </a:r>
          </a:p>
          <a:p>
            <a:pPr marL="171450" lvl="0" indent="-171450">
              <a:spcBef>
                <a:spcPts val="0"/>
              </a:spcBef>
              <a:spcAft>
                <a:spcPts val="600"/>
              </a:spcAft>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The Severe Injury Reporting program typically results in approximately 200 employer reports per week. OSHA inspects about one third of those reports.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10</a:t>
            </a:fld>
            <a:endParaRPr lang="en-US" altLang="en-US" dirty="0" smtClean="0"/>
          </a:p>
        </p:txBody>
      </p:sp>
    </p:spTree>
    <p:extLst>
      <p:ext uri="{BB962C8B-B14F-4D97-AF65-F5344CB8AC3E}">
        <p14:creationId xmlns:p14="http://schemas.microsoft.com/office/powerpoint/2010/main" val="207155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spcBef>
                <a:spcPts val="0"/>
              </a:spcBef>
              <a:spcAft>
                <a:spcPts val="600"/>
              </a:spcAft>
              <a:buFont typeface="Arial" panose="020B0604020202020204" pitchFamily="34" charset="0"/>
              <a:buChar char="•"/>
            </a:pPr>
            <a:r>
              <a:rPr lang="en-US" sz="1100" kern="1200" dirty="0" smtClean="0">
                <a:solidFill>
                  <a:schemeClr val="tx1"/>
                </a:solidFill>
                <a:effectLst/>
                <a:latin typeface="+mn-lt"/>
                <a:ea typeface="ＭＳ Ｐゴシック" charset="0"/>
                <a:cs typeface="+mn-cs"/>
              </a:rPr>
              <a:t>OSHA’s on-site inspection begins with the compliance officer showing his or her credentials.  This leads into an opening conference, which is a meeting between the OSHA inspector and the employer representative. </a:t>
            </a:r>
          </a:p>
          <a:p>
            <a:pPr marL="171450" indent="-171450">
              <a:spcBef>
                <a:spcPts val="0"/>
              </a:spcBef>
              <a:spcAft>
                <a:spcPts val="600"/>
              </a:spcAft>
              <a:buFont typeface="Arial" panose="020B0604020202020204" pitchFamily="34" charset="0"/>
              <a:buChar char="•"/>
            </a:pPr>
            <a:r>
              <a:rPr lang="en-US" sz="1100" b="0" kern="1200" dirty="0" smtClean="0">
                <a:solidFill>
                  <a:schemeClr val="tx1"/>
                </a:solidFill>
                <a:effectLst/>
                <a:latin typeface="+mn-lt"/>
                <a:ea typeface="ＭＳ Ｐゴシック" charset="0"/>
                <a:cs typeface="+mn-cs"/>
              </a:rPr>
              <a:t>T</a:t>
            </a:r>
            <a:r>
              <a:rPr lang="en-US" sz="1100" kern="1200" dirty="0" smtClean="0">
                <a:solidFill>
                  <a:schemeClr val="tx1"/>
                </a:solidFill>
                <a:effectLst/>
                <a:latin typeface="+mn-lt"/>
                <a:ea typeface="ＭＳ Ｐゴシック" charset="0"/>
                <a:cs typeface="+mn-cs"/>
              </a:rPr>
              <a:t>he compliance officer will explain why OSHA selected the workplace for inspection, and explain the inspection process. They will describe the scope of the inspection, walkaround procedures, employee representation, and the process for employee interviews. </a:t>
            </a:r>
          </a:p>
          <a:p>
            <a:pPr marL="171450" lvl="0" indent="-171450">
              <a:spcBef>
                <a:spcPts val="0"/>
              </a:spcBef>
              <a:spcAft>
                <a:spcPts val="600"/>
              </a:spcAft>
              <a:buFont typeface="Arial" panose="020B0604020202020204" pitchFamily="34" charset="0"/>
              <a:buChar char="•"/>
            </a:pPr>
            <a:r>
              <a:rPr lang="en-US" sz="1100" kern="1200" dirty="0" smtClean="0">
                <a:solidFill>
                  <a:schemeClr val="tx1"/>
                </a:solidFill>
                <a:effectLst/>
                <a:latin typeface="+mn-lt"/>
                <a:ea typeface="ＭＳ Ｐゴシック" charset="0"/>
                <a:cs typeface="+mn-cs"/>
              </a:rPr>
              <a:t>Following the opening conference, the compliance officer and the representatives will walk through portions of the workplace covered by the inspection.  This is called the walkaround. During the walkaround, they will look for hazards that could lead to worker injury or illness. </a:t>
            </a:r>
          </a:p>
          <a:p>
            <a:pPr marL="171450" lvl="0" indent="-171450">
              <a:spcBef>
                <a:spcPts val="0"/>
              </a:spcBef>
              <a:spcAft>
                <a:spcPts val="600"/>
              </a:spcAft>
              <a:buFont typeface="Arial" panose="020B0604020202020204" pitchFamily="34" charset="0"/>
              <a:buChar char="•"/>
            </a:pPr>
            <a:r>
              <a:rPr lang="en-US" sz="1100" kern="1200" dirty="0" smtClean="0">
                <a:solidFill>
                  <a:schemeClr val="tx1"/>
                </a:solidFill>
                <a:effectLst/>
                <a:latin typeface="+mn-lt"/>
                <a:ea typeface="ＭＳ Ｐゴシック" charset="0"/>
                <a:cs typeface="+mn-cs"/>
              </a:rPr>
              <a:t>After the walkaround, the compliance officer will hold a closing conference with the employer and the employee representative to discuss the findings.</a:t>
            </a:r>
          </a:p>
          <a:p>
            <a:pPr marL="171450" lvl="0" indent="-171450">
              <a:spcBef>
                <a:spcPts val="0"/>
              </a:spcBef>
              <a:spcAft>
                <a:spcPts val="600"/>
              </a:spcAft>
              <a:buFont typeface="Arial" panose="020B0604020202020204" pitchFamily="34" charset="0"/>
              <a:buChar char="•"/>
            </a:pPr>
            <a:r>
              <a:rPr lang="en-US" sz="1100" kern="1200" dirty="0" smtClean="0">
                <a:solidFill>
                  <a:schemeClr val="tx1"/>
                </a:solidFill>
                <a:effectLst/>
                <a:latin typeface="+mn-lt"/>
                <a:ea typeface="ＭＳ Ｐゴシック" charset="0"/>
                <a:cs typeface="+mn-cs"/>
              </a:rPr>
              <a:t>When an inspector finds violations of OSHA standards or serious hazards, OSHA may issue citations and fines. </a:t>
            </a:r>
          </a:p>
          <a:p>
            <a:pPr marL="171450" lvl="0" indent="-171450">
              <a:spcBef>
                <a:spcPts val="0"/>
              </a:spcBef>
              <a:spcAft>
                <a:spcPts val="600"/>
              </a:spcAft>
              <a:buFont typeface="Arial" panose="020B0604020202020204" pitchFamily="34" charset="0"/>
              <a:buChar char="•"/>
            </a:pPr>
            <a:r>
              <a:rPr lang="en-US" sz="1100" kern="1200" dirty="0" smtClean="0">
                <a:solidFill>
                  <a:schemeClr val="tx1"/>
                </a:solidFill>
                <a:effectLst/>
                <a:latin typeface="+mn-lt"/>
                <a:ea typeface="ＭＳ Ｐゴシック" charset="0"/>
                <a:cs typeface="+mn-cs"/>
              </a:rPr>
              <a:t>A citation includes methods an employer may use to fix a problem and the date by which they must do so. Employers have the right to contest any part of the citation, including whether a violation actually exists. Workers only have the right to challenge the deadline by which a problem must be resolved. </a:t>
            </a:r>
          </a:p>
          <a:p>
            <a:pPr marL="171450" lvl="0" indent="-171450">
              <a:spcBef>
                <a:spcPts val="0"/>
              </a:spcBef>
              <a:spcAft>
                <a:spcPts val="600"/>
              </a:spcAft>
              <a:buFont typeface="Arial" panose="020B0604020202020204" pitchFamily="34" charset="0"/>
              <a:buChar char="•"/>
            </a:pPr>
            <a:r>
              <a:rPr lang="en-US" sz="1100" kern="1200" dirty="0" smtClean="0">
                <a:solidFill>
                  <a:schemeClr val="tx1"/>
                </a:solidFill>
                <a:effectLst/>
                <a:latin typeface="+mn-lt"/>
                <a:ea typeface="ＭＳ Ｐゴシック" charset="0"/>
                <a:cs typeface="+mn-cs"/>
              </a:rPr>
              <a:t>Appeals of citations are heard by the independent Occupational Safety and Health Review Commission (OSHRC).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11</a:t>
            </a:fld>
            <a:endParaRPr lang="en-US" altLang="en-US" dirty="0" smtClean="0"/>
          </a:p>
        </p:txBody>
      </p:sp>
    </p:spTree>
    <p:extLst>
      <p:ext uri="{BB962C8B-B14F-4D97-AF65-F5344CB8AC3E}">
        <p14:creationId xmlns:p14="http://schemas.microsoft.com/office/powerpoint/2010/main" val="156812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To prove that a violation has occurred, OSHA has to prove four elements:</a:t>
            </a:r>
            <a:endParaRPr lang="en-US" sz="1100" kern="1200" dirty="0" smtClean="0">
              <a:solidFill>
                <a:schemeClr val="tx1"/>
              </a:solidFill>
              <a:effectLst/>
              <a:latin typeface="+mn-lt"/>
              <a:ea typeface="ＭＳ Ｐゴシック" charset="0"/>
              <a:cs typeface="+mn-cs"/>
            </a:endParaRPr>
          </a:p>
          <a:p>
            <a:pPr lvl="1"/>
            <a:r>
              <a:rPr lang="en-US" sz="1200" kern="1200" dirty="0" smtClean="0">
                <a:solidFill>
                  <a:schemeClr val="tx1"/>
                </a:solidFill>
                <a:effectLst/>
                <a:latin typeface="+mn-lt"/>
                <a:ea typeface="ＭＳ Ｐゴシック" charset="0"/>
                <a:cs typeface="+mn-cs"/>
              </a:rPr>
              <a:t>--That an applicable standard exists</a:t>
            </a:r>
            <a:endParaRPr lang="en-US" sz="1100" kern="1200" dirty="0" smtClean="0">
              <a:solidFill>
                <a:schemeClr val="tx1"/>
              </a:solidFill>
              <a:effectLst/>
              <a:latin typeface="+mn-lt"/>
              <a:ea typeface="ＭＳ Ｐゴシック" charset="0"/>
              <a:cs typeface="+mn-cs"/>
            </a:endParaRPr>
          </a:p>
          <a:p>
            <a:pPr lvl="1"/>
            <a:r>
              <a:rPr lang="en-US" sz="1200" kern="1200" dirty="0" smtClean="0">
                <a:solidFill>
                  <a:schemeClr val="tx1"/>
                </a:solidFill>
                <a:effectLst/>
                <a:latin typeface="+mn-lt"/>
                <a:ea typeface="ＭＳ Ｐゴシック" charset="0"/>
                <a:cs typeface="+mn-cs"/>
              </a:rPr>
              <a:t>--That a hazard existed </a:t>
            </a:r>
            <a:endParaRPr lang="en-US" sz="1100" kern="1200" dirty="0" smtClean="0">
              <a:solidFill>
                <a:schemeClr val="tx1"/>
              </a:solidFill>
              <a:effectLst/>
              <a:latin typeface="+mn-lt"/>
              <a:ea typeface="ＭＳ Ｐゴシック" charset="0"/>
              <a:cs typeface="+mn-cs"/>
            </a:endParaRPr>
          </a:p>
          <a:p>
            <a:pPr lvl="1"/>
            <a:r>
              <a:rPr lang="en-US" sz="1200" kern="1200" dirty="0" smtClean="0">
                <a:solidFill>
                  <a:schemeClr val="tx1"/>
                </a:solidFill>
                <a:effectLst/>
                <a:latin typeface="+mn-lt"/>
                <a:ea typeface="ＭＳ Ｐゴシック" charset="0"/>
                <a:cs typeface="+mn-cs"/>
              </a:rPr>
              <a:t>--That an employee was exposed to the hazard, and </a:t>
            </a:r>
            <a:endParaRPr lang="en-US" sz="1100" kern="1200" dirty="0" smtClean="0">
              <a:solidFill>
                <a:schemeClr val="tx1"/>
              </a:solidFill>
              <a:effectLst/>
              <a:latin typeface="+mn-lt"/>
              <a:ea typeface="ＭＳ Ｐゴシック" charset="0"/>
              <a:cs typeface="+mn-cs"/>
            </a:endParaRPr>
          </a:p>
          <a:p>
            <a:pPr lvl="1"/>
            <a:r>
              <a:rPr lang="en-US" sz="1200" kern="1200" dirty="0" smtClean="0">
                <a:solidFill>
                  <a:schemeClr val="tx1"/>
                </a:solidFill>
                <a:effectLst/>
                <a:latin typeface="+mn-lt"/>
                <a:ea typeface="ＭＳ Ｐゴシック" charset="0"/>
                <a:cs typeface="+mn-cs"/>
              </a:rPr>
              <a:t>--That the employer knew, or should have known of the violation.  </a:t>
            </a:r>
            <a:endParaRPr lang="en-US" sz="1100" kern="1200" dirty="0" smtClean="0">
              <a:solidFill>
                <a:schemeClr val="tx1"/>
              </a:solidFill>
              <a:effectLst/>
              <a:latin typeface="+mn-lt"/>
              <a:ea typeface="ＭＳ Ｐゴシック" charset="0"/>
              <a:cs typeface="+mn-cs"/>
            </a:endParaRPr>
          </a:p>
          <a:p>
            <a:r>
              <a:rPr lang="en-US" sz="1200" b="1" kern="1200" dirty="0" smtClean="0">
                <a:solidFill>
                  <a:schemeClr val="tx1"/>
                </a:solidFill>
                <a:effectLst/>
                <a:latin typeface="+mn-lt"/>
                <a:ea typeface="ＭＳ Ｐゴシック" charset="0"/>
                <a:cs typeface="+mn-cs"/>
              </a:rPr>
              <a:t> </a:t>
            </a:r>
            <a:endParaRPr lang="en-US" sz="1100" kern="1200" dirty="0" smtClean="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Citations are reviewed and issued at the Area Office Level. However, some types of citations or inspection scenarios might require a higher level of review.</a:t>
            </a:r>
            <a:endParaRPr lang="en-US" sz="1100" kern="1200" dirty="0" smtClean="0">
              <a:solidFill>
                <a:schemeClr val="tx1"/>
              </a:solidFill>
              <a:effectLst/>
              <a:latin typeface="+mn-lt"/>
              <a:ea typeface="ＭＳ Ｐゴシック" charset="0"/>
              <a:cs typeface="+mn-cs"/>
            </a:endParaRPr>
          </a:p>
          <a:p>
            <a:pPr marL="171450" indent="-171450">
              <a:buFont typeface="Arial" panose="020B0604020202020204" pitchFamily="34" charset="0"/>
              <a:buChar char="•"/>
            </a:pPr>
            <a:endParaRPr lang="en-US" sz="1100" kern="1200" dirty="0" smtClean="0">
              <a:solidFill>
                <a:schemeClr val="tx1"/>
              </a:solidFill>
              <a:effectLst/>
              <a:latin typeface="+mn-lt"/>
              <a:ea typeface="ＭＳ Ｐゴシック" charset="0"/>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mn-cs"/>
              </a:rPr>
              <a:t>OSHA has six months to issue a citation.</a:t>
            </a:r>
            <a:endParaRPr lang="en-US" sz="11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 </a:t>
            </a:r>
            <a:endParaRPr lang="en-US" sz="1100" kern="1200" dirty="0" smtClean="0">
              <a:solidFill>
                <a:schemeClr val="tx1"/>
              </a:solidFill>
              <a:effectLst/>
              <a:latin typeface="+mn-lt"/>
              <a:ea typeface="ＭＳ Ｐゴシック" charset="0"/>
              <a:cs typeface="+mn-cs"/>
            </a:endParaRPr>
          </a:p>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9517B4-D02A-4591-B7A4-0908977989A4}" type="slidenum">
              <a:rPr lang="en-US" altLang="en-US" smtClean="0"/>
              <a:pPr/>
              <a:t>12</a:t>
            </a:fld>
            <a:endParaRPr lang="en-US" altLang="en-US" dirty="0" smtClean="0"/>
          </a:p>
        </p:txBody>
      </p:sp>
    </p:spTree>
    <p:extLst>
      <p:ext uri="{BB962C8B-B14F-4D97-AF65-F5344CB8AC3E}">
        <p14:creationId xmlns:p14="http://schemas.microsoft.com/office/powerpoint/2010/main" val="23465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65563" y="273050"/>
            <a:ext cx="2603500" cy="195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33363" y="2530475"/>
            <a:ext cx="6543675" cy="6796088"/>
          </a:xfrm>
          <a:prstGeom prst="rect">
            <a:avLst/>
          </a:prstGeom>
        </p:spPr>
        <p:txBody>
          <a:bodyPr lIns="93625" tIns="46813" rIns="93625" bIns="46813"/>
          <a:lstStyle/>
          <a:p>
            <a:pPr marL="0" lvl="0" indent="0">
              <a:spcBef>
                <a:spcPts val="0"/>
              </a:spcBef>
              <a:buFont typeface="Arial" panose="020B0604020202020204" pitchFamily="34" charset="0"/>
              <a:buNone/>
            </a:pPr>
            <a:r>
              <a:rPr lang="en-US" sz="1050" kern="1200" dirty="0" smtClean="0">
                <a:solidFill>
                  <a:schemeClr val="tx1"/>
                </a:solidFill>
                <a:effectLst/>
                <a:latin typeface="+mn-lt"/>
                <a:ea typeface="ＭＳ Ｐゴシック" charset="0"/>
                <a:cs typeface="+mn-cs"/>
              </a:rPr>
              <a:t>There are five main types of violations issued by OSHA.  They are serious, other-than-serious, repeated, willful, and failure to abate. Let’s walk through each of those. </a:t>
            </a:r>
          </a:p>
          <a:p>
            <a:pPr marL="0" indent="0">
              <a:spcBef>
                <a:spcPts val="0"/>
              </a:spcBef>
              <a:buFont typeface="Arial" panose="020B0604020202020204" pitchFamily="34" charset="0"/>
              <a:buNone/>
            </a:pPr>
            <a:endParaRPr lang="en-US" sz="1050" u="sng" kern="1200" dirty="0" smtClean="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smtClean="0">
                <a:solidFill>
                  <a:schemeClr val="tx1"/>
                </a:solidFill>
                <a:effectLst/>
                <a:latin typeface="+mn-lt"/>
                <a:ea typeface="ＭＳ Ｐゴシック" charset="0"/>
                <a:cs typeface="+mn-cs"/>
              </a:rPr>
              <a:t>Other-than-Serious Violations</a:t>
            </a:r>
            <a:endParaRPr lang="en-US" sz="1050" kern="1200" dirty="0" smtClean="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Other-than-Serious violations are issued when the most likely result from a hazardous condition would probably not be death or serious physical harm.  These violations would, however, have a direct and immediate impact on the safety and health of employees.</a:t>
            </a:r>
          </a:p>
          <a:p>
            <a:pPr marL="0" indent="0">
              <a:spcBef>
                <a:spcPts val="0"/>
              </a:spcBef>
              <a:buFont typeface="Arial" panose="020B0604020202020204" pitchFamily="34" charset="0"/>
              <a:buNone/>
            </a:pPr>
            <a:endParaRPr lang="en-US" sz="1050" u="sng" kern="1200" dirty="0" smtClean="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smtClean="0">
                <a:solidFill>
                  <a:schemeClr val="tx1"/>
                </a:solidFill>
                <a:effectLst/>
                <a:latin typeface="+mn-lt"/>
                <a:ea typeface="ＭＳ Ｐゴシック" charset="0"/>
                <a:cs typeface="+mn-cs"/>
              </a:rPr>
              <a:t>Serious Violations </a:t>
            </a:r>
            <a:endParaRPr lang="en-US" sz="1050" kern="1200" dirty="0" smtClean="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Serious violations are issued if it is probable that </a:t>
            </a:r>
            <a:r>
              <a:rPr lang="en-US" sz="1050" u="sng" kern="1200" dirty="0" smtClean="0">
                <a:solidFill>
                  <a:schemeClr val="tx1"/>
                </a:solidFill>
                <a:effectLst/>
                <a:latin typeface="+mn-lt"/>
                <a:ea typeface="ＭＳ Ｐゴシック" charset="0"/>
                <a:cs typeface="+mn-cs"/>
              </a:rPr>
              <a:t>death or serious physical harm </a:t>
            </a:r>
            <a:r>
              <a:rPr lang="en-US" sz="1050" kern="1200" dirty="0" smtClean="0">
                <a:solidFill>
                  <a:schemeClr val="tx1"/>
                </a:solidFill>
                <a:effectLst/>
                <a:latin typeface="+mn-lt"/>
                <a:ea typeface="ＭＳ Ｐゴシック" charset="0"/>
                <a:cs typeface="+mn-cs"/>
              </a:rPr>
              <a:t>could result. </a:t>
            </a: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A determination must also be made that it is a recognized hazard. This is often determined on the basis of employer or industry recognition of the hazard.</a:t>
            </a:r>
          </a:p>
          <a:p>
            <a:pPr marL="0" indent="0">
              <a:spcBef>
                <a:spcPts val="0"/>
              </a:spcBef>
              <a:buFont typeface="Arial" panose="020B0604020202020204" pitchFamily="34" charset="0"/>
              <a:buNone/>
            </a:pPr>
            <a:endParaRPr lang="en-US" sz="1050" u="sng" kern="1200" dirty="0" smtClean="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smtClean="0">
                <a:solidFill>
                  <a:schemeClr val="tx1"/>
                </a:solidFill>
                <a:effectLst/>
                <a:latin typeface="+mn-lt"/>
                <a:ea typeface="ＭＳ Ｐゴシック" charset="0"/>
                <a:cs typeface="+mn-cs"/>
              </a:rPr>
              <a:t>Repeated Violations</a:t>
            </a:r>
            <a:endParaRPr lang="en-US" sz="1050" kern="1200" dirty="0" smtClean="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Repeated violations are issued if an employer has been cited previously for the same or a substantially similar hazard. </a:t>
            </a: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This only applies if the previous citation has become a final order. A citation may become a final order when an employer does not contest the citation, or by a court decision or settlement. </a:t>
            </a: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The previous citation must have become a final order </a:t>
            </a:r>
            <a:r>
              <a:rPr lang="en-US" sz="1050" i="1" kern="1200" dirty="0" smtClean="0">
                <a:solidFill>
                  <a:schemeClr val="tx1"/>
                </a:solidFill>
                <a:effectLst/>
                <a:latin typeface="+mn-lt"/>
                <a:ea typeface="ＭＳ Ｐゴシック" charset="0"/>
                <a:cs typeface="+mn-cs"/>
              </a:rPr>
              <a:t>before </a:t>
            </a:r>
            <a:r>
              <a:rPr lang="en-US" sz="1050" kern="1200" dirty="0" smtClean="0">
                <a:solidFill>
                  <a:schemeClr val="tx1"/>
                </a:solidFill>
                <a:effectLst/>
                <a:latin typeface="+mn-lt"/>
                <a:ea typeface="ＭＳ Ｐゴシック" charset="0"/>
                <a:cs typeface="+mn-cs"/>
              </a:rPr>
              <a:t>the occurrence or observation of the second violation. </a:t>
            </a:r>
          </a:p>
          <a:p>
            <a:pPr marL="0" indent="0">
              <a:spcBef>
                <a:spcPts val="0"/>
              </a:spcBef>
              <a:buFont typeface="Arial" panose="020B0604020202020204" pitchFamily="34" charset="0"/>
              <a:buNone/>
            </a:pPr>
            <a:endParaRPr lang="en-US" sz="1050" u="sng" kern="1200" dirty="0" smtClean="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smtClean="0">
                <a:solidFill>
                  <a:schemeClr val="tx1"/>
                </a:solidFill>
                <a:effectLst/>
                <a:latin typeface="+mn-lt"/>
                <a:ea typeface="ＭＳ Ｐゴシック" charset="0"/>
                <a:cs typeface="+mn-cs"/>
              </a:rPr>
              <a:t>Willful Violations</a:t>
            </a:r>
            <a:endParaRPr lang="en-US" sz="1050" kern="1200" dirty="0" smtClean="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Willful violations are issued when an employer has demonstrated either intentional disregard for the law, or plain indifference to worker safety and health. </a:t>
            </a:r>
          </a:p>
          <a:p>
            <a:pPr marL="0" indent="0">
              <a:spcBef>
                <a:spcPts val="0"/>
              </a:spcBef>
              <a:buFont typeface="Arial" panose="020B0604020202020204" pitchFamily="34" charset="0"/>
              <a:buNone/>
            </a:pPr>
            <a:endParaRPr lang="en-US" sz="1050" u="sng" kern="1200" dirty="0" smtClean="0">
              <a:solidFill>
                <a:schemeClr val="tx1"/>
              </a:solidFill>
              <a:effectLst/>
              <a:latin typeface="+mn-lt"/>
              <a:ea typeface="ＭＳ Ｐゴシック" charset="0"/>
              <a:cs typeface="+mn-cs"/>
            </a:endParaRPr>
          </a:p>
          <a:p>
            <a:pPr marL="0" indent="0">
              <a:spcBef>
                <a:spcPts val="0"/>
              </a:spcBef>
              <a:buFont typeface="Arial" panose="020B0604020202020204" pitchFamily="34" charset="0"/>
              <a:buNone/>
            </a:pPr>
            <a:r>
              <a:rPr lang="en-US" sz="1050" u="sng" kern="1200" dirty="0" smtClean="0">
                <a:solidFill>
                  <a:schemeClr val="tx1"/>
                </a:solidFill>
                <a:effectLst/>
                <a:latin typeface="+mn-lt"/>
                <a:ea typeface="ＭＳ Ｐゴシック" charset="0"/>
                <a:cs typeface="+mn-cs"/>
              </a:rPr>
              <a:t>Failure to Abate Violations</a:t>
            </a:r>
            <a:endParaRPr lang="en-US" sz="1050" kern="1200" dirty="0" smtClean="0">
              <a:solidFill>
                <a:schemeClr val="tx1"/>
              </a:solidFill>
              <a:effectLst/>
              <a:latin typeface="+mn-lt"/>
              <a:ea typeface="ＭＳ Ｐゴシック" charset="0"/>
              <a:cs typeface="+mn-cs"/>
            </a:endParaRPr>
          </a:p>
          <a:p>
            <a:pPr marL="171450" lvl="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Failure to abate violations are issued when a previously cited violation has not been corrected. </a:t>
            </a:r>
          </a:p>
          <a:p>
            <a:pPr marL="171450" indent="-171450">
              <a:spcBef>
                <a:spcPts val="0"/>
              </a:spcBef>
              <a:buFont typeface="Arial" panose="020B0604020202020204" pitchFamily="34" charset="0"/>
              <a:buChar char="•"/>
            </a:pPr>
            <a:r>
              <a:rPr lang="en-US" sz="1050" kern="1200" dirty="0" smtClean="0">
                <a:solidFill>
                  <a:schemeClr val="tx1"/>
                </a:solidFill>
                <a:effectLst/>
                <a:latin typeface="+mn-lt"/>
                <a:ea typeface="ＭＳ Ｐゴシック" charset="0"/>
                <a:cs typeface="+mn-cs"/>
              </a:rPr>
              <a:t>However, if the violation was corrected, but later reoccurs, the subsequent violation is not considered a failure to abate.  It would be deemed a repeated violation.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0413" indent="-292100">
              <a:defRPr>
                <a:solidFill>
                  <a:schemeClr val="tx1"/>
                </a:solidFill>
                <a:latin typeface="Arial" panose="020B0604020202020204" pitchFamily="34" charset="0"/>
              </a:defRPr>
            </a:lvl2pPr>
            <a:lvl3pPr marL="1169988" indent="-233363">
              <a:defRPr>
                <a:solidFill>
                  <a:schemeClr val="tx1"/>
                </a:solidFill>
                <a:latin typeface="Arial" panose="020B0604020202020204" pitchFamily="34" charset="0"/>
              </a:defRPr>
            </a:lvl3pPr>
            <a:lvl4pPr marL="1638300" indent="-233363">
              <a:defRPr>
                <a:solidFill>
                  <a:schemeClr val="tx1"/>
                </a:solidFill>
                <a:latin typeface="Arial" panose="020B0604020202020204" pitchFamily="34" charset="0"/>
              </a:defRPr>
            </a:lvl4pPr>
            <a:lvl5pPr marL="2105025" indent="-233363">
              <a:defRPr>
                <a:solidFill>
                  <a:schemeClr val="tx1"/>
                </a:solidFill>
                <a:latin typeface="Arial" panose="020B0604020202020204" pitchFamily="34" charset="0"/>
              </a:defRPr>
            </a:lvl5pPr>
            <a:lvl6pPr marL="2562225" indent="-233363" eaLnBrk="0" fontAlgn="base" hangingPunct="0">
              <a:spcBef>
                <a:spcPct val="0"/>
              </a:spcBef>
              <a:spcAft>
                <a:spcPct val="0"/>
              </a:spcAft>
              <a:defRPr>
                <a:solidFill>
                  <a:schemeClr val="tx1"/>
                </a:solidFill>
                <a:latin typeface="Arial" panose="020B0604020202020204" pitchFamily="34" charset="0"/>
              </a:defRPr>
            </a:lvl6pPr>
            <a:lvl7pPr marL="3019425" indent="-233363" eaLnBrk="0" fontAlgn="base" hangingPunct="0">
              <a:spcBef>
                <a:spcPct val="0"/>
              </a:spcBef>
              <a:spcAft>
                <a:spcPct val="0"/>
              </a:spcAft>
              <a:defRPr>
                <a:solidFill>
                  <a:schemeClr val="tx1"/>
                </a:solidFill>
                <a:latin typeface="Arial" panose="020B0604020202020204" pitchFamily="34" charset="0"/>
              </a:defRPr>
            </a:lvl7pPr>
            <a:lvl8pPr marL="3476625" indent="-233363" eaLnBrk="0" fontAlgn="base" hangingPunct="0">
              <a:spcBef>
                <a:spcPct val="0"/>
              </a:spcBef>
              <a:spcAft>
                <a:spcPct val="0"/>
              </a:spcAft>
              <a:defRPr>
                <a:solidFill>
                  <a:schemeClr val="tx1"/>
                </a:solidFill>
                <a:latin typeface="Arial" panose="020B0604020202020204" pitchFamily="34" charset="0"/>
              </a:defRPr>
            </a:lvl8pPr>
            <a:lvl9pPr marL="3933825" indent="-233363" eaLnBrk="0" fontAlgn="base" hangingPunct="0">
              <a:spcBef>
                <a:spcPct val="0"/>
              </a:spcBef>
              <a:spcAft>
                <a:spcPct val="0"/>
              </a:spcAft>
              <a:defRPr>
                <a:solidFill>
                  <a:schemeClr val="tx1"/>
                </a:solidFill>
                <a:latin typeface="Arial" panose="020B0604020202020204" pitchFamily="34" charset="0"/>
              </a:defRPr>
            </a:lvl9pPr>
          </a:lstStyle>
          <a:p>
            <a:fld id="{3CEC7B5B-BD50-4AB5-8C4D-765994D73EA3}" type="slidenum">
              <a:rPr lang="en-US" altLang="en-US">
                <a:latin typeface="Calibri" panose="020F0502020204030204" pitchFamily="34" charset="0"/>
              </a:rPr>
              <a:pPr/>
              <a:t>13</a:t>
            </a:fld>
            <a:endParaRPr lang="en-US" altLang="en-US" dirty="0">
              <a:latin typeface="Calibri" panose="020F0502020204030204" pitchFamily="34" charset="0"/>
            </a:endParaRPr>
          </a:p>
        </p:txBody>
      </p:sp>
      <p:sp>
        <p:nvSpPr>
          <p:cNvPr id="5" name="Header Placeholder 4"/>
          <p:cNvSpPr>
            <a:spLocks noGrp="1"/>
          </p:cNvSpPr>
          <p:nvPr>
            <p:ph type="hdr" sz="quarter"/>
          </p:nvPr>
        </p:nvSpPr>
        <p:spPr/>
        <p:txBody>
          <a:bodyPr/>
          <a:lstStyle/>
          <a:p>
            <a:pPr>
              <a:defRPr/>
            </a:pPr>
            <a:r>
              <a:rPr lang="en-US" dirty="0"/>
              <a:t>#1440 OSHA Overview for National Office Personnel, The OSHA Inspection Process  </a:t>
            </a:r>
          </a:p>
        </p:txBody>
      </p:sp>
      <p:sp>
        <p:nvSpPr>
          <p:cNvPr id="46086" name="TextBox 1"/>
          <p:cNvSpPr txBox="1">
            <a:spLocks noChangeArrowheads="1"/>
          </p:cNvSpPr>
          <p:nvPr/>
        </p:nvSpPr>
        <p:spPr bwMode="auto">
          <a:xfrm>
            <a:off x="233363" y="322263"/>
            <a:ext cx="3403600" cy="22415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93625" tIns="46813" rIns="93625" bIns="46813">
            <a:spAutoFit/>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t>Test Question:</a:t>
            </a:r>
          </a:p>
          <a:p>
            <a:r>
              <a:rPr lang="en-US" altLang="en-US" sz="900" dirty="0"/>
              <a:t>22.  OSHA must issue a citation within ___ of the occurrence of the violation: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Three months</a:t>
            </a:r>
          </a:p>
          <a:p>
            <a:pPr lvl="1">
              <a:buFont typeface="Calibri" panose="020F0502020204030204" pitchFamily="34" charset="0"/>
              <a:buAutoNum type="alphaLcPeriod"/>
            </a:pPr>
            <a:r>
              <a:rPr lang="en-US" altLang="en-US" sz="900" b="1" dirty="0"/>
              <a:t>Six months</a:t>
            </a:r>
            <a:endParaRPr lang="en-US" altLang="en-US" sz="900" dirty="0"/>
          </a:p>
          <a:p>
            <a:pPr lvl="1">
              <a:buFont typeface="Calibri" panose="020F0502020204030204" pitchFamily="34" charset="0"/>
              <a:buAutoNum type="alphaLcPeriod"/>
            </a:pPr>
            <a:r>
              <a:rPr lang="en-US" altLang="en-US" sz="900" dirty="0"/>
              <a:t>Twelve months</a:t>
            </a:r>
          </a:p>
          <a:p>
            <a:pPr lvl="1">
              <a:buFont typeface="Calibri" panose="020F0502020204030204" pitchFamily="34" charset="0"/>
              <a:buAutoNum type="alphaLcPeriod"/>
            </a:pPr>
            <a:r>
              <a:rPr lang="en-US" altLang="en-US" sz="900" dirty="0"/>
              <a:t>Five years</a:t>
            </a:r>
          </a:p>
          <a:p>
            <a:pPr lvl="1">
              <a:buFont typeface="Calibri" panose="020F0502020204030204" pitchFamily="34" charset="0"/>
              <a:buAutoNum type="alphaLcPeriod"/>
            </a:pPr>
            <a:endParaRPr lang="en-US" altLang="en-US" sz="900" dirty="0"/>
          </a:p>
          <a:p>
            <a:r>
              <a:rPr lang="en-US" altLang="en-US" sz="900" dirty="0"/>
              <a:t>23.  Citations are signed by the OSHA Area Director but they are not effective until they become a final order of: </a:t>
            </a:r>
            <a:r>
              <a:rPr lang="en-US" altLang="en-US" sz="900" b="1" dirty="0"/>
              <a:t>(TLO 5)</a:t>
            </a:r>
            <a:endParaRPr lang="en-US" altLang="en-US" sz="900" dirty="0"/>
          </a:p>
          <a:p>
            <a:pPr lvl="1">
              <a:buFont typeface="Calibri" panose="020F0502020204030204" pitchFamily="34" charset="0"/>
              <a:buAutoNum type="alphaLcPeriod"/>
            </a:pPr>
            <a:r>
              <a:rPr lang="en-US" altLang="en-US" sz="900" dirty="0"/>
              <a:t>The Assistant Secretary for OSHA</a:t>
            </a:r>
          </a:p>
          <a:p>
            <a:pPr lvl="1">
              <a:buFont typeface="Calibri" panose="020F0502020204030204" pitchFamily="34" charset="0"/>
              <a:buAutoNum type="alphaLcPeriod"/>
            </a:pPr>
            <a:r>
              <a:rPr lang="en-US" altLang="en-US" sz="900" b="1" dirty="0"/>
              <a:t>The Occupational Safety and Health Review Commission</a:t>
            </a:r>
            <a:endParaRPr lang="en-US" altLang="en-US" sz="900" dirty="0"/>
          </a:p>
          <a:p>
            <a:pPr lvl="1">
              <a:buFont typeface="Calibri" panose="020F0502020204030204" pitchFamily="34" charset="0"/>
              <a:buAutoNum type="alphaLcPeriod"/>
            </a:pPr>
            <a:r>
              <a:rPr lang="en-US" altLang="en-US" sz="900" dirty="0"/>
              <a:t>The Solicitor of Labor</a:t>
            </a:r>
          </a:p>
          <a:p>
            <a:pPr lvl="1">
              <a:buFont typeface="Calibri" panose="020F0502020204030204" pitchFamily="34" charset="0"/>
              <a:buAutoNum type="alphaLcPeriod"/>
            </a:pPr>
            <a:r>
              <a:rPr lang="en-US" altLang="en-US" sz="1000" dirty="0"/>
              <a:t>The Secretary of Labor</a:t>
            </a:r>
          </a:p>
        </p:txBody>
      </p:sp>
    </p:spTree>
    <p:extLst>
      <p:ext uri="{BB962C8B-B14F-4D97-AF65-F5344CB8AC3E}">
        <p14:creationId xmlns:p14="http://schemas.microsoft.com/office/powerpoint/2010/main" val="394900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085850"/>
          </a:xfrm>
          <a:prstGeom prst="rect">
            <a:avLst/>
          </a:prstGeom>
        </p:spPr>
        <p:txBody>
          <a:bodyPr anchor="ctr"/>
          <a:lstStyle>
            <a:lvl1pPr>
              <a:defRPr>
                <a:solidFill>
                  <a:srgbClr val="182C8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cxnSp>
        <p:nvCxnSpPr>
          <p:cNvPr id="5" name="Straight Connector 4"/>
          <p:cNvCxnSpPr/>
          <p:nvPr userDrawn="1"/>
        </p:nvCxnSpPr>
        <p:spPr>
          <a:xfrm>
            <a:off x="1524000" y="3733800"/>
            <a:ext cx="6096000"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65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34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496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26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1DB6CEA-A638-4F18-9837-AF43FCB0175C}" type="slidenum">
              <a:rPr lang="en-US" altLang="en-US"/>
              <a:pPr/>
              <a:t>‹#›</a:t>
            </a:fld>
            <a:endParaRPr lang="en-US" altLang="en-US" dirty="0"/>
          </a:p>
        </p:txBody>
      </p:sp>
    </p:spTree>
    <p:extLst>
      <p:ext uri="{BB962C8B-B14F-4D97-AF65-F5344CB8AC3E}">
        <p14:creationId xmlns:p14="http://schemas.microsoft.com/office/powerpoint/2010/main" val="34516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BD24AF2-548D-478E-BCCD-8BE1C11158EB}" type="slidenum">
              <a:rPr lang="en-US" altLang="en-US"/>
              <a:pPr/>
              <a:t>‹#›</a:t>
            </a:fld>
            <a:endParaRPr lang="en-US" altLang="en-US" dirty="0"/>
          </a:p>
        </p:txBody>
      </p:sp>
    </p:spTree>
    <p:extLst>
      <p:ext uri="{BB962C8B-B14F-4D97-AF65-F5344CB8AC3E}">
        <p14:creationId xmlns:p14="http://schemas.microsoft.com/office/powerpoint/2010/main" val="289201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18EB081-038D-4C1F-A74C-561865BF4F3E}" type="slidenum">
              <a:rPr lang="en-US" altLang="en-US"/>
              <a:pPr/>
              <a:t>‹#›</a:t>
            </a:fld>
            <a:endParaRPr lang="en-US" altLang="en-US" dirty="0"/>
          </a:p>
        </p:txBody>
      </p:sp>
    </p:spTree>
    <p:extLst>
      <p:ext uri="{BB962C8B-B14F-4D97-AF65-F5344CB8AC3E}">
        <p14:creationId xmlns:p14="http://schemas.microsoft.com/office/powerpoint/2010/main" val="58748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A0FBED8-9A70-484F-A4E8-C5F1397B383C}" type="slidenum">
              <a:rPr lang="en-US" altLang="en-US"/>
              <a:pPr/>
              <a:t>‹#›</a:t>
            </a:fld>
            <a:endParaRPr lang="en-US" altLang="en-US" dirty="0"/>
          </a:p>
        </p:txBody>
      </p:sp>
    </p:spTree>
    <p:extLst>
      <p:ext uri="{BB962C8B-B14F-4D97-AF65-F5344CB8AC3E}">
        <p14:creationId xmlns:p14="http://schemas.microsoft.com/office/powerpoint/2010/main" val="3754810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16215833-6844-4C84-805D-A4D3E00D5C76}" type="slidenum">
              <a:rPr lang="en-US" altLang="en-US"/>
              <a:pPr/>
              <a:t>‹#›</a:t>
            </a:fld>
            <a:endParaRPr lang="en-US" altLang="en-US" dirty="0"/>
          </a:p>
        </p:txBody>
      </p:sp>
    </p:spTree>
    <p:extLst>
      <p:ext uri="{BB962C8B-B14F-4D97-AF65-F5344CB8AC3E}">
        <p14:creationId xmlns:p14="http://schemas.microsoft.com/office/powerpoint/2010/main" val="2361520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19BCB871-21BF-4392-A7DD-A8C64BE7F42D}" type="slidenum">
              <a:rPr lang="en-US" altLang="en-US"/>
              <a:pPr/>
              <a:t>‹#›</a:t>
            </a:fld>
            <a:endParaRPr lang="en-US" altLang="en-US" dirty="0"/>
          </a:p>
        </p:txBody>
      </p:sp>
    </p:spTree>
    <p:extLst>
      <p:ext uri="{BB962C8B-B14F-4D97-AF65-F5344CB8AC3E}">
        <p14:creationId xmlns:p14="http://schemas.microsoft.com/office/powerpoint/2010/main" val="7958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A79FBAB1-9060-4185-8B6A-B55169553BAF}" type="slidenum">
              <a:rPr lang="en-US" altLang="en-US"/>
              <a:pPr/>
              <a:t>‹#›</a:t>
            </a:fld>
            <a:endParaRPr lang="en-US" altLang="en-US" dirty="0"/>
          </a:p>
        </p:txBody>
      </p:sp>
    </p:spTree>
    <p:extLst>
      <p:ext uri="{BB962C8B-B14F-4D97-AF65-F5344CB8AC3E}">
        <p14:creationId xmlns:p14="http://schemas.microsoft.com/office/powerpoint/2010/main" val="193065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nchor="ctr"/>
          <a:lstStyle>
            <a:lvl1pPr algn="l">
              <a:lnSpc>
                <a:spcPct val="90000"/>
              </a:lnSpc>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362200"/>
            <a:ext cx="8229600" cy="3763963"/>
          </a:xfrm>
          <a:prstGeom prst="rect">
            <a:avLst/>
          </a:prstGeom>
        </p:spPr>
        <p:txBody>
          <a:bodyPr/>
          <a:lstStyle>
            <a:lvl1pPr marL="342900" indent="-342900">
              <a:buClr>
                <a:srgbClr val="0070C0"/>
              </a:buClr>
              <a:buFont typeface="Wingdings" charset="2"/>
              <a:buChar char="§"/>
              <a:defRPr/>
            </a:lvl1pPr>
            <a:lvl3pPr>
              <a:buClr>
                <a:srgbClr val="0070C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64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E5646FD-C04E-471D-B203-57132F85A5C9}" type="slidenum">
              <a:rPr lang="en-US" altLang="en-US"/>
              <a:pPr/>
              <a:t>‹#›</a:t>
            </a:fld>
            <a:endParaRPr lang="en-US" altLang="en-US" dirty="0"/>
          </a:p>
        </p:txBody>
      </p:sp>
    </p:spTree>
    <p:extLst>
      <p:ext uri="{BB962C8B-B14F-4D97-AF65-F5344CB8AC3E}">
        <p14:creationId xmlns:p14="http://schemas.microsoft.com/office/powerpoint/2010/main" val="203539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2D94A7E-8212-4DBB-AC8D-83B660A017CF}" type="slidenum">
              <a:rPr lang="en-US" altLang="en-US"/>
              <a:pPr/>
              <a:t>‹#›</a:t>
            </a:fld>
            <a:endParaRPr lang="en-US" altLang="en-US" dirty="0"/>
          </a:p>
        </p:txBody>
      </p:sp>
    </p:spTree>
    <p:extLst>
      <p:ext uri="{BB962C8B-B14F-4D97-AF65-F5344CB8AC3E}">
        <p14:creationId xmlns:p14="http://schemas.microsoft.com/office/powerpoint/2010/main" val="3703743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2F610A7-15E0-46E0-A63E-3C01EBF35B59}" type="slidenum">
              <a:rPr lang="en-US" altLang="en-US"/>
              <a:pPr/>
              <a:t>‹#›</a:t>
            </a:fld>
            <a:endParaRPr lang="en-US" altLang="en-US" dirty="0"/>
          </a:p>
        </p:txBody>
      </p:sp>
    </p:spTree>
    <p:extLst>
      <p:ext uri="{BB962C8B-B14F-4D97-AF65-F5344CB8AC3E}">
        <p14:creationId xmlns:p14="http://schemas.microsoft.com/office/powerpoint/2010/main" val="2503573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E4B2414-B45F-41C3-94D9-D3D089CC1938}" type="slidenum">
              <a:rPr lang="en-US" altLang="en-US"/>
              <a:pPr/>
              <a:t>‹#›</a:t>
            </a:fld>
            <a:endParaRPr lang="en-US" altLang="en-US" dirty="0"/>
          </a:p>
        </p:txBody>
      </p:sp>
    </p:spTree>
    <p:extLst>
      <p:ext uri="{BB962C8B-B14F-4D97-AF65-F5344CB8AC3E}">
        <p14:creationId xmlns:p14="http://schemas.microsoft.com/office/powerpoint/2010/main" val="735798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A1C3501-6F51-415D-AA52-16A4106964E6}" type="slidenum">
              <a:rPr lang="en-US" altLang="en-US"/>
              <a:pPr/>
              <a:t>‹#›</a:t>
            </a:fld>
            <a:endParaRPr lang="en-US" altLang="en-US" dirty="0"/>
          </a:p>
        </p:txBody>
      </p:sp>
    </p:spTree>
    <p:extLst>
      <p:ext uri="{BB962C8B-B14F-4D97-AF65-F5344CB8AC3E}">
        <p14:creationId xmlns:p14="http://schemas.microsoft.com/office/powerpoint/2010/main" val="146737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182C8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859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a:prstGeom prst="rect">
            <a:avLst/>
          </a:prstGeom>
        </p:spPr>
        <p:txBody>
          <a:bodyPr anchor="ctr"/>
          <a:lstStyle>
            <a:lvl1pPr algn="l">
              <a:lnSpc>
                <a:spcPct val="90000"/>
              </a:lnSpc>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a:prstGeom prst="rect">
            <a:avLst/>
          </a:prstGeom>
        </p:spPr>
        <p:txBody>
          <a:bodyPr/>
          <a:lstStyle>
            <a:lvl1pPr marL="342900" indent="-342900">
              <a:buClr>
                <a:srgbClr val="0070C0"/>
              </a:buClr>
              <a:buFont typeface="Wingdings" charset="2"/>
              <a:buChar char="§"/>
              <a:defRPr sz="2800"/>
            </a:lvl1pPr>
            <a:lvl2pPr>
              <a:defRPr sz="2400"/>
            </a:lvl2pPr>
            <a:lvl3pPr>
              <a:buClr>
                <a:srgbClr val="182C83"/>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11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a:prstGeom prst="rect">
            <a:avLst/>
          </a:prstGeom>
        </p:spPr>
        <p:txBody>
          <a:bodyPr anchor="ctr"/>
          <a:lstStyle>
            <a:lvl1pPr algn="l">
              <a:lnSpc>
                <a:spcPct val="90000"/>
              </a:lnSpc>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19350"/>
            <a:ext cx="4040188"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059112"/>
            <a:ext cx="4040188"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19350"/>
            <a:ext cx="4041775" cy="639762"/>
          </a:xfrm>
          <a:prstGeom prst="rect">
            <a:avLst/>
          </a:prstGeom>
        </p:spPr>
        <p:txBody>
          <a:bodyPr anchor="b"/>
          <a:lstStyle>
            <a:lvl1pPr marL="0" indent="0">
              <a:buNone/>
              <a:defRPr sz="2400" b="1">
                <a:solidFill>
                  <a:srgbClr val="182C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059112"/>
            <a:ext cx="4041775" cy="2960688"/>
          </a:xfrm>
          <a:prstGeom prst="rect">
            <a:avLst/>
          </a:prstGeom>
        </p:spPr>
        <p:txBody>
          <a:bodyPr/>
          <a:lstStyle>
            <a:lvl1pPr marL="342900" indent="-342900">
              <a:buClr>
                <a:srgbClr val="0070C0"/>
              </a:buClr>
              <a:buFont typeface="Wingdings" charset="2"/>
              <a:buChar char="§"/>
              <a:defRPr sz="2400"/>
            </a:lvl1pPr>
            <a:lvl2pPr>
              <a:defRPr sz="2000"/>
            </a:lvl2pPr>
            <a:lvl3pPr>
              <a:buClr>
                <a:srgbClr val="182C83"/>
              </a:buCl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001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a:prstGeom prst="rect">
            <a:avLst/>
          </a:prstGeom>
        </p:spPr>
        <p:txBody>
          <a:bodyPr anchor="ctr"/>
          <a:lstStyle>
            <a:lvl1pPr algn="l">
              <a:lnSpc>
                <a:spcPct val="90000"/>
              </a:lnSpc>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630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19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6400"/>
            <a:ext cx="8229600" cy="1143000"/>
          </a:xfrm>
          <a:prstGeom prst="rect">
            <a:avLst/>
          </a:prstGeom>
        </p:spPr>
        <p:txBody>
          <a:bodyPr/>
          <a:lstStyle>
            <a:lvl1pPr>
              <a:defRPr/>
            </a:lvl1pPr>
          </a:lstStyle>
          <a:p>
            <a:r>
              <a:rPr lang="en-US" dirty="0" smtClean="0"/>
              <a:t>OSHA</a:t>
            </a:r>
            <a:endParaRPr lang="en-US" dirty="0"/>
          </a:p>
        </p:txBody>
      </p:sp>
    </p:spTree>
    <p:extLst>
      <p:ext uri="{BB962C8B-B14F-4D97-AF65-F5344CB8AC3E}">
        <p14:creationId xmlns:p14="http://schemas.microsoft.com/office/powerpoint/2010/main" val="148416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975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22"/>
          <p:cNvPicPr>
            <a:picLocks noChangeAspect="1" noChangeArrowheads="1"/>
          </p:cNvPicPr>
          <p:nvPr userDrawn="1"/>
        </p:nvPicPr>
        <p:blipFill>
          <a:blip r:embed="rId14" cstate="email">
            <a:extLst>
              <a:ext uri="{28A0092B-C50C-407E-A947-70E740481C1C}">
                <a14:useLocalDpi xmlns:a14="http://schemas.microsoft.com/office/drawing/2010/main" val="0"/>
              </a:ext>
            </a:extLst>
          </a:blip>
          <a:stretch>
            <a:fillRect/>
          </a:stretch>
        </p:blipFill>
        <p:spPr bwMode="auto">
          <a:xfrm>
            <a:off x="6934200" y="6248400"/>
            <a:ext cx="1905000"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resentation_top.jpg"/>
          <p:cNvPicPr>
            <a:picLocks noChangeAspect="1"/>
          </p:cNvPicPr>
          <p:nvPr userDrawn="1"/>
        </p:nvPicPr>
        <p:blipFill rotWithShape="1">
          <a:blip r:embed="rId15" cstate="email">
            <a:extLst>
              <a:ext uri="{28A0092B-C50C-407E-A947-70E740481C1C}">
                <a14:useLocalDpi xmlns:a14="http://schemas.microsoft.com/office/drawing/2010/main" val="0"/>
              </a:ext>
            </a:extLst>
          </a:blip>
          <a:srcRect r="4762"/>
          <a:stretch/>
        </p:blipFill>
        <p:spPr>
          <a:xfrm>
            <a:off x="-2" y="0"/>
            <a:ext cx="9171432" cy="2216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000" b="1">
          <a:solidFill>
            <a:schemeClr val="accent2"/>
          </a:solidFill>
          <a:latin typeface="+mj-lt"/>
          <a:ea typeface="ＭＳ Ｐゴシック" charset="0"/>
          <a:cs typeface="+mj-cs"/>
        </a:defRPr>
      </a:lvl1pPr>
      <a:lvl2pPr algn="ctr" rtl="0" eaLnBrk="0" fontAlgn="base" hangingPunct="0">
        <a:spcBef>
          <a:spcPct val="0"/>
        </a:spcBef>
        <a:spcAft>
          <a:spcPct val="0"/>
        </a:spcAft>
        <a:defRPr sz="4000" b="1">
          <a:solidFill>
            <a:schemeClr val="accent2"/>
          </a:solidFill>
          <a:latin typeface="Arial" charset="0"/>
          <a:ea typeface="ＭＳ Ｐゴシック" charset="0"/>
        </a:defRPr>
      </a:lvl2pPr>
      <a:lvl3pPr algn="ctr" rtl="0" eaLnBrk="0" fontAlgn="base" hangingPunct="0">
        <a:spcBef>
          <a:spcPct val="0"/>
        </a:spcBef>
        <a:spcAft>
          <a:spcPct val="0"/>
        </a:spcAft>
        <a:defRPr sz="4000" b="1">
          <a:solidFill>
            <a:schemeClr val="accent2"/>
          </a:solidFill>
          <a:latin typeface="Arial" charset="0"/>
          <a:ea typeface="ＭＳ Ｐゴシック" charset="0"/>
        </a:defRPr>
      </a:lvl3pPr>
      <a:lvl4pPr algn="ctr" rtl="0" eaLnBrk="0" fontAlgn="base" hangingPunct="0">
        <a:spcBef>
          <a:spcPct val="0"/>
        </a:spcBef>
        <a:spcAft>
          <a:spcPct val="0"/>
        </a:spcAft>
        <a:defRPr sz="4000" b="1">
          <a:solidFill>
            <a:schemeClr val="accent2"/>
          </a:solidFill>
          <a:latin typeface="Arial" charset="0"/>
          <a:ea typeface="ＭＳ Ｐゴシック" charset="0"/>
        </a:defRPr>
      </a:lvl4pPr>
      <a:lvl5pPr algn="ctr" rtl="0" eaLnBrk="0" fontAlgn="base" hangingPunct="0">
        <a:spcBef>
          <a:spcPct val="0"/>
        </a:spcBef>
        <a:spcAft>
          <a:spcPct val="0"/>
        </a:spcAft>
        <a:defRPr sz="4000" b="1">
          <a:solidFill>
            <a:schemeClr val="accent2"/>
          </a:solidFill>
          <a:latin typeface="Arial" charset="0"/>
          <a:ea typeface="ＭＳ Ｐゴシック" charset="0"/>
        </a:defRPr>
      </a:lvl5pPr>
      <a:lvl6pPr marL="457200" algn="ctr" rtl="0" fontAlgn="base">
        <a:spcBef>
          <a:spcPct val="0"/>
        </a:spcBef>
        <a:spcAft>
          <a:spcPct val="0"/>
        </a:spcAft>
        <a:defRPr sz="4000" b="1">
          <a:solidFill>
            <a:schemeClr val="accent2"/>
          </a:solidFill>
          <a:latin typeface="Arial" charset="0"/>
        </a:defRPr>
      </a:lvl6pPr>
      <a:lvl7pPr marL="914400" algn="ctr" rtl="0" fontAlgn="base">
        <a:spcBef>
          <a:spcPct val="0"/>
        </a:spcBef>
        <a:spcAft>
          <a:spcPct val="0"/>
        </a:spcAft>
        <a:defRPr sz="4000" b="1">
          <a:solidFill>
            <a:schemeClr val="accent2"/>
          </a:solidFill>
          <a:latin typeface="Arial" charset="0"/>
        </a:defRPr>
      </a:lvl7pPr>
      <a:lvl8pPr marL="1371600" algn="ctr" rtl="0" fontAlgn="base">
        <a:spcBef>
          <a:spcPct val="0"/>
        </a:spcBef>
        <a:spcAft>
          <a:spcPct val="0"/>
        </a:spcAft>
        <a:defRPr sz="4000" b="1">
          <a:solidFill>
            <a:schemeClr val="accent2"/>
          </a:solidFill>
          <a:latin typeface="Arial" charset="0"/>
        </a:defRPr>
      </a:lvl8pPr>
      <a:lvl9pPr marL="1828800" algn="ctr" rtl="0" fontAlgn="base">
        <a:spcBef>
          <a:spcPct val="0"/>
        </a:spcBef>
        <a:spcAft>
          <a:spcPct val="0"/>
        </a:spcAft>
        <a:defRPr sz="40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2B71DF3-B4C0-4EDC-96DD-715D3AB1127F}" type="slidenum">
              <a:rPr lang="en-US" altLang="en-US"/>
              <a:pPr/>
              <a:t>‹#›</a:t>
            </a:fld>
            <a:endParaRPr lang="en-US" altLang="en-US" dirty="0"/>
          </a:p>
        </p:txBody>
      </p:sp>
    </p:spTree>
    <p:extLst>
      <p:ext uri="{BB962C8B-B14F-4D97-AF65-F5344CB8AC3E}">
        <p14:creationId xmlns:p14="http://schemas.microsoft.com/office/powerpoint/2010/main" val="3998682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fontAlgn="base">
        <a:spcBef>
          <a:spcPct val="0"/>
        </a:spcBef>
        <a:spcAft>
          <a:spcPct val="0"/>
        </a:spcAft>
        <a:defRPr sz="4400" kern="12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New Roman" panose="02020603050405020304" pitchFamily="18" charset="0"/>
        </a:defRPr>
      </a:lvl2pPr>
      <a:lvl3pPr algn="ctr" rtl="0" fontAlgn="base">
        <a:spcBef>
          <a:spcPct val="0"/>
        </a:spcBef>
        <a:spcAft>
          <a:spcPct val="0"/>
        </a:spcAft>
        <a:defRPr sz="4400">
          <a:solidFill>
            <a:srgbClr val="FFFF00"/>
          </a:solidFill>
          <a:latin typeface="Times New Roman" panose="02020603050405020304" pitchFamily="18" charset="0"/>
        </a:defRPr>
      </a:lvl3pPr>
      <a:lvl4pPr algn="ctr" rtl="0" fontAlgn="base">
        <a:spcBef>
          <a:spcPct val="0"/>
        </a:spcBef>
        <a:spcAft>
          <a:spcPct val="0"/>
        </a:spcAft>
        <a:defRPr sz="4400">
          <a:solidFill>
            <a:srgbClr val="FFFF00"/>
          </a:solidFill>
          <a:latin typeface="Times New Roman" panose="02020603050405020304" pitchFamily="18" charset="0"/>
        </a:defRPr>
      </a:lvl4pPr>
      <a:lvl5pPr algn="ctr" rtl="0" fontAlgn="base">
        <a:spcBef>
          <a:spcPct val="0"/>
        </a:spcBef>
        <a:spcAft>
          <a:spcPct val="0"/>
        </a:spcAft>
        <a:defRPr sz="4400">
          <a:solidFill>
            <a:srgbClr val="FFFF00"/>
          </a:solidFill>
          <a:latin typeface="Times New Roman" panose="02020603050405020304" pitchFamily="18" charset="0"/>
        </a:defRPr>
      </a:lvl5pPr>
      <a:lvl6pPr marL="457200" algn="ctr" rtl="0" fontAlgn="base">
        <a:spcBef>
          <a:spcPct val="0"/>
        </a:spcBef>
        <a:spcAft>
          <a:spcPct val="0"/>
        </a:spcAft>
        <a:defRPr sz="4400">
          <a:solidFill>
            <a:srgbClr val="FFFF00"/>
          </a:solidFill>
          <a:latin typeface="Times New Roman" panose="02020603050405020304" pitchFamily="18" charset="0"/>
        </a:defRPr>
      </a:lvl6pPr>
      <a:lvl7pPr marL="914400" algn="ctr" rtl="0" fontAlgn="base">
        <a:spcBef>
          <a:spcPct val="0"/>
        </a:spcBef>
        <a:spcAft>
          <a:spcPct val="0"/>
        </a:spcAft>
        <a:defRPr sz="4400">
          <a:solidFill>
            <a:srgbClr val="FFFF00"/>
          </a:solidFill>
          <a:latin typeface="Times New Roman" panose="02020603050405020304" pitchFamily="18" charset="0"/>
        </a:defRPr>
      </a:lvl7pPr>
      <a:lvl8pPr marL="1371600" algn="ctr" rtl="0" fontAlgn="base">
        <a:spcBef>
          <a:spcPct val="0"/>
        </a:spcBef>
        <a:spcAft>
          <a:spcPct val="0"/>
        </a:spcAft>
        <a:defRPr sz="4400">
          <a:solidFill>
            <a:srgbClr val="FFFF00"/>
          </a:solidFill>
          <a:latin typeface="Times New Roman" panose="02020603050405020304" pitchFamily="18" charset="0"/>
        </a:defRPr>
      </a:lvl8pPr>
      <a:lvl9pPr marL="1828800" algn="ctr" rtl="0" fontAlgn="base">
        <a:spcBef>
          <a:spcPct val="0"/>
        </a:spcBef>
        <a:spcAft>
          <a:spcPct val="0"/>
        </a:spcAft>
        <a:defRPr sz="4400">
          <a:solidFill>
            <a:srgbClr val="FFFF00"/>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rgbClr val="FFFF00"/>
          </a:solidFill>
          <a:latin typeface="+mn-lt"/>
          <a:ea typeface="+mn-ea"/>
          <a:cs typeface="+mn-cs"/>
        </a:defRPr>
      </a:lvl1pPr>
      <a:lvl2pPr marL="742950" indent="-285750" algn="l" rtl="0" fontAlgn="base">
        <a:spcBef>
          <a:spcPct val="20000"/>
        </a:spcBef>
        <a:spcAft>
          <a:spcPct val="0"/>
        </a:spcAft>
        <a:buChar char="–"/>
        <a:defRPr sz="2800" kern="1200">
          <a:solidFill>
            <a:srgbClr val="FFFF00"/>
          </a:solidFill>
          <a:latin typeface="+mn-lt"/>
          <a:ea typeface="+mn-ea"/>
          <a:cs typeface="+mn-cs"/>
        </a:defRPr>
      </a:lvl2pPr>
      <a:lvl3pPr marL="1143000" indent="-228600" algn="l" rtl="0" fontAlgn="base">
        <a:spcBef>
          <a:spcPct val="20000"/>
        </a:spcBef>
        <a:spcAft>
          <a:spcPct val="0"/>
        </a:spcAft>
        <a:buChar char="•"/>
        <a:defRPr sz="2400" kern="1200">
          <a:solidFill>
            <a:srgbClr val="FFFF00"/>
          </a:solidFill>
          <a:latin typeface="+mn-lt"/>
          <a:ea typeface="+mn-ea"/>
          <a:cs typeface="+mn-cs"/>
        </a:defRPr>
      </a:lvl3pPr>
      <a:lvl4pPr marL="1600200" indent="-228600" algn="l" rtl="0" fontAlgn="base">
        <a:spcBef>
          <a:spcPct val="20000"/>
        </a:spcBef>
        <a:spcAft>
          <a:spcPct val="0"/>
        </a:spcAft>
        <a:buChar char="–"/>
        <a:defRPr sz="2000" kern="1200">
          <a:solidFill>
            <a:srgbClr val="FFFF00"/>
          </a:solidFill>
          <a:latin typeface="+mn-lt"/>
          <a:ea typeface="+mn-ea"/>
          <a:cs typeface="+mn-cs"/>
        </a:defRPr>
      </a:lvl4pPr>
      <a:lvl5pPr marL="2057400" indent="-228600" algn="l" rtl="0" fontAlgn="base">
        <a:spcBef>
          <a:spcPct val="20000"/>
        </a:spcBef>
        <a:spcAft>
          <a:spcPct val="0"/>
        </a:spcAft>
        <a:buChar char="»"/>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SLTC/grainhandling/hazard_alert.html" TargetMode="External"/><Relationship Id="rId2" Type="http://schemas.openxmlformats.org/officeDocument/2006/relationships/hyperlink" Target="https://www.osha.gov/dsg/topics/agriculturaloperations/hazards_controls.html#grainbins" TargetMode="External"/><Relationship Id="rId1" Type="http://schemas.openxmlformats.org/officeDocument/2006/relationships/slideLayout" Target="../slideLayouts/slideLayout2.xml"/><Relationship Id="rId5" Type="http://schemas.openxmlformats.org/officeDocument/2006/relationships/hyperlink" Target="https://www.osha.gov/SLTC/grainhandling/" TargetMode="External"/><Relationship Id="rId4" Type="http://schemas.openxmlformats.org/officeDocument/2006/relationships/hyperlink" Target="https://www.osha.gov/Publications/OSHA_3329.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osha.gov/SLTC/handpowertoo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sha.gov/hea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iosh/topics/falls/" TargetMode="External"/><Relationship Id="rId2" Type="http://schemas.openxmlformats.org/officeDocument/2006/relationships/hyperlink" Target="https://www.osha.gov/SLTC/fallprotection/index.html#recognition" TargetMode="External"/><Relationship Id="rId1" Type="http://schemas.openxmlformats.org/officeDocument/2006/relationships/slideLayout" Target="../slideLayouts/slideLayout2.xml"/><Relationship Id="rId5" Type="http://schemas.openxmlformats.org/officeDocument/2006/relationships/hyperlink" Target="https://www.commerce.wa.gov.au/sites/default/files/atoms/files/falls_prevention_in_agriculture.pdf" TargetMode="External"/><Relationship Id="rId4" Type="http://schemas.openxmlformats.org/officeDocument/2006/relationships/hyperlink" Target="https://www.worksafe.vic.gov.au/"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osha.gov/SLTC/ergonomic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osha.gov/dsg/topics/agriculturaloperations/hazards_controls.html#pesticid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hyperlink" Target="https://www.osha.gov/dsg/topics/agriculturaloperations/hazards_controls.html#respirator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osha.gov/laws-regs/regulations/standardnumber/1928/1928.110" TargetMode="External"/><Relationship Id="rId2" Type="http://schemas.openxmlformats.org/officeDocument/2006/relationships/hyperlink" Target="https://www.osha.gov/dsg/topics/agriculturaloperations/hazards_controls.html#unsanitar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osha.gov/dsg/topics/agriculturaloperations/hazards_controls.html#vehic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blogs.cdc.gov/niosh-science-blog/2017/06/30/rops-2/" TargetMode="External"/><Relationship Id="rId2" Type="http://schemas.openxmlformats.org/officeDocument/2006/relationships/hyperlink" Target="https://www.cdc.gov/niosh/topics/aginjury/crop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osha.gov/SLTC/youth/agriculture/" TargetMode="External"/><Relationship Id="rId2" Type="http://schemas.openxmlformats.org/officeDocument/2006/relationships/hyperlink" Target="https://www.osha.gov/dsg/topics/agriculturaloperations/hazards_controls.html#youth" TargetMode="External"/><Relationship Id="rId1" Type="http://schemas.openxmlformats.org/officeDocument/2006/relationships/slideLayout" Target="../slideLayouts/slideLayout2.xml"/><Relationship Id="rId4" Type="http://schemas.openxmlformats.org/officeDocument/2006/relationships/hyperlink" Target="https://www.cdc.gov/niosh/topics/childag/default.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bwMode="auto">
          <a:xfrm>
            <a:off x="0" y="2284412"/>
            <a:ext cx="9144000" cy="160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spcBef>
                <a:spcPts val="0"/>
              </a:spcBef>
              <a:spcAft>
                <a:spcPts val="0"/>
              </a:spcAft>
            </a:pPr>
            <a:r>
              <a:rPr lang="en-US" altLang="en-US" sz="5400" dirty="0" smtClean="0">
                <a:solidFill>
                  <a:srgbClr val="0070C0"/>
                </a:solidFill>
                <a:latin typeface="Calibri" panose="020F0502020204030204" pitchFamily="34" charset="0"/>
              </a:rPr>
              <a:t>Addressing Seasonal Farm Worker Safety Concerns</a:t>
            </a:r>
            <a:endParaRPr lang="en-US" altLang="en-US" sz="1600" dirty="0" smtClean="0">
              <a:solidFill>
                <a:srgbClr val="0070C0"/>
              </a:solidFill>
              <a:latin typeface="Calibri" panose="020F0502020204030204" pitchFamily="34" charset="0"/>
            </a:endParaRPr>
          </a:p>
        </p:txBody>
      </p:sp>
      <p:sp>
        <p:nvSpPr>
          <p:cNvPr id="10" name="Rectangle 3"/>
          <p:cNvSpPr>
            <a:spLocks noGrp="1" noChangeArrowheads="1"/>
          </p:cNvSpPr>
          <p:nvPr>
            <p:ph type="subTitle" idx="1"/>
          </p:nvPr>
        </p:nvSpPr>
        <p:spPr bwMode="auto">
          <a:xfrm>
            <a:off x="0" y="4038600"/>
            <a:ext cx="9144000" cy="1524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spcAft>
                <a:spcPts val="600"/>
              </a:spcAft>
              <a:defRPr/>
            </a:pPr>
            <a:r>
              <a:rPr lang="en-US" altLang="en-US" sz="2800" b="1" dirty="0" smtClean="0">
                <a:solidFill>
                  <a:schemeClr val="tx1">
                    <a:lumMod val="75000"/>
                    <a:lumOff val="25000"/>
                  </a:schemeClr>
                </a:solidFill>
                <a:latin typeface="Calibri" pitchFamily="34" charset="0"/>
              </a:rPr>
              <a:t>David K. McDonnell</a:t>
            </a:r>
          </a:p>
          <a:p>
            <a:pPr>
              <a:spcBef>
                <a:spcPts val="0"/>
              </a:spcBef>
              <a:spcAft>
                <a:spcPts val="1800"/>
              </a:spcAft>
              <a:defRPr/>
            </a:pPr>
            <a:r>
              <a:rPr lang="en-US" altLang="en-US" sz="2000" b="1" dirty="0" smtClean="0">
                <a:latin typeface="Calibri" pitchFamily="34" charset="0"/>
              </a:rPr>
              <a:t>Compliance Assistance Specialist</a:t>
            </a:r>
            <a:br>
              <a:rPr lang="en-US" altLang="en-US" sz="2000" b="1" dirty="0" smtClean="0">
                <a:latin typeface="Calibri" pitchFamily="34" charset="0"/>
              </a:rPr>
            </a:br>
            <a:r>
              <a:rPr lang="en-US" altLang="en-US" sz="2000" b="1" dirty="0" smtClean="0">
                <a:latin typeface="Calibri" pitchFamily="34" charset="0"/>
              </a:rPr>
              <a:t>Occupational Safety and Health Administration</a:t>
            </a:r>
          </a:p>
          <a:p>
            <a:pPr>
              <a:spcBef>
                <a:spcPts val="0"/>
              </a:spcBef>
              <a:spcAft>
                <a:spcPts val="1800"/>
              </a:spcAft>
              <a:defRPr/>
            </a:pPr>
            <a:endParaRPr lang="en-US" altLang="en-US" sz="2400" b="1" dirty="0" smtClean="0">
              <a:latin typeface="Calibri" pitchFamily="34" charset="0"/>
            </a:endParaRPr>
          </a:p>
        </p:txBody>
      </p:sp>
      <p:sp>
        <p:nvSpPr>
          <p:cNvPr id="11" name="TextBox 10"/>
          <p:cNvSpPr txBox="1"/>
          <p:nvPr/>
        </p:nvSpPr>
        <p:spPr>
          <a:xfrm>
            <a:off x="762000" y="304800"/>
            <a:ext cx="6324600" cy="923330"/>
          </a:xfrm>
          <a:prstGeom prst="rect">
            <a:avLst/>
          </a:prstGeom>
          <a:noFill/>
        </p:spPr>
        <p:txBody>
          <a:bodyPr wrap="square" rtlCol="0">
            <a:spAutoFit/>
          </a:bodyPr>
          <a:lstStyle/>
          <a:p>
            <a:pPr>
              <a:spcBef>
                <a:spcPts val="0"/>
              </a:spcBef>
              <a:defRPr/>
            </a:pPr>
            <a:r>
              <a:rPr lang="en-US" altLang="en-US" b="1" dirty="0">
                <a:solidFill>
                  <a:schemeClr val="bg1">
                    <a:lumMod val="65000"/>
                  </a:schemeClr>
                </a:solidFill>
                <a:latin typeface="Calibri" pitchFamily="34" charset="0"/>
              </a:rPr>
              <a:t>Workforce Centers of South Central </a:t>
            </a:r>
            <a:r>
              <a:rPr lang="en-US" altLang="en-US" b="1" dirty="0" smtClean="0">
                <a:solidFill>
                  <a:schemeClr val="bg1">
                    <a:lumMod val="65000"/>
                  </a:schemeClr>
                </a:solidFill>
                <a:latin typeface="Calibri" pitchFamily="34" charset="0"/>
              </a:rPr>
              <a:t>Kansas</a:t>
            </a:r>
          </a:p>
          <a:p>
            <a:pPr>
              <a:spcBef>
                <a:spcPts val="0"/>
              </a:spcBef>
              <a:defRPr/>
            </a:pPr>
            <a:r>
              <a:rPr lang="en-US" altLang="en-US" b="1" dirty="0" smtClean="0">
                <a:solidFill>
                  <a:schemeClr val="bg1">
                    <a:lumMod val="65000"/>
                  </a:schemeClr>
                </a:solidFill>
                <a:latin typeface="Calibri" pitchFamily="34" charset="0"/>
              </a:rPr>
              <a:t>Wichita  Kansas, August 19</a:t>
            </a:r>
            <a:r>
              <a:rPr lang="en-US" altLang="en-US" b="1" baseline="30000" dirty="0" smtClean="0">
                <a:solidFill>
                  <a:schemeClr val="bg1">
                    <a:lumMod val="65000"/>
                  </a:schemeClr>
                </a:solidFill>
                <a:latin typeface="Calibri" pitchFamily="34" charset="0"/>
              </a:rPr>
              <a:t>th</a:t>
            </a:r>
            <a:r>
              <a:rPr lang="en-US" altLang="en-US" b="1" dirty="0" smtClean="0">
                <a:solidFill>
                  <a:schemeClr val="bg1">
                    <a:lumMod val="65000"/>
                  </a:schemeClr>
                </a:solidFill>
                <a:latin typeface="Calibri" pitchFamily="34" charset="0"/>
              </a:rPr>
              <a:t>, 2020</a:t>
            </a:r>
            <a:endParaRPr lang="en-US" altLang="en-US" b="1" dirty="0">
              <a:solidFill>
                <a:schemeClr val="bg1">
                  <a:lumMod val="65000"/>
                </a:schemeClr>
              </a:solidFill>
              <a:latin typeface="Calibri" pitchFamily="34" charset="0"/>
            </a:endParaRPr>
          </a:p>
          <a:p>
            <a:endParaRPr lang="en-US" dirty="0"/>
          </a:p>
        </p:txBody>
      </p:sp>
    </p:spTree>
    <p:extLst>
      <p:ext uri="{BB962C8B-B14F-4D97-AF65-F5344CB8AC3E}">
        <p14:creationId xmlns:p14="http://schemas.microsoft.com/office/powerpoint/2010/main" val="21886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535655"/>
            <a:ext cx="8638674"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smtClean="0">
                <a:solidFill>
                  <a:schemeClr val="bg1"/>
                </a:solidFill>
                <a:effectLst>
                  <a:outerShdw blurRad="38100" dist="38100" dir="2700000" algn="tl">
                    <a:srgbClr val="000000">
                      <a:alpha val="43137"/>
                    </a:srgbClr>
                  </a:outerShdw>
                </a:effectLst>
                <a:latin typeface="Calibri" panose="020F0502020204030204" pitchFamily="34" charset="0"/>
              </a:rPr>
              <a:t>Unprogrammed Activity</a:t>
            </a:r>
            <a:endPar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6" name="Rectangle 3"/>
          <p:cNvSpPr txBox="1">
            <a:spLocks noChangeArrowheads="1"/>
          </p:cNvSpPr>
          <p:nvPr/>
        </p:nvSpPr>
        <p:spPr>
          <a:xfrm>
            <a:off x="542365" y="2667000"/>
            <a:ext cx="6165850" cy="2971800"/>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eaLnBrk="1" hangingPunct="1">
              <a:spcBef>
                <a:spcPts val="0"/>
              </a:spcBef>
              <a:spcAft>
                <a:spcPts val="1800"/>
              </a:spcAft>
              <a:buSzPct val="110000"/>
            </a:pPr>
            <a:r>
              <a:rPr lang="en-US" altLang="en-US" sz="3600" kern="0" dirty="0" smtClean="0">
                <a:latin typeface="Calibri" panose="020F0502020204030204" pitchFamily="34" charset="0"/>
                <a:cs typeface="Calibri" panose="020F0502020204030204" pitchFamily="34" charset="0"/>
              </a:rPr>
              <a:t>Imminent Danger</a:t>
            </a:r>
          </a:p>
          <a:p>
            <a:pPr marL="457200" indent="-457200" eaLnBrk="1" hangingPunct="1">
              <a:spcBef>
                <a:spcPts val="0"/>
              </a:spcBef>
              <a:spcAft>
                <a:spcPts val="1800"/>
              </a:spcAft>
              <a:buSzPct val="110000"/>
            </a:pPr>
            <a:r>
              <a:rPr lang="en-US" altLang="en-US" sz="3600" kern="0" dirty="0" smtClean="0">
                <a:latin typeface="Calibri" panose="020F0502020204030204" pitchFamily="34" charset="0"/>
                <a:cs typeface="Calibri" panose="020F0502020204030204" pitchFamily="34" charset="0"/>
              </a:rPr>
              <a:t>Fatality/Catastrophe </a:t>
            </a:r>
          </a:p>
          <a:p>
            <a:pPr marL="457200" indent="-457200" eaLnBrk="1" hangingPunct="1">
              <a:spcBef>
                <a:spcPts val="0"/>
              </a:spcBef>
              <a:spcAft>
                <a:spcPts val="1800"/>
              </a:spcAft>
              <a:buSzPct val="110000"/>
            </a:pPr>
            <a:r>
              <a:rPr lang="en-US" altLang="en-US" sz="3600" kern="0" dirty="0" smtClean="0">
                <a:solidFill>
                  <a:srgbClr val="FF0000"/>
                </a:solidFill>
                <a:latin typeface="Calibri" panose="020F0502020204030204" pitchFamily="34" charset="0"/>
                <a:cs typeface="Calibri" panose="020F0502020204030204" pitchFamily="34" charset="0"/>
              </a:rPr>
              <a:t>Complaints/Referrals</a:t>
            </a:r>
            <a:endParaRPr lang="en-US" altLang="en-US" sz="3600" kern="0" dirty="0" smtClean="0">
              <a:solidFill>
                <a:srgbClr val="FF0000"/>
              </a:solidFill>
            </a:endParaRPr>
          </a:p>
        </p:txBody>
      </p:sp>
      <p:grpSp>
        <p:nvGrpSpPr>
          <p:cNvPr id="4" name="Group 3"/>
          <p:cNvGrpSpPr/>
          <p:nvPr/>
        </p:nvGrpSpPr>
        <p:grpSpPr>
          <a:xfrm>
            <a:off x="5715000" y="2643187"/>
            <a:ext cx="2563368" cy="2233613"/>
            <a:chOff x="5715000" y="2643187"/>
            <a:chExt cx="2563368" cy="2233613"/>
          </a:xfrm>
        </p:grpSpPr>
        <p:sp>
          <p:nvSpPr>
            <p:cNvPr id="2" name="Isosceles Triangle 1"/>
            <p:cNvSpPr/>
            <p:nvPr/>
          </p:nvSpPr>
          <p:spPr>
            <a:xfrm>
              <a:off x="5715000" y="2643187"/>
              <a:ext cx="2563368" cy="2209800"/>
            </a:xfrm>
            <a:prstGeom prst="triangle">
              <a:avLst/>
            </a:prstGeom>
            <a:solidFill>
              <a:srgbClr val="FF0000">
                <a:alpha val="40000"/>
              </a:srgbClr>
            </a:solidFill>
            <a:ln w="1905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08215" y="3014752"/>
              <a:ext cx="990600" cy="1862048"/>
            </a:xfrm>
            <a:prstGeom prst="rect">
              <a:avLst/>
            </a:prstGeom>
            <a:noFill/>
          </p:spPr>
          <p:txBody>
            <a:bodyPr wrap="square" rtlCol="0">
              <a:spAutoFit/>
            </a:bodyPr>
            <a:lstStyle/>
            <a:p>
              <a:r>
                <a:rPr lang="en-US" sz="11500" dirty="0" smtClean="0">
                  <a:solidFill>
                    <a:schemeClr val="bg1"/>
                  </a:solidFill>
                  <a:latin typeface="Bernard MT Condensed" panose="02050806060905020404" pitchFamily="18" charset="0"/>
                </a:rPr>
                <a:t>!</a:t>
              </a:r>
              <a:endParaRPr lang="en-US" sz="11500" dirty="0">
                <a:solidFill>
                  <a:schemeClr val="bg1"/>
                </a:solidFill>
                <a:latin typeface="Bernard MT Condensed" panose="02050806060905020404" pitchFamily="18" charset="0"/>
              </a:endParaRPr>
            </a:p>
          </p:txBody>
        </p:sp>
      </p:grpSp>
    </p:spTree>
    <p:extLst>
      <p:ext uri="{BB962C8B-B14F-4D97-AF65-F5344CB8AC3E}">
        <p14:creationId xmlns:p14="http://schemas.microsoft.com/office/powerpoint/2010/main" val="3119270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704549" y="535655"/>
            <a:ext cx="8467525"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smtClean="0">
                <a:solidFill>
                  <a:schemeClr val="bg1"/>
                </a:solidFill>
                <a:effectLst>
                  <a:outerShdw blurRad="38100" dist="38100" dir="2700000" algn="tl">
                    <a:srgbClr val="000000">
                      <a:alpha val="43137"/>
                    </a:srgbClr>
                  </a:outerShdw>
                </a:effectLst>
                <a:latin typeface="Calibri" panose="020F0502020204030204" pitchFamily="34" charset="0"/>
              </a:rPr>
              <a:t>The Inspection Process</a:t>
            </a:r>
          </a:p>
        </p:txBody>
      </p:sp>
      <p:sp>
        <p:nvSpPr>
          <p:cNvPr id="3" name="Rectangle 2"/>
          <p:cNvSpPr/>
          <p:nvPr/>
        </p:nvSpPr>
        <p:spPr>
          <a:xfrm>
            <a:off x="704549" y="2514600"/>
            <a:ext cx="7696200" cy="3000821"/>
          </a:xfrm>
          <a:prstGeom prst="rect">
            <a:avLst/>
          </a:prstGeom>
        </p:spPr>
        <p:txBody>
          <a:bodyPr wrap="square">
            <a:spAutoFit/>
          </a:bodyPr>
          <a:lstStyle/>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Opening Conference</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Walkaround </a:t>
            </a:r>
            <a:endParaRPr lang="en-US" sz="3600" dirty="0" smtClean="0">
              <a:latin typeface="Calibri" panose="020F0502020204030204" pitchFamily="34" charset="0"/>
              <a:cs typeface="Calibri" panose="020F0502020204030204" pitchFamily="34" charset="0"/>
            </a:endParaRPr>
          </a:p>
          <a:p>
            <a:pPr marL="457200" indent="-457200">
              <a:spcAft>
                <a:spcPts val="1800"/>
              </a:spcAft>
              <a:buClr>
                <a:srgbClr val="0070C0"/>
              </a:buClr>
              <a:buSzPct val="110000"/>
              <a:buFont typeface="Wingdings" panose="05000000000000000000" pitchFamily="2" charset="2"/>
              <a:buChar char="§"/>
            </a:pPr>
            <a:r>
              <a:rPr lang="en-US" sz="3600" dirty="0" smtClean="0">
                <a:latin typeface="Calibri" panose="020F0502020204030204" pitchFamily="34" charset="0"/>
                <a:cs typeface="Calibri" panose="020F0502020204030204" pitchFamily="34" charset="0"/>
              </a:rPr>
              <a:t>Closing </a:t>
            </a:r>
            <a:r>
              <a:rPr lang="en-US" sz="3600" dirty="0">
                <a:latin typeface="Calibri" panose="020F0502020204030204" pitchFamily="34" charset="0"/>
                <a:cs typeface="Calibri" panose="020F0502020204030204" pitchFamily="34" charset="0"/>
              </a:rPr>
              <a:t>Conference</a:t>
            </a:r>
          </a:p>
          <a:p>
            <a:pPr marL="457200" indent="-457200">
              <a:spcAft>
                <a:spcPts val="1800"/>
              </a:spcAft>
              <a:buClr>
                <a:srgbClr val="0070C0"/>
              </a:buClr>
              <a:buSzPct val="110000"/>
              <a:buFont typeface="Wingdings" panose="05000000000000000000" pitchFamily="2" charset="2"/>
              <a:buChar char="§"/>
            </a:pPr>
            <a:r>
              <a:rPr lang="en-US" sz="3600" dirty="0">
                <a:latin typeface="Calibri" panose="020F0502020204030204" pitchFamily="34" charset="0"/>
                <a:cs typeface="Calibri" panose="020F0502020204030204" pitchFamily="34" charset="0"/>
              </a:rPr>
              <a:t>Contest/Resolution</a:t>
            </a:r>
          </a:p>
        </p:txBody>
      </p:sp>
      <p:grpSp>
        <p:nvGrpSpPr>
          <p:cNvPr id="11" name="Group 10"/>
          <p:cNvGrpSpPr/>
          <p:nvPr/>
        </p:nvGrpSpPr>
        <p:grpSpPr>
          <a:xfrm>
            <a:off x="6629399" y="2514600"/>
            <a:ext cx="1371601" cy="2971800"/>
            <a:chOff x="6629399" y="2514600"/>
            <a:chExt cx="1371601" cy="2971800"/>
          </a:xfrm>
        </p:grpSpPr>
        <p:cxnSp>
          <p:nvCxnSpPr>
            <p:cNvPr id="10" name="Straight Connector 9"/>
            <p:cNvCxnSpPr/>
            <p:nvPr/>
          </p:nvCxnSpPr>
          <p:spPr>
            <a:xfrm>
              <a:off x="7315199" y="2514600"/>
              <a:ext cx="0" cy="2667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629399" y="2514600"/>
              <a:ext cx="1371600" cy="457200"/>
            </a:xfrm>
            <a:prstGeom prst="roundRect">
              <a:avLst>
                <a:gd name="adj" fmla="val 27084"/>
              </a:avLst>
            </a:prstGeom>
            <a:solidFill>
              <a:srgbClr val="C1E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6629399" y="3276600"/>
              <a:ext cx="1371601" cy="533400"/>
            </a:xfrm>
            <a:prstGeom prst="flowChartDecisi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ocess 5"/>
            <p:cNvSpPr/>
            <p:nvPr/>
          </p:nvSpPr>
          <p:spPr>
            <a:xfrm>
              <a:off x="6629399" y="4053110"/>
              <a:ext cx="1371601" cy="442690"/>
            </a:xfrm>
            <a:prstGeom prst="flowChartProcess">
              <a:avLst/>
            </a:prstGeom>
            <a:solidFill>
              <a:srgbClr val="4BD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972299" y="4800600"/>
              <a:ext cx="685800" cy="6858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42845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609600" y="535655"/>
            <a:ext cx="8562474"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smtClean="0">
                <a:solidFill>
                  <a:schemeClr val="bg1"/>
                </a:solidFill>
                <a:effectLst>
                  <a:outerShdw blurRad="38100" dist="38100" dir="2700000" algn="tl">
                    <a:srgbClr val="000000">
                      <a:alpha val="43137"/>
                    </a:srgbClr>
                  </a:outerShdw>
                </a:effectLst>
                <a:latin typeface="Calibri" panose="020F0502020204030204" pitchFamily="34" charset="0"/>
              </a:rPr>
              <a:t>Violation Elements</a:t>
            </a:r>
            <a:endPar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2" name="TextBox 1"/>
          <p:cNvSpPr txBox="1"/>
          <p:nvPr/>
        </p:nvSpPr>
        <p:spPr>
          <a:xfrm>
            <a:off x="609600" y="2514600"/>
            <a:ext cx="5867400" cy="3000821"/>
          </a:xfrm>
          <a:prstGeom prst="rect">
            <a:avLst/>
          </a:prstGeom>
          <a:noFill/>
        </p:spPr>
        <p:txBody>
          <a:bodyPr wrap="square" rtlCol="0">
            <a:spAutoFit/>
          </a:bodyPr>
          <a:lstStyle/>
          <a:p>
            <a:pPr marL="457200" indent="-457200">
              <a:spcBef>
                <a:spcPts val="0"/>
              </a:spcBef>
              <a:spcAft>
                <a:spcPts val="1800"/>
              </a:spcAft>
              <a:buClr>
                <a:srgbClr val="0070C0"/>
              </a:buClr>
              <a:buSzPct val="110000"/>
              <a:buFont typeface="Wingdings" panose="05000000000000000000" pitchFamily="2" charset="2"/>
              <a:buChar char="§"/>
            </a:pPr>
            <a:r>
              <a:rPr lang="en-US" sz="3600" dirty="0" smtClean="0">
                <a:latin typeface="Calibri" panose="020F0502020204030204" pitchFamily="34" charset="0"/>
                <a:cs typeface="Calibri" panose="020F0502020204030204" pitchFamily="34" charset="0"/>
              </a:rPr>
              <a:t>Applicable Standard</a:t>
            </a:r>
          </a:p>
          <a:p>
            <a:pPr marL="457200" indent="-457200">
              <a:spcBef>
                <a:spcPts val="0"/>
              </a:spcBef>
              <a:spcAft>
                <a:spcPts val="1800"/>
              </a:spcAft>
              <a:buClr>
                <a:srgbClr val="0070C0"/>
              </a:buClr>
              <a:buSzPct val="110000"/>
              <a:buFont typeface="Wingdings" panose="05000000000000000000" pitchFamily="2" charset="2"/>
              <a:buChar char="§"/>
            </a:pPr>
            <a:r>
              <a:rPr lang="en-US" sz="3600" dirty="0" smtClean="0">
                <a:latin typeface="Calibri" panose="020F0502020204030204" pitchFamily="34" charset="0"/>
                <a:cs typeface="Calibri" panose="020F0502020204030204" pitchFamily="34" charset="0"/>
              </a:rPr>
              <a:t>Existence of Hazard</a:t>
            </a:r>
          </a:p>
          <a:p>
            <a:pPr marL="457200" indent="-457200">
              <a:spcBef>
                <a:spcPts val="0"/>
              </a:spcBef>
              <a:spcAft>
                <a:spcPts val="1800"/>
              </a:spcAft>
              <a:buClr>
                <a:srgbClr val="0070C0"/>
              </a:buClr>
              <a:buSzPct val="110000"/>
              <a:buFont typeface="Wingdings" panose="05000000000000000000" pitchFamily="2" charset="2"/>
              <a:buChar char="§"/>
            </a:pPr>
            <a:r>
              <a:rPr lang="en-US" sz="3600" dirty="0" smtClean="0">
                <a:latin typeface="Calibri" panose="020F0502020204030204" pitchFamily="34" charset="0"/>
                <a:cs typeface="Calibri" panose="020F0502020204030204" pitchFamily="34" charset="0"/>
              </a:rPr>
              <a:t>Exposure to Hazard</a:t>
            </a:r>
          </a:p>
          <a:p>
            <a:pPr marL="457200" indent="-457200">
              <a:spcBef>
                <a:spcPts val="0"/>
              </a:spcBef>
              <a:spcAft>
                <a:spcPts val="1800"/>
              </a:spcAft>
              <a:buClr>
                <a:srgbClr val="0070C0"/>
              </a:buClr>
              <a:buSzPct val="110000"/>
              <a:buFont typeface="Wingdings" panose="05000000000000000000" pitchFamily="2" charset="2"/>
              <a:buChar char="§"/>
            </a:pPr>
            <a:r>
              <a:rPr lang="en-US" sz="3600" dirty="0" smtClean="0">
                <a:latin typeface="Calibri" panose="020F0502020204030204" pitchFamily="34" charset="0"/>
                <a:cs typeface="Calibri" panose="020F0502020204030204" pitchFamily="34" charset="0"/>
              </a:rPr>
              <a:t>Employer Knowledge</a:t>
            </a:r>
            <a:endParaRPr lang="en-US" sz="3600" dirty="0">
              <a:latin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63682">
            <a:off x="5907211" y="2209800"/>
            <a:ext cx="2841502" cy="3697288"/>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434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6263" y="564761"/>
            <a:ext cx="8534400" cy="576262"/>
          </a:xfrm>
        </p:spPr>
        <p:txBody>
          <a:bodyPr/>
          <a:lstStyle/>
          <a:p>
            <a:pPr eaLnBrk="1" hangingPunct="1"/>
            <a:r>
              <a:rPr lang="en-US" altLang="en-US" sz="4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Violation Classification </a:t>
            </a:r>
          </a:p>
        </p:txBody>
      </p:sp>
      <p:sp>
        <p:nvSpPr>
          <p:cNvPr id="16387" name="TextBox 2"/>
          <p:cNvSpPr txBox="1">
            <a:spLocks noChangeArrowheads="1"/>
          </p:cNvSpPr>
          <p:nvPr/>
        </p:nvSpPr>
        <p:spPr bwMode="auto">
          <a:xfrm>
            <a:off x="381000" y="9906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6" name="TextBox 4"/>
          <p:cNvSpPr txBox="1">
            <a:spLocks noChangeArrowheads="1"/>
          </p:cNvSpPr>
          <p:nvPr/>
        </p:nvSpPr>
        <p:spPr bwMode="auto">
          <a:xfrm>
            <a:off x="576263" y="2362200"/>
            <a:ext cx="52149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Other-than-Serious</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Serious</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smtClean="0">
                <a:latin typeface="Calibri" panose="020F0502020204030204" pitchFamily="34" charset="0"/>
                <a:cs typeface="Calibri" panose="020F0502020204030204" pitchFamily="34" charset="0"/>
              </a:rPr>
              <a:t>Repeated</a:t>
            </a:r>
            <a:endParaRPr lang="en-US" altLang="en-US" sz="3600" dirty="0">
              <a:latin typeface="Calibri" panose="020F0502020204030204" pitchFamily="34" charset="0"/>
              <a:cs typeface="Calibri" panose="020F0502020204030204" pitchFamily="34" charset="0"/>
            </a:endParaRP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Willful</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sz="3600" dirty="0">
                <a:latin typeface="Calibri" panose="020F0502020204030204" pitchFamily="34" charset="0"/>
                <a:cs typeface="Calibri" panose="020F0502020204030204" pitchFamily="34" charset="0"/>
              </a:rPr>
              <a:t>Failure to Abate</a:t>
            </a: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63682">
            <a:off x="5907211" y="2209800"/>
            <a:ext cx="2841502" cy="3697288"/>
          </a:xfrm>
          <a:prstGeom prst="rect">
            <a:avLst/>
          </a:prstGeom>
          <a:ln>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7166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781800" cy="868362"/>
          </a:xfrm>
        </p:spPr>
        <p:txBody>
          <a:bodyPr/>
          <a:lstStyle/>
          <a:p>
            <a:pPr algn="ctr" eaLnBrk="1" hangingPunct="1"/>
            <a:r>
              <a:rPr lang="en-US" altLang="en-US" dirty="0" smtClean="0">
                <a:solidFill>
                  <a:schemeClr val="bg1"/>
                </a:solidFill>
                <a:latin typeface="Calibri" pitchFamily="34" charset="0"/>
              </a:rPr>
              <a:t>OSHA Penalty Levels: 2019</a:t>
            </a:r>
            <a:endParaRPr lang="en-US" altLang="en-US" dirty="0">
              <a:solidFill>
                <a:schemeClr val="bg1"/>
              </a:solidFill>
              <a:latin typeface="Calibri" pitchFamily="34" charset="0"/>
            </a:endParaRPr>
          </a:p>
        </p:txBody>
      </p:sp>
      <p:graphicFrame>
        <p:nvGraphicFramePr>
          <p:cNvPr id="4" name="Table 3"/>
          <p:cNvGraphicFramePr>
            <a:graphicFrameLocks noGrp="1"/>
          </p:cNvGraphicFramePr>
          <p:nvPr>
            <p:extLst/>
          </p:nvPr>
        </p:nvGraphicFramePr>
        <p:xfrm>
          <a:off x="838200" y="2209800"/>
          <a:ext cx="6934200" cy="3832226"/>
        </p:xfrm>
        <a:graphic>
          <a:graphicData uri="http://schemas.openxmlformats.org/drawingml/2006/table">
            <a:tbl>
              <a:tblPr firstRow="1" firstCol="1" lastRow="1" lastCol="1" bandRow="1" bandCol="1"/>
              <a:tblGrid>
                <a:gridCol w="3316167">
                  <a:extLst>
                    <a:ext uri="{9D8B030D-6E8A-4147-A177-3AD203B41FA5}">
                      <a16:colId xmlns:a16="http://schemas.microsoft.com/office/drawing/2014/main" val="20000"/>
                    </a:ext>
                  </a:extLst>
                </a:gridCol>
                <a:gridCol w="3618033">
                  <a:extLst>
                    <a:ext uri="{9D8B030D-6E8A-4147-A177-3AD203B41FA5}">
                      <a16:colId xmlns:a16="http://schemas.microsoft.com/office/drawing/2014/main" val="20001"/>
                    </a:ext>
                  </a:extLst>
                </a:gridCol>
              </a:tblGrid>
              <a:tr h="609507">
                <a:tc>
                  <a:txBody>
                    <a:bodyPr/>
                    <a:lstStyle/>
                    <a:p>
                      <a:pPr marL="0" marR="0" algn="ctr">
                        <a:spcBef>
                          <a:spcPts val="0"/>
                        </a:spcBef>
                        <a:spcAft>
                          <a:spcPts val="0"/>
                        </a:spcAft>
                      </a:pPr>
                      <a:endParaRPr lang="en-US" sz="8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Type </a:t>
                      </a:r>
                      <a:r>
                        <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of Violation</a:t>
                      </a: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600"/>
                        </a:spcBef>
                        <a:spcAft>
                          <a:spcPts val="0"/>
                        </a:spcAft>
                      </a:pPr>
                      <a:endParaRPr lang="en-US" sz="8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endParaRPr>
                    </a:p>
                    <a:p>
                      <a:pPr marL="0" marR="0" algn="ctr">
                        <a:spcBef>
                          <a:spcPts val="0"/>
                        </a:spcBef>
                        <a:spcAft>
                          <a:spcPts val="0"/>
                        </a:spcAft>
                      </a:pP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ea typeface="Times New Roman"/>
                          <a:cs typeface="Times New Roman"/>
                        </a:rPr>
                        <a:t>New Maximum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89445">
                <a:tc>
                  <a:txBody>
                    <a:bodyPr/>
                    <a:lstStyle/>
                    <a:p>
                      <a:pPr marL="800100" marR="0" lvl="1" indent="-342900" algn="l">
                        <a:lnSpc>
                          <a:spcPct val="90000"/>
                        </a:lnSpc>
                        <a:spcBef>
                          <a:spcPts val="0"/>
                        </a:spcBef>
                        <a:spcAft>
                          <a:spcPts val="0"/>
                        </a:spcAft>
                        <a:buFont typeface="Arial" panose="020B0604020202020204" pitchFamily="34" charset="0"/>
                        <a:buChar char="•"/>
                      </a:pPr>
                      <a:r>
                        <a:rPr lang="en-US" sz="2000" dirty="0" smtClean="0">
                          <a:effectLst/>
                          <a:latin typeface="Calibri" panose="020F0502020204030204" pitchFamily="34" charset="0"/>
                          <a:ea typeface="Times New Roman"/>
                          <a:cs typeface="Times New Roman"/>
                        </a:rPr>
                        <a:t>Serious and</a:t>
                      </a:r>
                      <a:endParaRPr lang="en-US" sz="2000" dirty="0">
                        <a:effectLst/>
                        <a:latin typeface="Calibri" panose="020F0502020204030204" pitchFamily="34" charset="0"/>
                        <a:ea typeface="Times New Roman"/>
                        <a:cs typeface="Times New Roman"/>
                      </a:endParaRP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Other-Than-Serious</a:t>
                      </a:r>
                    </a:p>
                    <a:p>
                      <a:pPr marL="800100" marR="0" lvl="1" indent="-342900" algn="l">
                        <a:lnSpc>
                          <a:spcPct val="90000"/>
                        </a:lnSpc>
                        <a:spcBef>
                          <a:spcPts val="0"/>
                        </a:spcBef>
                        <a:spcAft>
                          <a:spcPts val="0"/>
                        </a:spcAft>
                        <a:buFont typeface="Arial" panose="020B0604020202020204" pitchFamily="34" charset="0"/>
                        <a:buChar char="•"/>
                      </a:pPr>
                      <a:r>
                        <a:rPr lang="en-US" sz="2000" dirty="0">
                          <a:effectLst/>
                          <a:latin typeface="Calibri" panose="020F0502020204030204" pitchFamily="34" charset="0"/>
                          <a:ea typeface="Times New Roman"/>
                          <a:cs typeface="Times New Roman"/>
                        </a:rPr>
                        <a:t>Posting </a:t>
                      </a:r>
                      <a:r>
                        <a:rPr lang="en-US" sz="2000" dirty="0" smtClean="0">
                          <a:effectLst/>
                          <a:latin typeface="Calibri" panose="020F0502020204030204" pitchFamily="34" charset="0"/>
                          <a:ea typeface="Times New Roman"/>
                          <a:cs typeface="Times New Roman"/>
                        </a:rPr>
                        <a:t>Requirements</a:t>
                      </a:r>
                      <a:endParaRPr lang="en-US" sz="2000" dirty="0">
                        <a:effectLst/>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p>
                      <a:pPr marL="0" marR="0" algn="ctr">
                        <a:spcBef>
                          <a:spcPts val="0"/>
                        </a:spcBef>
                        <a:spcAft>
                          <a:spcPts val="0"/>
                        </a:spcAft>
                      </a:pPr>
                      <a:r>
                        <a:rPr lang="en-US" sz="2100" b="1" dirty="0">
                          <a:effectLst/>
                          <a:latin typeface="Calibri" panose="020F0502020204030204" pitchFamily="34" charset="0"/>
                          <a:ea typeface="Times New Roman"/>
                          <a:cs typeface="Times New Roman"/>
                        </a:rPr>
                        <a:t>$</a:t>
                      </a:r>
                      <a:r>
                        <a:rPr lang="en-US" sz="2100" b="1" dirty="0" smtClean="0">
                          <a:effectLst/>
                          <a:latin typeface="Calibri" panose="020F0502020204030204" pitchFamily="34" charset="0"/>
                          <a:ea typeface="Times New Roman"/>
                          <a:cs typeface="Times New Roman"/>
                        </a:rPr>
                        <a:t>13,260 </a:t>
                      </a:r>
                      <a:r>
                        <a:rPr lang="en-US" sz="2100" b="1" dirty="0">
                          <a:effectLst/>
                          <a:latin typeface="Calibri" panose="020F0502020204030204" pitchFamily="34" charset="0"/>
                          <a:ea typeface="Times New Roman"/>
                          <a:cs typeface="Times New Roman"/>
                        </a:rPr>
                        <a:t>per violation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6FF"/>
                    </a:solidFill>
                  </a:tcPr>
                </a:tc>
                <a:extLst>
                  <a:ext uri="{0D108BD9-81ED-4DB2-BD59-A6C34878D82A}">
                    <a16:rowId xmlns:a16="http://schemas.microsoft.com/office/drawing/2014/main" val="10001"/>
                  </a:ext>
                </a:extLst>
              </a:tr>
              <a:tr h="1066637">
                <a:tc>
                  <a:txBody>
                    <a:bodyPr/>
                    <a:lstStyle/>
                    <a:p>
                      <a:pPr marL="0" marR="0" algn="ctr">
                        <a:spcBef>
                          <a:spcPts val="0"/>
                        </a:spcBef>
                        <a:spcAft>
                          <a:spcPts val="0"/>
                        </a:spcAft>
                      </a:pPr>
                      <a:r>
                        <a:rPr lang="en-US" sz="2100" dirty="0" smtClean="0">
                          <a:effectLst/>
                          <a:latin typeface="Calibri" panose="020F0502020204030204" pitchFamily="34" charset="0"/>
                          <a:ea typeface="Times New Roman"/>
                          <a:cs typeface="Times New Roman"/>
                        </a:rPr>
                        <a:t>Willful or Repeated</a:t>
                      </a:r>
                    </a:p>
                    <a:p>
                      <a:pPr marL="0" marR="0" algn="ctr">
                        <a:spcBef>
                          <a:spcPts val="0"/>
                        </a:spcBef>
                        <a:spcAft>
                          <a:spcPts val="0"/>
                        </a:spcAft>
                      </a:pPr>
                      <a:r>
                        <a:rPr lang="en-US" sz="2100" dirty="0" smtClean="0">
                          <a:effectLst/>
                          <a:latin typeface="Calibri" panose="020F0502020204030204" pitchFamily="34" charset="0"/>
                          <a:ea typeface="Times New Roman"/>
                          <a:cs typeface="Times New Roman"/>
                        </a:rPr>
                        <a:t>     </a:t>
                      </a:r>
                      <a:endParaRPr lang="en-US" sz="2100" dirty="0">
                        <a:effectLst/>
                        <a:latin typeface="Calibri" panose="020F0502020204030204"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tc>
                  <a:txBody>
                    <a:bodyPr/>
                    <a:lstStyle/>
                    <a:p>
                      <a:pPr marL="0" marR="0" algn="ctr">
                        <a:spcBef>
                          <a:spcPts val="0"/>
                        </a:spcBef>
                        <a:spcAft>
                          <a:spcPts val="0"/>
                        </a:spcAft>
                      </a:pPr>
                      <a:endParaRPr lang="en-US" sz="2100" dirty="0" smtClean="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smtClean="0">
                          <a:effectLst/>
                          <a:latin typeface="Calibri" panose="020F0502020204030204" pitchFamily="34" charset="0"/>
                          <a:ea typeface="Times New Roman"/>
                          <a:cs typeface="Times New Roman"/>
                        </a:rPr>
                        <a:t>$132,598 per violation</a:t>
                      </a:r>
                    </a:p>
                    <a:p>
                      <a:pPr marL="0" marR="0" algn="ctr">
                        <a:spcBef>
                          <a:spcPts val="0"/>
                        </a:spcBef>
                        <a:spcAft>
                          <a:spcPts val="0"/>
                        </a:spcAft>
                      </a:pPr>
                      <a:r>
                        <a:rPr lang="en-US" sz="2100" dirty="0">
                          <a:effectLst/>
                          <a:latin typeface="Calibri" panose="020F0502020204030204" pitchFamily="34" charset="0"/>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BFF"/>
                    </a:solidFill>
                  </a:tcPr>
                </a:tc>
                <a:extLst>
                  <a:ext uri="{0D108BD9-81ED-4DB2-BD59-A6C34878D82A}">
                    <a16:rowId xmlns:a16="http://schemas.microsoft.com/office/drawing/2014/main" val="10002"/>
                  </a:ext>
                </a:extLst>
              </a:tr>
              <a:tr h="1066637">
                <a:tc>
                  <a:txBody>
                    <a:bodyPr/>
                    <a:lstStyle/>
                    <a:p>
                      <a:pPr marL="0" marR="0" algn="ctr">
                        <a:spcBef>
                          <a:spcPts val="0"/>
                        </a:spcBef>
                        <a:spcAft>
                          <a:spcPts val="0"/>
                        </a:spcAft>
                      </a:pPr>
                      <a:r>
                        <a:rPr lang="en-US" sz="2100" dirty="0">
                          <a:effectLst/>
                          <a:latin typeface="Calibri" panose="020F0502020204030204" pitchFamily="34" charset="0"/>
                          <a:ea typeface="Times New Roman"/>
                          <a:cs typeface="Times New Roman"/>
                        </a:rPr>
                        <a:t>     </a:t>
                      </a:r>
                      <a:r>
                        <a:rPr lang="en-US" sz="2100" dirty="0" smtClean="0">
                          <a:effectLst/>
                          <a:latin typeface="Calibri" panose="020F0502020204030204" pitchFamily="34" charset="0"/>
                          <a:ea typeface="Times New Roman"/>
                          <a:cs typeface="Times New Roman"/>
                        </a:rPr>
                        <a:t>Failure to Abate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tc>
                  <a:txBody>
                    <a:bodyPr/>
                    <a:lstStyle/>
                    <a:p>
                      <a:pPr marL="0" marR="0" algn="ctr">
                        <a:spcBef>
                          <a:spcPts val="0"/>
                        </a:spcBef>
                        <a:spcAft>
                          <a:spcPts val="0"/>
                        </a:spcAft>
                      </a:pPr>
                      <a:r>
                        <a:rPr lang="en-US" sz="1200" dirty="0">
                          <a:effectLst/>
                          <a:latin typeface="Calibri" panose="020F0502020204030204" pitchFamily="34" charset="0"/>
                          <a:ea typeface="Times New Roman"/>
                          <a:cs typeface="Times New Roman"/>
                        </a:rPr>
                        <a:t> </a:t>
                      </a:r>
                      <a:endParaRPr lang="en-US" sz="2100" dirty="0">
                        <a:effectLst/>
                        <a:latin typeface="Calibri" panose="020F0502020204030204" pitchFamily="34" charset="0"/>
                        <a:ea typeface="Times New Roman"/>
                        <a:cs typeface="Times New Roman"/>
                      </a:endParaRPr>
                    </a:p>
                    <a:p>
                      <a:pPr marL="0" marR="0" algn="ctr">
                        <a:spcBef>
                          <a:spcPts val="0"/>
                        </a:spcBef>
                        <a:spcAft>
                          <a:spcPts val="0"/>
                        </a:spcAft>
                      </a:pPr>
                      <a:r>
                        <a:rPr lang="en-US" sz="2100" b="1" dirty="0" smtClean="0">
                          <a:effectLst/>
                          <a:latin typeface="Calibri" panose="020F0502020204030204" pitchFamily="34" charset="0"/>
                          <a:ea typeface="Times New Roman"/>
                          <a:cs typeface="Times New Roman"/>
                        </a:rPr>
                        <a:t>$13,260 per day </a:t>
                      </a:r>
                      <a:br>
                        <a:rPr lang="en-US" sz="2100" b="1" dirty="0" smtClean="0">
                          <a:effectLst/>
                          <a:latin typeface="Calibri" panose="020F0502020204030204" pitchFamily="34" charset="0"/>
                          <a:ea typeface="Times New Roman"/>
                          <a:cs typeface="Times New Roman"/>
                        </a:rPr>
                      </a:br>
                      <a:r>
                        <a:rPr lang="en-US" sz="2100" b="0" dirty="0" smtClean="0">
                          <a:effectLst/>
                          <a:latin typeface="Calibri" panose="020F0502020204030204" pitchFamily="34" charset="0"/>
                          <a:ea typeface="Times New Roman"/>
                          <a:cs typeface="Times New Roman"/>
                        </a:rPr>
                        <a:t>beyond the abatement date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DDFF"/>
                    </a:solidFill>
                  </a:tcPr>
                </a:tc>
                <a:extLst>
                  <a:ext uri="{0D108BD9-81ED-4DB2-BD59-A6C34878D82A}">
                    <a16:rowId xmlns:a16="http://schemas.microsoft.com/office/drawing/2014/main" val="10003"/>
                  </a:ext>
                </a:extLst>
              </a:tr>
            </a:tbl>
          </a:graphicData>
        </a:graphic>
      </p:graphicFrame>
      <p:sp>
        <p:nvSpPr>
          <p:cNvPr id="5" name="Rectangle 4" descr="Gray shaded box"/>
          <p:cNvSpPr/>
          <p:nvPr/>
        </p:nvSpPr>
        <p:spPr bwMode="auto">
          <a:xfrm>
            <a:off x="0" y="61722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www.osha.gov/penalties</a:t>
            </a:r>
            <a:endParaRPr lang="en-US" b="1" dirty="0">
              <a:solidFill>
                <a:srgbClr val="0070C0"/>
              </a:solidFill>
            </a:endParaRPr>
          </a:p>
        </p:txBody>
      </p:sp>
    </p:spTree>
    <p:extLst>
      <p:ext uri="{BB962C8B-B14F-4D97-AF65-F5344CB8AC3E}">
        <p14:creationId xmlns:p14="http://schemas.microsoft.com/office/powerpoint/2010/main" val="1252225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eaLnBrk="1" hangingPunct="1"/>
            <a:r>
              <a:rPr lang="en-US" altLang="en-US" dirty="0" smtClean="0">
                <a:solidFill>
                  <a:schemeClr val="bg1"/>
                </a:solidFill>
                <a:latin typeface="Calibri" pitchFamily="34" charset="0"/>
              </a:rPr>
              <a:t> Top 10 Violations</a:t>
            </a:r>
            <a:endParaRPr lang="en-US" altLang="en-US" dirty="0">
              <a:solidFill>
                <a:schemeClr val="bg1"/>
              </a:solidFill>
              <a:latin typeface="Calibri" pitchFamily="34" charset="0"/>
            </a:endParaRPr>
          </a:p>
        </p:txBody>
      </p:sp>
      <p:sp>
        <p:nvSpPr>
          <p:cNvPr id="3" name="Rectangle 2"/>
          <p:cNvSpPr/>
          <p:nvPr/>
        </p:nvSpPr>
        <p:spPr>
          <a:xfrm>
            <a:off x="298049" y="3352800"/>
            <a:ext cx="3657600" cy="3162404"/>
          </a:xfrm>
          <a:prstGeom prst="rect">
            <a:avLst/>
          </a:prstGeom>
        </p:spPr>
        <p:txBody>
          <a:bodyPr wrap="square">
            <a:spAutoFit/>
          </a:bodyPr>
          <a:lstStyle/>
          <a:p>
            <a:pPr marL="342900" indent="-342900">
              <a:spcAft>
                <a:spcPts val="900"/>
              </a:spcAft>
              <a:buFont typeface="+mj-lt"/>
              <a:buAutoNum type="arabicPeriod"/>
            </a:pPr>
            <a:r>
              <a:rPr lang="en-US" b="1" dirty="0" smtClean="0">
                <a:latin typeface="Calibri" panose="020F0502020204030204" pitchFamily="34" charset="0"/>
                <a:cs typeface="Calibri" panose="020F0502020204030204" pitchFamily="34" charset="0"/>
              </a:rPr>
              <a:t>Fall </a:t>
            </a:r>
            <a:r>
              <a:rPr lang="en-US" b="1" dirty="0">
                <a:latin typeface="Calibri" panose="020F0502020204030204" pitchFamily="34" charset="0"/>
                <a:cs typeface="Calibri" panose="020F0502020204030204" pitchFamily="34" charset="0"/>
              </a:rPr>
              <a:t>Protection – </a:t>
            </a:r>
            <a:r>
              <a:rPr lang="en-US" b="1" dirty="0" smtClean="0">
                <a:latin typeface="Calibri" panose="020F0502020204030204" pitchFamily="34" charset="0"/>
                <a:cs typeface="Calibri" panose="020F0502020204030204" pitchFamily="34" charset="0"/>
              </a:rPr>
              <a:t>General Requirements </a:t>
            </a:r>
            <a:r>
              <a:rPr lang="en-US" b="1" dirty="0">
                <a:latin typeface="Calibri" panose="020F0502020204030204" pitchFamily="34" charset="0"/>
                <a:cs typeface="Calibri" panose="020F0502020204030204" pitchFamily="34" charset="0"/>
              </a:rPr>
              <a:t>(1926.501</a:t>
            </a:r>
            <a:r>
              <a:rPr lang="en-US" b="1" dirty="0" smtClean="0">
                <a:latin typeface="Calibri" panose="020F0502020204030204" pitchFamily="34" charset="0"/>
                <a:cs typeface="Calibri" panose="020F0502020204030204" pitchFamily="34" charset="0"/>
              </a:rPr>
              <a:t>)</a:t>
            </a:r>
          </a:p>
          <a:p>
            <a:pPr marL="342900" indent="-342900">
              <a:spcAft>
                <a:spcPts val="900"/>
              </a:spcAft>
              <a:buFont typeface="+mj-lt"/>
              <a:buAutoNum type="arabicPeriod"/>
            </a:pPr>
            <a:r>
              <a:rPr lang="en-US" b="1" dirty="0" smtClean="0">
                <a:latin typeface="Calibri" panose="020F0502020204030204" pitchFamily="34" charset="0"/>
                <a:cs typeface="Calibri" panose="020F0502020204030204" pitchFamily="34" charset="0"/>
              </a:rPr>
              <a:t>Hazard </a:t>
            </a:r>
            <a:r>
              <a:rPr lang="en-US" b="1" dirty="0">
                <a:latin typeface="Calibri" panose="020F0502020204030204" pitchFamily="34" charset="0"/>
                <a:cs typeface="Calibri" panose="020F0502020204030204" pitchFamily="34" charset="0"/>
              </a:rPr>
              <a:t>Communication (1910.1200</a:t>
            </a:r>
            <a:r>
              <a:rPr lang="en-US" b="1" dirty="0" smtClean="0">
                <a:latin typeface="Calibri" panose="020F0502020204030204" pitchFamily="34" charset="0"/>
                <a:cs typeface="Calibri" panose="020F0502020204030204" pitchFamily="34" charset="0"/>
              </a:rPr>
              <a:t>)</a:t>
            </a:r>
          </a:p>
          <a:p>
            <a:pPr marL="342900" indent="-342900">
              <a:spcAft>
                <a:spcPts val="900"/>
              </a:spcAft>
              <a:buFont typeface="+mj-lt"/>
              <a:buAutoNum type="arabicPeriod"/>
            </a:pPr>
            <a:r>
              <a:rPr lang="en-US" b="1" dirty="0" smtClean="0">
                <a:latin typeface="Calibri" panose="020F0502020204030204" pitchFamily="34" charset="0"/>
                <a:cs typeface="Calibri" panose="020F0502020204030204" pitchFamily="34" charset="0"/>
              </a:rPr>
              <a:t>Scaffolding </a:t>
            </a:r>
            <a:r>
              <a:rPr lang="en-US" b="1" dirty="0">
                <a:latin typeface="Calibri" panose="020F0502020204030204" pitchFamily="34" charset="0"/>
                <a:cs typeface="Calibri" panose="020F0502020204030204" pitchFamily="34" charset="0"/>
              </a:rPr>
              <a:t>(1926.451</a:t>
            </a:r>
            <a:r>
              <a:rPr lang="en-US" b="1" dirty="0" smtClean="0">
                <a:latin typeface="Calibri" panose="020F0502020204030204" pitchFamily="34" charset="0"/>
                <a:cs typeface="Calibri" panose="020F0502020204030204" pitchFamily="34" charset="0"/>
              </a:rPr>
              <a:t>)</a:t>
            </a:r>
          </a:p>
          <a:p>
            <a:pPr marL="342900" indent="-342900">
              <a:spcAft>
                <a:spcPts val="900"/>
              </a:spcAft>
              <a:buFont typeface="+mj-lt"/>
              <a:buAutoNum type="arabicPeriod"/>
            </a:pPr>
            <a:r>
              <a:rPr lang="en-US" b="1" dirty="0" smtClean="0">
                <a:latin typeface="Calibri" panose="020F0502020204030204" pitchFamily="34" charset="0"/>
                <a:cs typeface="Calibri" panose="020F0502020204030204" pitchFamily="34" charset="0"/>
              </a:rPr>
              <a:t>Respiratory </a:t>
            </a:r>
            <a:r>
              <a:rPr lang="en-US" b="1" dirty="0">
                <a:latin typeface="Calibri" panose="020F0502020204030204" pitchFamily="34" charset="0"/>
                <a:cs typeface="Calibri" panose="020F0502020204030204" pitchFamily="34" charset="0"/>
              </a:rPr>
              <a:t>Protection (1910.134) </a:t>
            </a:r>
            <a:endParaRPr lang="en-US" b="1" dirty="0" smtClean="0">
              <a:latin typeface="Calibri" panose="020F0502020204030204" pitchFamily="34" charset="0"/>
              <a:cs typeface="Calibri" panose="020F0502020204030204" pitchFamily="34" charset="0"/>
            </a:endParaRPr>
          </a:p>
          <a:p>
            <a:pPr marL="342900" indent="-342900">
              <a:spcAft>
                <a:spcPts val="900"/>
              </a:spcAft>
              <a:buFont typeface="+mj-lt"/>
              <a:buAutoNum type="arabicPeriod"/>
            </a:pPr>
            <a:r>
              <a:rPr lang="en-US" b="1" dirty="0" smtClean="0">
                <a:latin typeface="Calibri" panose="020F0502020204030204" pitchFamily="34" charset="0"/>
                <a:cs typeface="Calibri" panose="020F0502020204030204" pitchFamily="34" charset="0"/>
              </a:rPr>
              <a:t>Lockout/Tagout </a:t>
            </a:r>
            <a:r>
              <a:rPr lang="en-US" b="1" dirty="0">
                <a:latin typeface="Calibri" panose="020F0502020204030204" pitchFamily="34" charset="0"/>
                <a:cs typeface="Calibri" panose="020F0502020204030204" pitchFamily="34" charset="0"/>
              </a:rPr>
              <a:t>(1910.147)</a:t>
            </a:r>
          </a:p>
          <a:p>
            <a:pPr>
              <a:spcAft>
                <a:spcPts val="900"/>
              </a:spcAft>
            </a:pPr>
            <a:r>
              <a:rPr lang="en-US" b="1" dirty="0"/>
              <a:t>  </a:t>
            </a:r>
            <a:endParaRPr lang="en-US" dirty="0"/>
          </a:p>
        </p:txBody>
      </p:sp>
      <p:sp>
        <p:nvSpPr>
          <p:cNvPr id="4" name="Rectangle 3"/>
          <p:cNvSpPr/>
          <p:nvPr/>
        </p:nvSpPr>
        <p:spPr>
          <a:xfrm>
            <a:off x="4188345" y="3618752"/>
            <a:ext cx="4572000" cy="2215991"/>
          </a:xfrm>
          <a:prstGeom prst="rect">
            <a:avLst/>
          </a:prstGeom>
        </p:spPr>
        <p:txBody>
          <a:bodyPr>
            <a:spAutoFit/>
          </a:bodyPr>
          <a:lstStyle/>
          <a:p>
            <a:pPr marL="342900" indent="-342900">
              <a:spcAft>
                <a:spcPts val="900"/>
              </a:spcAft>
              <a:buFont typeface="+mj-lt"/>
              <a:buAutoNum type="arabicPeriod" startAt="6"/>
            </a:pPr>
            <a:r>
              <a:rPr lang="en-US" b="1" dirty="0" smtClean="0">
                <a:latin typeface="Calibri" panose="020F0502020204030204" pitchFamily="34" charset="0"/>
                <a:cs typeface="Calibri" panose="020F0502020204030204" pitchFamily="34" charset="0"/>
              </a:rPr>
              <a:t>Ladders </a:t>
            </a:r>
            <a:r>
              <a:rPr lang="en-US" b="1" dirty="0">
                <a:latin typeface="Calibri" panose="020F0502020204030204" pitchFamily="34" charset="0"/>
                <a:cs typeface="Calibri" panose="020F0502020204030204" pitchFamily="34" charset="0"/>
              </a:rPr>
              <a:t>(1926.1053)</a:t>
            </a:r>
          </a:p>
          <a:p>
            <a:pPr marL="342900" indent="-342900">
              <a:spcAft>
                <a:spcPts val="900"/>
              </a:spcAft>
              <a:buFont typeface="+mj-lt"/>
              <a:buAutoNum type="arabicPeriod" startAt="6"/>
            </a:pPr>
            <a:r>
              <a:rPr lang="en-US" b="1" dirty="0" smtClean="0">
                <a:latin typeface="Calibri" panose="020F0502020204030204" pitchFamily="34" charset="0"/>
                <a:cs typeface="Calibri" panose="020F0502020204030204" pitchFamily="34" charset="0"/>
              </a:rPr>
              <a:t>Powered </a:t>
            </a:r>
            <a:r>
              <a:rPr lang="en-US" b="1" dirty="0">
                <a:latin typeface="Calibri" panose="020F0502020204030204" pitchFamily="34" charset="0"/>
                <a:cs typeface="Calibri" panose="020F0502020204030204" pitchFamily="34" charset="0"/>
              </a:rPr>
              <a:t>Industrial Trucks (1910.178)</a:t>
            </a:r>
          </a:p>
          <a:p>
            <a:pPr marL="342900" indent="-342900">
              <a:spcAft>
                <a:spcPts val="900"/>
              </a:spcAft>
              <a:buFont typeface="+mj-lt"/>
              <a:buAutoNum type="arabicPeriod" startAt="6"/>
            </a:pPr>
            <a:r>
              <a:rPr lang="en-US" b="1" dirty="0" smtClean="0">
                <a:latin typeface="Calibri" panose="020F0502020204030204" pitchFamily="34" charset="0"/>
                <a:cs typeface="Calibri" panose="020F0502020204030204" pitchFamily="34" charset="0"/>
              </a:rPr>
              <a:t>Fall </a:t>
            </a:r>
            <a:r>
              <a:rPr lang="en-US" b="1" dirty="0">
                <a:latin typeface="Calibri" panose="020F0502020204030204" pitchFamily="34" charset="0"/>
                <a:cs typeface="Calibri" panose="020F0502020204030204" pitchFamily="34" charset="0"/>
              </a:rPr>
              <a:t>Protection – Training Requirements (1926.503)</a:t>
            </a:r>
          </a:p>
          <a:p>
            <a:pPr marL="342900" indent="-342900">
              <a:spcAft>
                <a:spcPts val="900"/>
              </a:spcAft>
              <a:buFont typeface="+mj-lt"/>
              <a:buAutoNum type="arabicPeriod" startAt="6"/>
            </a:pPr>
            <a:r>
              <a:rPr lang="en-US" b="1" dirty="0" smtClean="0">
                <a:latin typeface="Calibri" panose="020F0502020204030204" pitchFamily="34" charset="0"/>
                <a:cs typeface="Calibri" panose="020F0502020204030204" pitchFamily="34" charset="0"/>
              </a:rPr>
              <a:t>Machine </a:t>
            </a:r>
            <a:r>
              <a:rPr lang="en-US" b="1" dirty="0">
                <a:latin typeface="Calibri" panose="020F0502020204030204" pitchFamily="34" charset="0"/>
                <a:cs typeface="Calibri" panose="020F0502020204030204" pitchFamily="34" charset="0"/>
              </a:rPr>
              <a:t>Guarding (1910.212)</a:t>
            </a:r>
          </a:p>
          <a:p>
            <a:pPr marL="342900" indent="-342900">
              <a:spcAft>
                <a:spcPts val="900"/>
              </a:spcAft>
              <a:buFont typeface="+mj-lt"/>
              <a:buAutoNum type="arabicPeriod" startAt="6"/>
            </a:pPr>
            <a:r>
              <a:rPr lang="en-US" b="1" dirty="0" smtClean="0">
                <a:latin typeface="Calibri" panose="020F0502020204030204" pitchFamily="34" charset="0"/>
                <a:cs typeface="Calibri" panose="020F0502020204030204" pitchFamily="34" charset="0"/>
              </a:rPr>
              <a:t>Eye </a:t>
            </a:r>
            <a:r>
              <a:rPr lang="en-US" b="1" dirty="0">
                <a:latin typeface="Calibri" panose="020F0502020204030204" pitchFamily="34" charset="0"/>
                <a:cs typeface="Calibri" panose="020F0502020204030204" pitchFamily="34" charset="0"/>
              </a:rPr>
              <a:t>and Face Protection (1926.102)</a:t>
            </a:r>
            <a:endParaRPr lang="en-US" dirty="0">
              <a:latin typeface="Calibri" panose="020F0502020204030204" pitchFamily="34" charset="0"/>
              <a:cs typeface="Calibri" panose="020F0502020204030204" pitchFamily="34" charset="0"/>
            </a:endParaRPr>
          </a:p>
        </p:txBody>
      </p:sp>
      <p:sp>
        <p:nvSpPr>
          <p:cNvPr id="5" name="Rectangle 4"/>
          <p:cNvSpPr/>
          <p:nvPr/>
        </p:nvSpPr>
        <p:spPr>
          <a:xfrm>
            <a:off x="381000" y="2806811"/>
            <a:ext cx="8839200" cy="400110"/>
          </a:xfrm>
          <a:prstGeom prst="rect">
            <a:avLst/>
          </a:prstGeom>
        </p:spPr>
        <p:txBody>
          <a:bodyPr wrap="square">
            <a:spAutoFit/>
          </a:bodyPr>
          <a:lstStyle/>
          <a:p>
            <a:pPr>
              <a:spcAft>
                <a:spcPts val="1200"/>
              </a:spcAft>
              <a:defRPr/>
            </a:pPr>
            <a:r>
              <a:rPr lang="en-US" sz="2000" b="1" dirty="0">
                <a:solidFill>
                  <a:srgbClr val="FF0000"/>
                </a:solidFill>
                <a:latin typeface="Calibri" panose="020F0502020204030204" pitchFamily="34" charset="0"/>
                <a:cs typeface="Calibri" panose="020F0502020204030204" pitchFamily="34" charset="0"/>
              </a:rPr>
              <a:t>Most frequently cited OSHA </a:t>
            </a:r>
            <a:r>
              <a:rPr lang="en-US" sz="2000" b="1" dirty="0" smtClean="0">
                <a:solidFill>
                  <a:srgbClr val="FF0000"/>
                </a:solidFill>
                <a:latin typeface="Calibri" panose="020F0502020204030204" pitchFamily="34" charset="0"/>
                <a:cs typeface="Calibri" panose="020F0502020204030204" pitchFamily="34" charset="0"/>
              </a:rPr>
              <a:t>standards during </a:t>
            </a:r>
            <a:r>
              <a:rPr lang="en-US" sz="2000" b="1" dirty="0">
                <a:solidFill>
                  <a:srgbClr val="FF0000"/>
                </a:solidFill>
                <a:latin typeface="Calibri" panose="020F0502020204030204" pitchFamily="34" charset="0"/>
                <a:cs typeface="Calibri" panose="020F0502020204030204" pitchFamily="34" charset="0"/>
              </a:rPr>
              <a:t>FY 2018 inspections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63482" y="152400"/>
            <a:ext cx="4903067" cy="2590800"/>
          </a:xfrm>
          <a:prstGeom prst="rect">
            <a:avLst/>
          </a:prstGeom>
        </p:spPr>
      </p:pic>
      <p:sp>
        <p:nvSpPr>
          <p:cNvPr id="7" name="Rectangle 6" descr="Gray shaded box"/>
          <p:cNvSpPr/>
          <p:nvPr/>
        </p:nvSpPr>
        <p:spPr bwMode="auto">
          <a:xfrm>
            <a:off x="0" y="619912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www.osha.gov/Top_Ten_Standards.html</a:t>
            </a:r>
            <a:endParaRPr lang="en-US" b="1" dirty="0">
              <a:solidFill>
                <a:srgbClr val="0070C0"/>
              </a:solidFill>
            </a:endParaRPr>
          </a:p>
        </p:txBody>
      </p:sp>
    </p:spTree>
    <p:extLst>
      <p:ext uri="{BB962C8B-B14F-4D97-AF65-F5344CB8AC3E}">
        <p14:creationId xmlns:p14="http://schemas.microsoft.com/office/powerpoint/2010/main" val="2434800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7010400" cy="868362"/>
          </a:xfrm>
        </p:spPr>
        <p:txBody>
          <a:bodyPr/>
          <a:lstStyle/>
          <a:p>
            <a:r>
              <a:rPr lang="en-US" sz="3200" dirty="0">
                <a:solidFill>
                  <a:schemeClr val="bg1"/>
                </a:solidFill>
              </a:rPr>
              <a:t>Compliance Assistance Specialists</a:t>
            </a:r>
          </a:p>
        </p:txBody>
      </p:sp>
      <p:sp>
        <p:nvSpPr>
          <p:cNvPr id="3" name="Content Placeholder 2"/>
          <p:cNvSpPr>
            <a:spLocks noGrp="1"/>
          </p:cNvSpPr>
          <p:nvPr>
            <p:ph idx="1"/>
          </p:nvPr>
        </p:nvSpPr>
        <p:spPr bwMode="auto">
          <a:xfrm>
            <a:off x="152400" y="2159205"/>
            <a:ext cx="6096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Work out of OSHA’s Area Offices </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Provide general information about OSHA’s standards and compliance assistance resources</a:t>
            </a:r>
          </a:p>
          <a:p>
            <a:pPr>
              <a:spcBef>
                <a:spcPct val="0"/>
              </a:spcBef>
              <a:spcAft>
                <a:spcPts val="2400"/>
              </a:spcAft>
              <a:buSzPct val="115000"/>
              <a:buFont typeface="Wingdings" pitchFamily="2" charset="2"/>
              <a:buChar char="§"/>
            </a:pPr>
            <a:r>
              <a:rPr lang="en-US" sz="2800" dirty="0">
                <a:solidFill>
                  <a:srgbClr val="000000"/>
                </a:solidFill>
                <a:latin typeface="Calibri" pitchFamily="34" charset="0"/>
                <a:cs typeface="Calibri" pitchFamily="34" charset="0"/>
              </a:rPr>
              <a:t>Available for seminars, workshops, and speaking events</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sp>
        <p:nvSpPr>
          <p:cNvPr id="4" name="Rectangle 3" descr="Gray shaded box"/>
          <p:cNvSpPr/>
          <p:nvPr/>
        </p:nvSpPr>
        <p:spPr bwMode="auto">
          <a:xfrm>
            <a:off x="0" y="6091237"/>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www.osha.gov/dcsp/compliance_assistance/cas.html</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600" y="2187780"/>
            <a:ext cx="3004288" cy="2001532"/>
          </a:xfrm>
          <a:prstGeom prst="rect">
            <a:avLst/>
          </a:prstGeom>
        </p:spPr>
      </p:pic>
    </p:spTree>
    <p:extLst>
      <p:ext uri="{BB962C8B-B14F-4D97-AF65-F5344CB8AC3E}">
        <p14:creationId xmlns:p14="http://schemas.microsoft.com/office/powerpoint/2010/main" val="3107254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Operations -</a:t>
            </a:r>
            <a:br>
              <a:rPr lang="en-US" dirty="0" smtClean="0"/>
            </a:br>
            <a:r>
              <a:rPr lang="en-US" dirty="0" smtClean="0"/>
              <a:t>Hazards and Controls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753" y="2362200"/>
            <a:ext cx="9153306" cy="1342485"/>
          </a:xfrm>
        </p:spPr>
      </p:pic>
    </p:spTree>
    <p:extLst>
      <p:ext uri="{BB962C8B-B14F-4D97-AF65-F5344CB8AC3E}">
        <p14:creationId xmlns:p14="http://schemas.microsoft.com/office/powerpoint/2010/main" val="795597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Four Hazards</a:t>
            </a:r>
            <a:endParaRPr lang="en-US" dirty="0"/>
          </a:p>
        </p:txBody>
      </p:sp>
      <p:sp>
        <p:nvSpPr>
          <p:cNvPr id="3" name="Content Placeholder 2"/>
          <p:cNvSpPr>
            <a:spLocks noGrp="1"/>
          </p:cNvSpPr>
          <p:nvPr>
            <p:ph idx="1"/>
          </p:nvPr>
        </p:nvSpPr>
        <p:spPr/>
        <p:txBody>
          <a:bodyPr/>
          <a:lstStyle/>
          <a:p>
            <a:r>
              <a:rPr lang="en-US" dirty="0" smtClean="0"/>
              <a:t>Fall from</a:t>
            </a:r>
          </a:p>
          <a:p>
            <a:r>
              <a:rPr lang="en-US" dirty="0" smtClean="0"/>
              <a:t>Caught in or between</a:t>
            </a:r>
          </a:p>
          <a:p>
            <a:r>
              <a:rPr lang="en-US" dirty="0" smtClean="0"/>
              <a:t>Struck by</a:t>
            </a:r>
          </a:p>
          <a:p>
            <a:r>
              <a:rPr lang="en-US" dirty="0" smtClean="0"/>
              <a:t>Electrical</a:t>
            </a:r>
            <a:endParaRPr lang="en-US" dirty="0"/>
          </a:p>
        </p:txBody>
      </p:sp>
    </p:spTree>
    <p:extLst>
      <p:ext uri="{BB962C8B-B14F-4D97-AF65-F5344CB8AC3E}">
        <p14:creationId xmlns:p14="http://schemas.microsoft.com/office/powerpoint/2010/main" val="260322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Zoonotic Diseases</a:t>
            </a:r>
            <a:endParaRPr lang="en-US" dirty="0"/>
          </a:p>
        </p:txBody>
      </p:sp>
      <p:sp>
        <p:nvSpPr>
          <p:cNvPr id="3" name="Content Placeholder 2"/>
          <p:cNvSpPr>
            <a:spLocks noGrp="1"/>
          </p:cNvSpPr>
          <p:nvPr>
            <p:ph idx="1"/>
          </p:nvPr>
        </p:nvSpPr>
        <p:spPr/>
        <p:txBody>
          <a:bodyPr/>
          <a:lstStyle/>
          <a:p>
            <a:r>
              <a:rPr lang="en-US" sz="1800" dirty="0"/>
              <a:t>Agricultural workers may be exposed to animals that can transmit diseases.</a:t>
            </a:r>
          </a:p>
          <a:p>
            <a:r>
              <a:rPr lang="en-US" sz="1800" dirty="0"/>
              <a:t>Zoonotic diseases, or zoonoses, are diseases that can be transmitted from vertebrate animals to humans. Zoonoses are caused by bacteria, protozoa, fungi, viruses, parasites or prions, which are often part of an animal's natural flora (i.e., microorganisms that live in and on the animal) but are able to cause disease in humans. Infections can result from direct contact with animals or their products such as manure or placenta. Direct transmission can also occur through consumption of animal products (e.g., raw meat, raw milk, etc.) or through an animal bite. Humans can also become indirectly infected by contact with contaminated soil, food, or water. Farmers, ranchers, veterinarians, slaughterhouse workers, and other agricultural workers have a higher risk of contracting zoonoses because of their close contact with animals.</a:t>
            </a:r>
          </a:p>
          <a:p>
            <a:endParaRPr lang="en-US" dirty="0"/>
          </a:p>
        </p:txBody>
      </p:sp>
    </p:spTree>
    <p:extLst>
      <p:ext uri="{BB962C8B-B14F-4D97-AF65-F5344CB8AC3E}">
        <p14:creationId xmlns:p14="http://schemas.microsoft.com/office/powerpoint/2010/main" val="344862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pPr lvl="0"/>
            <a:r>
              <a:rPr lang="en-US" sz="2400" dirty="0"/>
              <a:t>Role of OSHA and </a:t>
            </a:r>
            <a:r>
              <a:rPr lang="en-US" sz="2400" dirty="0" smtClean="0"/>
              <a:t>Function of CAS</a:t>
            </a:r>
            <a:endParaRPr lang="en-US" sz="2400" dirty="0"/>
          </a:p>
          <a:p>
            <a:pPr lvl="0"/>
            <a:r>
              <a:rPr lang="en-US" sz="2400" dirty="0"/>
              <a:t>Safety concerns for migrant &amp; seasonal farm workers</a:t>
            </a:r>
          </a:p>
          <a:p>
            <a:pPr lvl="0"/>
            <a:r>
              <a:rPr lang="en-US" sz="2400" dirty="0"/>
              <a:t>Safety concerns for any workers </a:t>
            </a:r>
            <a:endParaRPr lang="en-US" sz="2400" dirty="0" smtClean="0"/>
          </a:p>
          <a:p>
            <a:pPr lvl="0"/>
            <a:r>
              <a:rPr lang="en-US" sz="2400" dirty="0" smtClean="0"/>
              <a:t>Worker rights</a:t>
            </a:r>
          </a:p>
          <a:p>
            <a:pPr lvl="0"/>
            <a:r>
              <a:rPr lang="en-US" sz="2400" dirty="0" smtClean="0"/>
              <a:t>Whistle Blower Protection</a:t>
            </a:r>
          </a:p>
          <a:p>
            <a:pPr lvl="0"/>
            <a:r>
              <a:rPr lang="en-US" sz="2400" dirty="0" smtClean="0"/>
              <a:t>How </a:t>
            </a:r>
            <a:r>
              <a:rPr lang="en-US" sz="2400" dirty="0"/>
              <a:t>to make a referral to OSHA</a:t>
            </a:r>
          </a:p>
          <a:p>
            <a:endParaRPr lang="en-US" dirty="0"/>
          </a:p>
        </p:txBody>
      </p:sp>
    </p:spTree>
    <p:extLst>
      <p:ext uri="{BB962C8B-B14F-4D97-AF65-F5344CB8AC3E}">
        <p14:creationId xmlns:p14="http://schemas.microsoft.com/office/powerpoint/2010/main" val="3138007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Bins and Silos</a:t>
            </a:r>
            <a:endParaRPr lang="en-US" dirty="0"/>
          </a:p>
        </p:txBody>
      </p:sp>
      <p:sp>
        <p:nvSpPr>
          <p:cNvPr id="3" name="Content Placeholder 2"/>
          <p:cNvSpPr>
            <a:spLocks noGrp="1"/>
          </p:cNvSpPr>
          <p:nvPr>
            <p:ph idx="1"/>
          </p:nvPr>
        </p:nvSpPr>
        <p:spPr>
          <a:xfrm>
            <a:off x="434788" y="1676400"/>
            <a:ext cx="8229600" cy="3763963"/>
          </a:xfrm>
        </p:spPr>
        <p:txBody>
          <a:bodyPr/>
          <a:lstStyle/>
          <a:p>
            <a:r>
              <a:rPr lang="en-US" sz="2000" dirty="0">
                <a:hlinkClick r:id="rId2" tooltip="Grain Bins and Silos"/>
              </a:rPr>
              <a:t>Grain Bins and Silos</a:t>
            </a:r>
            <a:endParaRPr lang="en-US" sz="2000" dirty="0"/>
          </a:p>
          <a:p>
            <a:r>
              <a:rPr lang="en-US" sz="2000" dirty="0"/>
              <a:t>While safety issues surrounding grain bins and silos are sometimes overlooked on farms, they pose many dangers. Farmworkers are exposed to suffocation or engulfment hazards when working with grain bins and silos, as well as grain dust exposures and explosions. OSHA issued a </a:t>
            </a:r>
            <a:r>
              <a:rPr lang="en-US" sz="2000" dirty="0">
                <a:hlinkClick r:id="rId3" tooltip="Hazard Alert"/>
              </a:rPr>
              <a:t>Hazard Alert</a:t>
            </a:r>
            <a:r>
              <a:rPr lang="en-US" sz="2000" dirty="0"/>
              <a:t> and an illustrated hazard </a:t>
            </a:r>
            <a:r>
              <a:rPr lang="en-US" sz="2000" dirty="0">
                <a:hlinkClick r:id="rId4" tooltip="wallet card - PDF"/>
              </a:rPr>
              <a:t>wallet card</a:t>
            </a:r>
            <a:r>
              <a:rPr lang="en-US" sz="2000" dirty="0"/>
              <a:t> explaining the dangers of working inside grain storage bins.</a:t>
            </a:r>
          </a:p>
          <a:p>
            <a:r>
              <a:rPr lang="en-US" sz="2000" dirty="0"/>
              <a:t>Suffocation can occur when a worker becomes buried (engulfed) by grain as they walk on moving grain or attempt to clear grain built up on the inside of a bin. Moving grain acts like "quicksand" and can bury a worker in seconds. "Bridged" grain and vertical piles of stored grain can also collapse unexpectedly if a worker stands on or near it. Additional information on safety and health issues associated with grain handling, such as personal protective equipment, use of lifelines, lockout/tagout, and training is located on the </a:t>
            </a:r>
            <a:r>
              <a:rPr lang="en-US" sz="2000" dirty="0">
                <a:hlinkClick r:id="rId5" tooltip="OSHA Grain Handling Safety and Health Topics Page"/>
              </a:rPr>
              <a:t>OSHA Grain Handling Safety and Health Topics Page</a:t>
            </a:r>
            <a:r>
              <a:rPr lang="en-US" sz="2000" dirty="0"/>
              <a:t>.</a:t>
            </a:r>
          </a:p>
          <a:p>
            <a:endParaRPr lang="en-US" dirty="0"/>
          </a:p>
        </p:txBody>
      </p:sp>
    </p:spTree>
    <p:extLst>
      <p:ext uri="{BB962C8B-B14F-4D97-AF65-F5344CB8AC3E}">
        <p14:creationId xmlns:p14="http://schemas.microsoft.com/office/powerpoint/2010/main" val="3481743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Equipment and Machinery</a:t>
            </a:r>
            <a:endParaRPr lang="en-US" dirty="0"/>
          </a:p>
        </p:txBody>
      </p:sp>
      <p:sp>
        <p:nvSpPr>
          <p:cNvPr id="3" name="Content Placeholder 2"/>
          <p:cNvSpPr>
            <a:spLocks noGrp="1"/>
          </p:cNvSpPr>
          <p:nvPr>
            <p:ph idx="1"/>
          </p:nvPr>
        </p:nvSpPr>
        <p:spPr>
          <a:xfrm>
            <a:off x="430306" y="2057400"/>
            <a:ext cx="8229600" cy="3763963"/>
          </a:xfrm>
        </p:spPr>
        <p:txBody>
          <a:bodyPr/>
          <a:lstStyle/>
          <a:p>
            <a:r>
              <a:rPr lang="en-US" sz="2000" dirty="0"/>
              <a:t>Farmworkers routinely use knives, hoes, and other cutting tools; work on ladders; or use machinery in their shops. However, these simple tools can be hazardous and have the potential for causing severe injuries when used or maintained improperly.</a:t>
            </a:r>
          </a:p>
          <a:p>
            <a:r>
              <a:rPr lang="en-US" sz="2000" dirty="0"/>
              <a:t>All tools should be maintained in good condition and used according to the manufacturers' instructions.</a:t>
            </a:r>
          </a:p>
          <a:p>
            <a:r>
              <a:rPr lang="en-US" sz="2000" dirty="0">
                <a:hlinkClick r:id="rId2" tooltip="Power tools"/>
              </a:rPr>
              <a:t>Power tools</a:t>
            </a:r>
            <a:r>
              <a:rPr lang="en-US" sz="2000" dirty="0"/>
              <a:t> must be properly grounded or double insulated and all guards or shields must be in place.</a:t>
            </a:r>
          </a:p>
          <a:p>
            <a:r>
              <a:rPr lang="en-US" sz="2000" dirty="0"/>
              <a:t>Farmworkers should wear the proper personal protective equipment (PPE) and make sure that clothing has no strings or loose ends that could be caught by machinery. Long hair should be tied back to prevent entanglement.</a:t>
            </a:r>
          </a:p>
          <a:p>
            <a:r>
              <a:rPr lang="en-US" sz="2000" dirty="0"/>
              <a:t>In addition, shops should be well lit and have clear walkways to eliminate slips, trips and falls.</a:t>
            </a:r>
          </a:p>
          <a:p>
            <a:endParaRPr lang="en-US" sz="2000" dirty="0"/>
          </a:p>
        </p:txBody>
      </p:sp>
    </p:spTree>
    <p:extLst>
      <p:ext uri="{BB962C8B-B14F-4D97-AF65-F5344CB8AC3E}">
        <p14:creationId xmlns:p14="http://schemas.microsoft.com/office/powerpoint/2010/main" val="2967923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a:t>
            </a:r>
            <a:endParaRPr lang="en-US" dirty="0"/>
          </a:p>
        </p:txBody>
      </p:sp>
      <p:sp>
        <p:nvSpPr>
          <p:cNvPr id="3" name="Content Placeholder 2"/>
          <p:cNvSpPr>
            <a:spLocks noGrp="1"/>
          </p:cNvSpPr>
          <p:nvPr>
            <p:ph idx="1"/>
          </p:nvPr>
        </p:nvSpPr>
        <p:spPr>
          <a:xfrm>
            <a:off x="425824" y="2286000"/>
            <a:ext cx="8229600" cy="3763963"/>
          </a:xfrm>
        </p:spPr>
        <p:txBody>
          <a:bodyPr/>
          <a:lstStyle/>
          <a:p>
            <a:r>
              <a:rPr lang="en-US" sz="1800" dirty="0">
                <a:hlinkClick r:id="rId2" tooltip="Heat-related illness"/>
              </a:rPr>
              <a:t>Heat-related illness</a:t>
            </a:r>
            <a:r>
              <a:rPr lang="en-US" sz="1800" dirty="0"/>
              <a:t>. </a:t>
            </a:r>
            <a:r>
              <a:rPr lang="en-US" sz="1800" b="1" dirty="0"/>
              <a:t>HEAT ILLNESS CAN BE DEADLY</a:t>
            </a:r>
            <a:r>
              <a:rPr lang="en-US" sz="1800" dirty="0"/>
              <a:t>. Every year, thousands of workers become sick from exposure to heat, and some even die. </a:t>
            </a:r>
            <a:r>
              <a:rPr lang="en-US" sz="1800" b="1" dirty="0"/>
              <a:t>These illnesses and deaths are preventable</a:t>
            </a:r>
            <a:r>
              <a:rPr lang="en-US" sz="1800" dirty="0"/>
              <a:t>. </a:t>
            </a:r>
          </a:p>
          <a:p>
            <a:r>
              <a:rPr lang="en-US" sz="1800" dirty="0"/>
              <a:t>Workers exposed to hot and humid conditions are at a high risk of heat illness, especially if they are doing heavy work tasks or using bulky protective clothing and equipment. New workers may also be at greater risk than others if they have not built up a tolerance to hot conditions. Employers must take steps to help workers become acclimated.</a:t>
            </a:r>
          </a:p>
          <a:p>
            <a:r>
              <a:rPr lang="en-US" sz="1800" dirty="0">
                <a:hlinkClick r:id="rId2" tooltip="Prevention"/>
              </a:rPr>
              <a:t>Prevention</a:t>
            </a:r>
            <a:r>
              <a:rPr lang="en-US" sz="1800" dirty="0"/>
              <a:t>. Heat-related illnesses, while potentially deadly, are easily preventable. When working in hot conditions, remember "WATER, REST, SHADE." Drink water every 15 minutes, even when not thirsty. Wear a hat and light-colored clothing. Rest in the shade. Be sure to watch out for fellow workers and know your location in case you need to call for assistance. Get help right away if there are any signs of illness</a:t>
            </a:r>
          </a:p>
          <a:p>
            <a:endParaRPr lang="en-US" sz="1800" dirty="0"/>
          </a:p>
        </p:txBody>
      </p:sp>
    </p:spTree>
    <p:extLst>
      <p:ext uri="{BB962C8B-B14F-4D97-AF65-F5344CB8AC3E}">
        <p14:creationId xmlns:p14="http://schemas.microsoft.com/office/powerpoint/2010/main" val="3013503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Ladders and Falls</a:t>
            </a:r>
            <a:endParaRPr lang="en-US" dirty="0"/>
          </a:p>
        </p:txBody>
      </p:sp>
      <p:sp>
        <p:nvSpPr>
          <p:cNvPr id="3" name="Content Placeholder 2"/>
          <p:cNvSpPr>
            <a:spLocks noGrp="1"/>
          </p:cNvSpPr>
          <p:nvPr>
            <p:ph idx="1"/>
          </p:nvPr>
        </p:nvSpPr>
        <p:spPr/>
        <p:txBody>
          <a:bodyPr/>
          <a:lstStyle/>
          <a:p>
            <a:r>
              <a:rPr lang="en-US" sz="2400" dirty="0"/>
              <a:t>OSHA's </a:t>
            </a:r>
            <a:r>
              <a:rPr lang="en-US" sz="2400" dirty="0">
                <a:hlinkClick r:id="rId2" tooltip="Fall Protection"/>
              </a:rPr>
              <a:t>Fall Protection</a:t>
            </a:r>
            <a:r>
              <a:rPr lang="en-US" sz="2400" dirty="0"/>
              <a:t> topics page and the National Institute of Occupational Safety and Health's </a:t>
            </a:r>
            <a:r>
              <a:rPr lang="en-US" sz="2400" dirty="0">
                <a:hlinkClick r:id="rId3" tooltip="Fall Injuries Prevention in the Workplace"/>
              </a:rPr>
              <a:t>Fall Injuries Prevention in the Workplace</a:t>
            </a:r>
            <a:r>
              <a:rPr lang="en-US" sz="2400" dirty="0"/>
              <a:t> site provide general information on different types of fall protection. The following resources provide fall protection guidance for farm workers and employers:</a:t>
            </a:r>
          </a:p>
          <a:p>
            <a:r>
              <a:rPr lang="en-US" sz="2400" dirty="0">
                <a:hlinkClick r:id="rId4" tooltip="Fall Prevention in the Agriculture Sector"/>
              </a:rPr>
              <a:t>Fall Prevention in the Agriculture Sector</a:t>
            </a:r>
            <a:endParaRPr lang="en-US" sz="2400" dirty="0"/>
          </a:p>
          <a:p>
            <a:r>
              <a:rPr lang="en-US" sz="2400" dirty="0">
                <a:hlinkClick r:id="rId5" tooltip="Guidance note: Falls prevention in the agricultural sector - PDF"/>
              </a:rPr>
              <a:t>Guidance note: Falls prevention in the agricultural sector</a:t>
            </a:r>
            <a:endParaRPr lang="en-US" sz="2400" dirty="0"/>
          </a:p>
          <a:p>
            <a:endParaRPr lang="en-US" dirty="0"/>
          </a:p>
        </p:txBody>
      </p:sp>
    </p:spTree>
    <p:extLst>
      <p:ext uri="{BB962C8B-B14F-4D97-AF65-F5344CB8AC3E}">
        <p14:creationId xmlns:p14="http://schemas.microsoft.com/office/powerpoint/2010/main" val="3962585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Injuries</a:t>
            </a:r>
            <a:endParaRPr lang="en-US" dirty="0"/>
          </a:p>
        </p:txBody>
      </p:sp>
      <p:sp>
        <p:nvSpPr>
          <p:cNvPr id="3" name="Content Placeholder 2"/>
          <p:cNvSpPr>
            <a:spLocks noGrp="1"/>
          </p:cNvSpPr>
          <p:nvPr>
            <p:ph idx="1"/>
          </p:nvPr>
        </p:nvSpPr>
        <p:spPr>
          <a:xfrm>
            <a:off x="304800" y="2209800"/>
            <a:ext cx="8229600" cy="3763963"/>
          </a:xfrm>
        </p:spPr>
        <p:txBody>
          <a:bodyPr/>
          <a:lstStyle/>
          <a:p>
            <a:r>
              <a:rPr lang="en-US" sz="2000" dirty="0"/>
              <a:t>Workers in agricultural operations for both crop and animal production typically use repetitive motions in awkward positions and which can cause musculoskeletal injuries.</a:t>
            </a:r>
          </a:p>
          <a:p>
            <a:r>
              <a:rPr lang="en-US" sz="2000" dirty="0">
                <a:hlinkClick r:id="rId2" tooltip="Ergonomic risk factors"/>
              </a:rPr>
              <a:t>Ergonomic risk factors</a:t>
            </a:r>
            <a:r>
              <a:rPr lang="en-US" sz="2000" dirty="0"/>
              <a:t> are found in jobs requiring repetitive, forceful, or prolonged exertions of the hands; frequent or heavy lifting, pushing, pulling, or carrying of heavy objects; and prolonged awkward postures. Vibration and cold may intensify these conditions.</a:t>
            </a:r>
          </a:p>
          <a:p>
            <a:r>
              <a:rPr lang="en-US" sz="2000" dirty="0"/>
              <a:t>New technology may reduce some types of ergonomic injuries but increase others. For instance, while dairy farmers have traditionally been at a higher risk for developing osteoarthritis of the knee, more recent research has shown new technology used in milking has resulted in a shift in musculoskeletal disorders to the shoulders, hands and arms</a:t>
            </a:r>
            <a:r>
              <a:rPr lang="en-US" sz="2000" dirty="0" smtClean="0"/>
              <a:t>.</a:t>
            </a:r>
            <a:endParaRPr lang="en-US" sz="2000" dirty="0"/>
          </a:p>
        </p:txBody>
      </p:sp>
    </p:spTree>
    <p:extLst>
      <p:ext uri="{BB962C8B-B14F-4D97-AF65-F5344CB8AC3E}">
        <p14:creationId xmlns:p14="http://schemas.microsoft.com/office/powerpoint/2010/main" val="1263491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a:t>
            </a:r>
            <a:endParaRPr lang="en-US" dirty="0"/>
          </a:p>
        </p:txBody>
      </p:sp>
      <p:sp>
        <p:nvSpPr>
          <p:cNvPr id="3" name="Content Placeholder 2"/>
          <p:cNvSpPr>
            <a:spLocks noGrp="1"/>
          </p:cNvSpPr>
          <p:nvPr>
            <p:ph idx="1"/>
          </p:nvPr>
        </p:nvSpPr>
        <p:spPr/>
        <p:txBody>
          <a:bodyPr/>
          <a:lstStyle/>
          <a:p>
            <a:r>
              <a:rPr lang="en-US" sz="1800" dirty="0"/>
              <a:t>Thousands of workers every year suffer from preventable hearing loss due to high workplace noise levels, and research has shown that those who live and work on farms have had significantly higher rates of hearing loss than the general population. In fact, farming is among the occupations recognized as having the highest risks for hearing loss.</a:t>
            </a:r>
          </a:p>
          <a:p>
            <a:r>
              <a:rPr lang="en-US" sz="1800" dirty="0"/>
              <a:t>Tractors, forage harvesters, silage blowers, chain saws, skid-steer loaders, grain dryers, squealing pigs and guns are some of the most typical sources of noise on the farm. Studies suggest that lengthy exposure to these high sound levels have resulted in noise-induced hearing loss to farmworkers of all ages, including teenagers. Hearing loss is not as dramatic nor as sudden as an injury from a tractor overturn or machine entanglement, but it is permanent</a:t>
            </a:r>
          </a:p>
          <a:p>
            <a:endParaRPr lang="en-US" dirty="0"/>
          </a:p>
        </p:txBody>
      </p:sp>
    </p:spTree>
    <p:extLst>
      <p:ext uri="{BB962C8B-B14F-4D97-AF65-F5344CB8AC3E}">
        <p14:creationId xmlns:p14="http://schemas.microsoft.com/office/powerpoint/2010/main" val="424377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Pesticides and Other Chemicals</a:t>
            </a:r>
            <a:endParaRPr lang="en-US" dirty="0"/>
          </a:p>
        </p:txBody>
      </p:sp>
      <p:sp>
        <p:nvSpPr>
          <p:cNvPr id="3" name="Content Placeholder 2"/>
          <p:cNvSpPr>
            <a:spLocks noGrp="1"/>
          </p:cNvSpPr>
          <p:nvPr>
            <p:ph idx="1"/>
          </p:nvPr>
        </p:nvSpPr>
        <p:spPr/>
        <p:txBody>
          <a:bodyPr/>
          <a:lstStyle/>
          <a:p>
            <a:r>
              <a:rPr lang="en-US" sz="2400" dirty="0">
                <a:hlinkClick r:id="rId2" tooltip="Pesticides and Other Chemicals"/>
              </a:rPr>
              <a:t>Pesticides and Other Chemicals</a:t>
            </a:r>
            <a:endParaRPr lang="en-US" sz="2400" dirty="0"/>
          </a:p>
          <a:p>
            <a:r>
              <a:rPr lang="en-US" sz="2400" i="1" dirty="0"/>
              <a:t>Pesticide exposure</a:t>
            </a:r>
            <a:r>
              <a:rPr lang="en-US" sz="2400" dirty="0"/>
              <a:t>. Pesticides pose risks of short- and long- term illness to farmworkers and their families. Workers who mix, load or apply pesticides (known as pesticide handlers) can be exposed to toxic pesticides due to spills and splashes, defective, missing or inadequate protective equipment, direct spray, or drift. Workers who perform hand labor tasks in areas that have been treated with pesticides face exposure from direct spray, drift or contact with pesticide residues on the crop or soil.</a:t>
            </a:r>
          </a:p>
          <a:p>
            <a:endParaRPr lang="en-US" dirty="0"/>
          </a:p>
        </p:txBody>
      </p:sp>
    </p:spTree>
    <p:extLst>
      <p:ext uri="{BB962C8B-B14F-4D97-AF65-F5344CB8AC3E}">
        <p14:creationId xmlns:p14="http://schemas.microsoft.com/office/powerpoint/2010/main" val="2623334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Oldal\Development\LyndaBoulos\EPA slide show\as7001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64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Oldal\Development\LyndaBoulos\EPA slide show\as7001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18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Oldal\Development\LyndaBoulos\EPA slide show\as7001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69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OSHA’s Mission</a:t>
            </a:r>
            <a:endParaRPr lang="en-US" dirty="0"/>
          </a:p>
        </p:txBody>
      </p:sp>
      <p:sp>
        <p:nvSpPr>
          <p:cNvPr id="3" name="Content Placeholder 2"/>
          <p:cNvSpPr>
            <a:spLocks noGrp="1"/>
          </p:cNvSpPr>
          <p:nvPr>
            <p:ph idx="1"/>
          </p:nvPr>
        </p:nvSpPr>
        <p:spPr/>
        <p:txBody>
          <a:bodyPr/>
          <a:lstStyle/>
          <a:p>
            <a:r>
              <a:rPr lang="en-US" dirty="0"/>
              <a:t>With the Occupational Safety and Health Act of 1970, Congress created the Occupational Safety and Health Administration (</a:t>
            </a:r>
            <a:r>
              <a:rPr lang="en-US" b="1" dirty="0"/>
              <a:t>OSHA</a:t>
            </a:r>
            <a:r>
              <a:rPr lang="en-US" dirty="0"/>
              <a:t>) to ensure safe and healthful working conditions for working men and women by setting and enforcing standards and by providing training, outreach, education and assistance.</a:t>
            </a:r>
          </a:p>
        </p:txBody>
      </p:sp>
    </p:spTree>
    <p:extLst>
      <p:ext uri="{BB962C8B-B14F-4D97-AF65-F5344CB8AC3E}">
        <p14:creationId xmlns:p14="http://schemas.microsoft.com/office/powerpoint/2010/main" val="3879529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Oldal\Development\LyndaBoulos\EPA slide show\as7001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54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Oldal\Development\LyndaBoulos\EPA slide show\as7001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68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Oldal\Development\LyndaBoulos\EPA slide show\as7001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67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Oldal\Development\LyndaBoulos\EPA slide show\as7001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98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Oldal\Development\LyndaBoulos\EPA slide show\as7001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35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Oldal\Development\LyndaBoulos\EPA slide show\as70011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84213"/>
            <a:ext cx="7715250" cy="533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26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Distress</a:t>
            </a:r>
            <a:endParaRPr lang="en-US" dirty="0"/>
          </a:p>
        </p:txBody>
      </p:sp>
      <p:sp>
        <p:nvSpPr>
          <p:cNvPr id="3" name="Content Placeholder 2"/>
          <p:cNvSpPr>
            <a:spLocks noGrp="1"/>
          </p:cNvSpPr>
          <p:nvPr>
            <p:ph idx="1"/>
          </p:nvPr>
        </p:nvSpPr>
        <p:spPr/>
        <p:txBody>
          <a:bodyPr/>
          <a:lstStyle/>
          <a:p>
            <a:r>
              <a:rPr lang="en-US" sz="2400" dirty="0">
                <a:hlinkClick r:id="rId2" tooltip="Respiratory Distress"/>
              </a:rPr>
              <a:t>Respiratory Distress</a:t>
            </a:r>
            <a:endParaRPr lang="en-US" sz="2400" dirty="0"/>
          </a:p>
          <a:p>
            <a:r>
              <a:rPr lang="en-US" sz="2400" i="1" dirty="0"/>
              <a:t>Respiratory hazards</a:t>
            </a:r>
            <a:r>
              <a:rPr lang="en-US" sz="2400" dirty="0"/>
              <a:t>. Respiratory hazards. Respiratory hazards in barns, manure pits, machinery and silos range from acute to chronic air contaminants. Farmworkers' most common respiratory hazards are bioaerosols, such as organic dusts, microorganisms, and endotoxins and chemical toxicants from the breakdown of grain and animal waste. Inorganic dust, from silicates in harvesting and tilling, is prevalent but less significant</a:t>
            </a:r>
          </a:p>
          <a:p>
            <a:endParaRPr lang="en-US" dirty="0"/>
          </a:p>
        </p:txBody>
      </p:sp>
    </p:spTree>
    <p:extLst>
      <p:ext uri="{BB962C8B-B14F-4D97-AF65-F5344CB8AC3E}">
        <p14:creationId xmlns:p14="http://schemas.microsoft.com/office/powerpoint/2010/main" val="1565071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Unsanitary Conditions</a:t>
            </a:r>
            <a:endParaRPr lang="en-US" dirty="0"/>
          </a:p>
        </p:txBody>
      </p:sp>
      <p:sp>
        <p:nvSpPr>
          <p:cNvPr id="3" name="Content Placeholder 2"/>
          <p:cNvSpPr>
            <a:spLocks noGrp="1"/>
          </p:cNvSpPr>
          <p:nvPr>
            <p:ph idx="1"/>
          </p:nvPr>
        </p:nvSpPr>
        <p:spPr>
          <a:xfrm>
            <a:off x="304800" y="2133600"/>
            <a:ext cx="8229600" cy="3763963"/>
          </a:xfrm>
        </p:spPr>
        <p:txBody>
          <a:bodyPr/>
          <a:lstStyle/>
          <a:p>
            <a:r>
              <a:rPr lang="en-US" sz="1800" dirty="0">
                <a:hlinkClick r:id="rId2" tooltip="Unsanitary Conditions"/>
              </a:rPr>
              <a:t>Unsanitary Conditions</a:t>
            </a:r>
            <a:endParaRPr lang="en-US" sz="1800" dirty="0"/>
          </a:p>
          <a:p>
            <a:r>
              <a:rPr lang="en-US" sz="1800" dirty="0"/>
              <a:t>The lack of drinking water, sanitation facilities and/or handwashing facilities can lead to many health effects. Farmworkers may suffer heat stroke and heat exhaustion from an insufficient intake of potable water, urinary tract infections due to urine retention from inadequate availability of toilets, agrichemical poisoning resulting from lack of handwashing facilities, and infectious and other communicable diseases from microbial and parasitic exposures.</a:t>
            </a:r>
          </a:p>
          <a:p>
            <a:r>
              <a:rPr lang="en-US" sz="1800" dirty="0"/>
              <a:t>The </a:t>
            </a:r>
            <a:r>
              <a:rPr lang="en-US" sz="1800" dirty="0">
                <a:hlinkClick r:id="rId3" tooltip="Field Sanitation standard"/>
              </a:rPr>
              <a:t>Field Sanitation standard</a:t>
            </a:r>
            <a:r>
              <a:rPr lang="en-US" sz="1800" dirty="0"/>
              <a:t> (1928.110) applies to any agricultural establishment where eleven (11) or more workers are engaged on any given day in hand-labor operations in the field. OSHA standards require covered employers to provide: toilets, potable drinking water, and hand-washing facilities to hand-laborers in the field; to provide each worker reasonable use of the above; and to inform each worker of the importance of good hygiene practices</a:t>
            </a:r>
          </a:p>
          <a:p>
            <a:endParaRPr lang="en-US" dirty="0"/>
          </a:p>
        </p:txBody>
      </p:sp>
    </p:spTree>
    <p:extLst>
      <p:ext uri="{BB962C8B-B14F-4D97-AF65-F5344CB8AC3E}">
        <p14:creationId xmlns:p14="http://schemas.microsoft.com/office/powerpoint/2010/main" val="3893156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 y="26464"/>
            <a:ext cx="5943600" cy="868362"/>
          </a:xfrm>
        </p:spPr>
        <p:txBody>
          <a:bodyPr/>
          <a:lstStyle/>
          <a:p>
            <a:pPr algn="ctr" eaLnBrk="1" hangingPunct="1"/>
            <a:r>
              <a:rPr lang="en-US" altLang="en-US" dirty="0" smtClean="0">
                <a:solidFill>
                  <a:schemeClr val="bg1"/>
                </a:solidFill>
                <a:latin typeface="Calibri" pitchFamily="34" charset="0"/>
              </a:rPr>
              <a:t>Heat Illness Prevention</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152400" y="2385573"/>
            <a:ext cx="7848600" cy="36342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altLang="en-US" sz="2400" dirty="0">
                <a:latin typeface="Calibri" pitchFamily="34" charset="0"/>
              </a:rPr>
              <a:t>Heat illness </a:t>
            </a:r>
            <a:r>
              <a:rPr lang="en-US" altLang="en-US" sz="2400" b="1" dirty="0">
                <a:latin typeface="Calibri" pitchFamily="34" charset="0"/>
              </a:rPr>
              <a:t>sickens</a:t>
            </a:r>
            <a:r>
              <a:rPr lang="en-US" altLang="en-US" sz="2400" dirty="0">
                <a:latin typeface="Calibri" pitchFamily="34" charset="0"/>
              </a:rPr>
              <a:t> thousands and results </a:t>
            </a:r>
            <a:r>
              <a:rPr lang="en-US" altLang="en-US" sz="2400" dirty="0" smtClean="0">
                <a:latin typeface="Calibri" pitchFamily="34" charset="0"/>
              </a:rPr>
              <a:t>in </a:t>
            </a:r>
            <a:r>
              <a:rPr lang="en-US" altLang="en-US" sz="2400" dirty="0">
                <a:latin typeface="Calibri" pitchFamily="34" charset="0"/>
              </a:rPr>
              <a:t>the </a:t>
            </a:r>
            <a:r>
              <a:rPr lang="en-US" altLang="en-US" sz="2400" b="1" dirty="0">
                <a:latin typeface="Calibri" pitchFamily="34" charset="0"/>
              </a:rPr>
              <a:t>deaths</a:t>
            </a:r>
            <a:r>
              <a:rPr lang="en-US" altLang="en-US" sz="2400" dirty="0">
                <a:latin typeface="Calibri" pitchFamily="34" charset="0"/>
              </a:rPr>
              <a:t> of </a:t>
            </a:r>
            <a:r>
              <a:rPr lang="en-US" altLang="en-US" sz="2400" dirty="0" smtClean="0">
                <a:latin typeface="Calibri" pitchFamily="34" charset="0"/>
              </a:rPr>
              <a:t>dozens of </a:t>
            </a:r>
            <a:r>
              <a:rPr lang="en-US" altLang="en-US" sz="2400" dirty="0">
                <a:latin typeface="Calibri" pitchFamily="34" charset="0"/>
              </a:rPr>
              <a:t>workers each </a:t>
            </a:r>
            <a:r>
              <a:rPr lang="en-US" altLang="en-US" sz="2400" dirty="0" smtClean="0">
                <a:latin typeface="Calibri" pitchFamily="34" charset="0"/>
              </a:rPr>
              <a:t>year</a:t>
            </a:r>
          </a:p>
          <a:p>
            <a:pPr>
              <a:spcBef>
                <a:spcPct val="0"/>
              </a:spcBef>
              <a:spcAft>
                <a:spcPts val="2400"/>
              </a:spcAft>
              <a:buClr>
                <a:srgbClr val="0070C0"/>
              </a:buClr>
              <a:buSzPct val="115000"/>
              <a:buFont typeface="Wingdings" pitchFamily="2" charset="2"/>
              <a:buChar char="§"/>
            </a:pPr>
            <a:r>
              <a:rPr lang="en-US" altLang="en-US" sz="2400" dirty="0" smtClean="0">
                <a:latin typeface="Calibri" pitchFamily="34" charset="0"/>
              </a:rPr>
              <a:t>Campaign educates employers and workers on danger of working in heat</a:t>
            </a:r>
          </a:p>
          <a:p>
            <a:pPr>
              <a:spcBef>
                <a:spcPct val="0"/>
              </a:spcBef>
              <a:spcAft>
                <a:spcPts val="2400"/>
              </a:spcAft>
              <a:buClr>
                <a:srgbClr val="0070C0"/>
              </a:buClr>
              <a:buSzPct val="115000"/>
              <a:buFont typeface="Wingdings" pitchFamily="2" charset="2"/>
              <a:buChar char="§"/>
            </a:pPr>
            <a:r>
              <a:rPr lang="en-US" altLang="en-US" sz="2400" dirty="0" smtClean="0">
                <a:latin typeface="Calibri" pitchFamily="34" charset="0"/>
              </a:rPr>
              <a:t>Resources include OSHA-NIOSH heat safety app</a:t>
            </a:r>
          </a:p>
          <a:p>
            <a:pPr>
              <a:spcBef>
                <a:spcPct val="0"/>
              </a:spcBef>
              <a:spcAft>
                <a:spcPts val="2400"/>
              </a:spcAft>
              <a:buSzPct val="115000"/>
              <a:buFont typeface="Wingdings" pitchFamily="2" charset="2"/>
              <a:buChar char="§"/>
            </a:pPr>
            <a:r>
              <a:rPr lang="en-US" altLang="en-US" sz="2400" dirty="0">
                <a:latin typeface="Calibri" pitchFamily="34" charset="0"/>
              </a:rPr>
              <a:t>Informal launch is </a:t>
            </a:r>
            <a:r>
              <a:rPr lang="en-US" altLang="en-US" sz="2400" dirty="0" smtClean="0">
                <a:latin typeface="Calibri" pitchFamily="34" charset="0"/>
              </a:rPr>
              <a:t>(“Don’t Fry </a:t>
            </a:r>
            <a:r>
              <a:rPr lang="en-US" altLang="en-US" sz="2400" dirty="0">
                <a:latin typeface="Calibri" pitchFamily="34" charset="0"/>
              </a:rPr>
              <a:t>Day” – Friday before Memorial Day</a:t>
            </a:r>
            <a:r>
              <a:rPr lang="en-US" altLang="en-US" sz="2400" dirty="0" smtClean="0">
                <a:latin typeface="Calibri" pitchFamily="34" charset="0"/>
              </a:rPr>
              <a:t>)</a:t>
            </a:r>
            <a:endParaRPr lang="en-US" altLang="en-US" sz="2400" dirty="0">
              <a:latin typeface="Calibri" pitchFamily="34" charset="0"/>
            </a:endParaRP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a:stretch/>
        </p:blipFill>
        <p:spPr bwMode="auto">
          <a:xfrm>
            <a:off x="17834" y="1020762"/>
            <a:ext cx="9144000" cy="1192212"/>
          </a:xfrm>
          <a:prstGeom prst="rect">
            <a:avLst/>
          </a:prstGeom>
          <a:ln>
            <a:noFill/>
          </a:ln>
          <a:extLst>
            <a:ext uri="{53640926-AAD7-44D8-BBD7-CCE9431645EC}">
              <a14:shadowObscured xmlns:a14="http://schemas.microsoft.com/office/drawing/2010/main"/>
            </a:ext>
          </a:extLst>
        </p:spPr>
      </p:pic>
      <p:sp>
        <p:nvSpPr>
          <p:cNvPr id="5" name="Rectangle 4"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www.osha.gov/heat</a:t>
            </a:r>
            <a:endParaRPr lang="en-US" b="1" dirty="0">
              <a:solidFill>
                <a:srgbClr val="0070C0"/>
              </a:solidFill>
            </a:endParaRPr>
          </a:p>
        </p:txBody>
      </p:sp>
    </p:spTree>
    <p:extLst>
      <p:ext uri="{BB962C8B-B14F-4D97-AF65-F5344CB8AC3E}">
        <p14:creationId xmlns:p14="http://schemas.microsoft.com/office/powerpoint/2010/main" val="3360849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Hazards</a:t>
            </a:r>
            <a:endParaRPr lang="en-US" dirty="0"/>
          </a:p>
        </p:txBody>
      </p:sp>
      <p:sp>
        <p:nvSpPr>
          <p:cNvPr id="3" name="Content Placeholder 2"/>
          <p:cNvSpPr>
            <a:spLocks noGrp="1"/>
          </p:cNvSpPr>
          <p:nvPr>
            <p:ph idx="1"/>
          </p:nvPr>
        </p:nvSpPr>
        <p:spPr/>
        <p:txBody>
          <a:bodyPr/>
          <a:lstStyle/>
          <a:p>
            <a:r>
              <a:rPr lang="en-US" sz="1400" dirty="0">
                <a:hlinkClick r:id="rId2" tooltip="Vehicle Hazards"/>
              </a:rPr>
              <a:t>Vehicle Hazards</a:t>
            </a:r>
            <a:endParaRPr lang="en-US" sz="1400" dirty="0"/>
          </a:p>
          <a:p>
            <a:r>
              <a:rPr lang="en-US" sz="1400" dirty="0"/>
              <a:t>Proper operation of farm vehicles can reduce accidents, injuries and fatalities in agricultural operations.</a:t>
            </a:r>
          </a:p>
          <a:p>
            <a:r>
              <a:rPr lang="en-US" sz="1400" b="1" dirty="0"/>
              <a:t>General vehicle safety</a:t>
            </a:r>
            <a:br>
              <a:rPr lang="en-US" sz="1400" b="1" dirty="0"/>
            </a:br>
            <a:r>
              <a:rPr lang="en-US" sz="1400" b="1" i="1" dirty="0"/>
              <a:t>Vehicle operation</a:t>
            </a:r>
            <a:endParaRPr lang="en-US" sz="1400" dirty="0"/>
          </a:p>
          <a:p>
            <a:r>
              <a:rPr lang="en-US" sz="1400" dirty="0"/>
              <a:t>Do not allow passengers to ride in the </a:t>
            </a:r>
            <a:r>
              <a:rPr lang="en-US" sz="1400" dirty="0" smtClean="0"/>
              <a:t>bed of the vehicle</a:t>
            </a:r>
            <a:r>
              <a:rPr lang="en-US" sz="1400" dirty="0"/>
              <a:t>.</a:t>
            </a:r>
          </a:p>
          <a:p>
            <a:r>
              <a:rPr lang="en-US" sz="1400" dirty="0"/>
              <a:t>Remove persons not involved in the activity from the site.</a:t>
            </a:r>
          </a:p>
          <a:p>
            <a:r>
              <a:rPr lang="en-US" sz="1400" dirty="0"/>
              <a:t>Shut off vehicle for refueling.</a:t>
            </a:r>
          </a:p>
          <a:p>
            <a:r>
              <a:rPr lang="en-US" sz="1400" dirty="0"/>
              <a:t>Park the vehicle whenever there is no driver inside, so that the motor is shut off, the brakes are engaged, the transmission is in park-lock or in gear, the keys are removed, and the attachments are disengaged.</a:t>
            </a:r>
          </a:p>
          <a:p>
            <a:r>
              <a:rPr lang="en-US" sz="1400" dirty="0"/>
              <a:t>All farm equipment traveling on any roadway should be equipped with an approved Slow Moving Vehicle (SMV) emblem. Emblems should be clean and in good shape.</a:t>
            </a:r>
          </a:p>
          <a:p>
            <a:r>
              <a:rPr lang="en-US" sz="1400" dirty="0"/>
              <a:t>Use a standardized system of hand signals to communicate when noise and or distance does not allow for verbal communication.</a:t>
            </a:r>
          </a:p>
          <a:p>
            <a:r>
              <a:rPr lang="en-US" sz="1400" dirty="0"/>
              <a:t>Falling Object Protective Structures (FOPS) should be installed on equipment where the user runs the risk of being struck by falling debris.</a:t>
            </a:r>
          </a:p>
          <a:p>
            <a:r>
              <a:rPr lang="en-US" sz="1400" dirty="0"/>
              <a:t>Never tow an implement that is improperly hitched.</a:t>
            </a:r>
          </a:p>
          <a:p>
            <a:endParaRPr lang="en-US" dirty="0"/>
          </a:p>
        </p:txBody>
      </p:sp>
    </p:spTree>
    <p:extLst>
      <p:ext uri="{BB962C8B-B14F-4D97-AF65-F5344CB8AC3E}">
        <p14:creationId xmlns:p14="http://schemas.microsoft.com/office/powerpoint/2010/main" val="339829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5816024"/>
          </a:xfrm>
          <a:prstGeom prst="rect">
            <a:avLst/>
          </a:prstGeom>
          <a:ln>
            <a:solidFill>
              <a:schemeClr val="tx1"/>
            </a:solidFill>
          </a:ln>
          <a:extLst>
            <a:ext uri="{53640926-AAD7-44D8-BBD7-CCE9431645EC}">
              <a14:shadowObscured xmlns:a14="http://schemas.microsoft.com/office/drawing/2010/main"/>
            </a:ext>
          </a:extLst>
        </p:spPr>
      </p:pic>
      <p:sp>
        <p:nvSpPr>
          <p:cNvPr id="4" name="TextBox 3"/>
          <p:cNvSpPr txBox="1"/>
          <p:nvPr/>
        </p:nvSpPr>
        <p:spPr>
          <a:xfrm>
            <a:off x="-331" y="6400800"/>
            <a:ext cx="2362200" cy="307777"/>
          </a:xfrm>
          <a:prstGeom prst="rect">
            <a:avLst/>
          </a:prstGeom>
          <a:noFill/>
        </p:spPr>
        <p:txBody>
          <a:bodyPr wrap="square" rtlCol="0">
            <a:spAutoFit/>
          </a:bodyPr>
          <a:lstStyle/>
          <a:p>
            <a:r>
              <a:rPr lang="en-US" sz="1400" dirty="0" smtClean="0"/>
              <a:t>Source: BLS </a:t>
            </a:r>
            <a:endParaRPr lang="en-US" sz="1400" dirty="0"/>
          </a:p>
        </p:txBody>
      </p:sp>
      <p:sp>
        <p:nvSpPr>
          <p:cNvPr id="5" name="TextBox 4"/>
          <p:cNvSpPr txBox="1"/>
          <p:nvPr/>
        </p:nvSpPr>
        <p:spPr>
          <a:xfrm>
            <a:off x="1371600" y="6122047"/>
            <a:ext cx="5439355" cy="58477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dirty="0" smtClean="0"/>
              <a:t>5,147 workers died from occupational injuries in 2017.</a:t>
            </a:r>
          </a:p>
          <a:p>
            <a:pPr marL="285750" indent="-285750">
              <a:buFont typeface="Arial" panose="020B0604020202020204" pitchFamily="34" charset="0"/>
              <a:buChar char="•"/>
            </a:pPr>
            <a:r>
              <a:rPr lang="en-US" sz="1600" dirty="0" smtClean="0"/>
              <a:t>This number decreased slightly from the 5,190 in 2016.</a:t>
            </a:r>
            <a:endParaRPr lang="en-US" sz="1600" dirty="0"/>
          </a:p>
        </p:txBody>
      </p:sp>
    </p:spTree>
    <p:extLst>
      <p:ext uri="{BB962C8B-B14F-4D97-AF65-F5344CB8AC3E}">
        <p14:creationId xmlns:p14="http://schemas.microsoft.com/office/powerpoint/2010/main" val="2054323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Hazards cont.</a:t>
            </a:r>
            <a:endParaRPr lang="en-US" dirty="0"/>
          </a:p>
        </p:txBody>
      </p:sp>
      <p:sp>
        <p:nvSpPr>
          <p:cNvPr id="3" name="Content Placeholder 2"/>
          <p:cNvSpPr>
            <a:spLocks noGrp="1"/>
          </p:cNvSpPr>
          <p:nvPr>
            <p:ph idx="1"/>
          </p:nvPr>
        </p:nvSpPr>
        <p:spPr>
          <a:xfrm>
            <a:off x="304800" y="2057400"/>
            <a:ext cx="8229600" cy="3763963"/>
          </a:xfrm>
        </p:spPr>
        <p:txBody>
          <a:bodyPr/>
          <a:lstStyle/>
          <a:p>
            <a:r>
              <a:rPr lang="en-US" sz="2000" b="1" i="1" dirty="0"/>
              <a:t>Vehicle Storage</a:t>
            </a:r>
            <a:endParaRPr lang="en-US" sz="2000" dirty="0"/>
          </a:p>
          <a:p>
            <a:r>
              <a:rPr lang="en-US" sz="2000" dirty="0"/>
              <a:t>Store away from structures housing livestock-to reduce the likelihood of fire.</a:t>
            </a:r>
          </a:p>
          <a:p>
            <a:r>
              <a:rPr lang="en-US" sz="2000" dirty="0"/>
              <a:t>Do not store with fuel storage tanks.</a:t>
            </a:r>
          </a:p>
          <a:p>
            <a:r>
              <a:rPr lang="en-US" sz="2000" dirty="0"/>
              <a:t>Do not store with debris.</a:t>
            </a:r>
          </a:p>
          <a:p>
            <a:r>
              <a:rPr lang="en-US" sz="2000" dirty="0"/>
              <a:t>Ensure that electrical lines are high enough for vehicles to pass below.</a:t>
            </a:r>
          </a:p>
          <a:p>
            <a:r>
              <a:rPr lang="en-US" sz="2000" dirty="0"/>
              <a:t>Ensure there is an easy exit from the storage structure.</a:t>
            </a:r>
          </a:p>
          <a:p>
            <a:r>
              <a:rPr lang="en-US" sz="2000" dirty="0"/>
              <a:t>Ensure the storage structure is lockable.</a:t>
            </a:r>
          </a:p>
          <a:p>
            <a:r>
              <a:rPr lang="en-US" sz="2000" dirty="0"/>
              <a:t>Ensure the floor surfaces are smooth and clean.</a:t>
            </a:r>
          </a:p>
          <a:p>
            <a:r>
              <a:rPr lang="en-US" sz="2000" dirty="0"/>
              <a:t>Remove keys from all vehicles.</a:t>
            </a:r>
          </a:p>
          <a:p>
            <a:r>
              <a:rPr lang="en-US" sz="2000" dirty="0"/>
              <a:t>Do not allow non-employees or children into storage structures</a:t>
            </a:r>
          </a:p>
          <a:p>
            <a:endParaRPr lang="en-US" dirty="0"/>
          </a:p>
        </p:txBody>
      </p:sp>
    </p:spTree>
    <p:extLst>
      <p:ext uri="{BB962C8B-B14F-4D97-AF65-F5344CB8AC3E}">
        <p14:creationId xmlns:p14="http://schemas.microsoft.com/office/powerpoint/2010/main" val="2194962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Hazards Cont.</a:t>
            </a:r>
            <a:endParaRPr lang="en-US" dirty="0"/>
          </a:p>
        </p:txBody>
      </p:sp>
      <p:sp>
        <p:nvSpPr>
          <p:cNvPr id="3" name="Content Placeholder 2"/>
          <p:cNvSpPr>
            <a:spLocks noGrp="1"/>
          </p:cNvSpPr>
          <p:nvPr>
            <p:ph idx="1"/>
          </p:nvPr>
        </p:nvSpPr>
        <p:spPr/>
        <p:txBody>
          <a:bodyPr/>
          <a:lstStyle/>
          <a:p>
            <a:r>
              <a:rPr lang="en-US" sz="2400" b="1" dirty="0"/>
              <a:t>Rollovers</a:t>
            </a:r>
            <a:endParaRPr lang="en-US" sz="2400" dirty="0"/>
          </a:p>
          <a:p>
            <a:r>
              <a:rPr lang="en-US" sz="2400" dirty="0"/>
              <a:t>The OSH Act requires an approved Roll-over Protective Structure (ROPs) for all agricultural tractors over 20 horsepower that were manufactured after October 25, 1976, and which are operated by a hired worker. See 1928.51(b)(1). See also the National Institute for Occupational Safety and Health page on </a:t>
            </a:r>
            <a:r>
              <a:rPr lang="en-US" sz="2400" dirty="0">
                <a:hlinkClick r:id="rId2" tooltip="Cost-effective Rollover Protective Structures (CROPS)"/>
              </a:rPr>
              <a:t>affordable ROPs</a:t>
            </a:r>
            <a:r>
              <a:rPr lang="en-US" sz="2400" dirty="0"/>
              <a:t> and </a:t>
            </a:r>
            <a:r>
              <a:rPr lang="en-US" sz="2400" dirty="0">
                <a:hlinkClick r:id="rId3" tooltip="Embracing Partnerships to Translate Research into Practice in Agriculture: Launching the National ROPS Rebate Program"/>
              </a:rPr>
              <a:t>Science Blog</a:t>
            </a:r>
            <a:r>
              <a:rPr lang="en-US" sz="2400" dirty="0"/>
              <a:t>, discussing the National ROPS Rebate Program (NRRP) that is run by the National Tractor Safety Coalition.</a:t>
            </a:r>
          </a:p>
          <a:p>
            <a:endParaRPr lang="en-US" dirty="0"/>
          </a:p>
        </p:txBody>
      </p:sp>
    </p:spTree>
    <p:extLst>
      <p:ext uri="{BB962C8B-B14F-4D97-AF65-F5344CB8AC3E}">
        <p14:creationId xmlns:p14="http://schemas.microsoft.com/office/powerpoint/2010/main" val="4044437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Hazards Cont.</a:t>
            </a:r>
            <a:endParaRPr lang="en-US" dirty="0"/>
          </a:p>
        </p:txBody>
      </p:sp>
      <p:sp>
        <p:nvSpPr>
          <p:cNvPr id="3" name="Content Placeholder 2"/>
          <p:cNvSpPr>
            <a:spLocks noGrp="1"/>
          </p:cNvSpPr>
          <p:nvPr>
            <p:ph idx="1"/>
          </p:nvPr>
        </p:nvSpPr>
        <p:spPr>
          <a:xfrm>
            <a:off x="228600" y="1426603"/>
            <a:ext cx="8229600" cy="3763963"/>
          </a:xfrm>
        </p:spPr>
        <p:txBody>
          <a:bodyPr/>
          <a:lstStyle/>
          <a:p>
            <a:r>
              <a:rPr lang="en-US" sz="2000" b="1" dirty="0"/>
              <a:t>Tractor hazards</a:t>
            </a:r>
            <a:endParaRPr lang="en-US" sz="2000" dirty="0"/>
          </a:p>
          <a:p>
            <a:r>
              <a:rPr lang="en-US" sz="2000" dirty="0"/>
              <a:t>Dangers exist from improperly hitching a tractor, using </a:t>
            </a:r>
            <a:r>
              <a:rPr lang="en-US" sz="2000" dirty="0" smtClean="0"/>
              <a:t>Skid-steer equipment and attachments t incorrectly</a:t>
            </a:r>
            <a:r>
              <a:rPr lang="en-US" sz="2000" dirty="0"/>
              <a:t>, carbon monoxide poisoning, and clothing and hair entanglement in improperly guarded moving parts.</a:t>
            </a:r>
          </a:p>
          <a:p>
            <a:r>
              <a:rPr lang="en-US" sz="2000" dirty="0"/>
              <a:t>Given that harvesting equipment may be used once a year over relatively few days, the operator should re-familiarize themselves with the piece of equipment, by inspecting it and reviewing proper operating procedures. The addition of harvesting equipment to tractors can change the balance of the vehicle and requires farmworkers' constant attention. Plan harvesting so equipment travels downhill on steep slopes to avoid overturns. Space tractor wheels as far apart as possible when operating on slopes.</a:t>
            </a:r>
          </a:p>
          <a:p>
            <a:r>
              <a:rPr lang="en-US" sz="2000" dirty="0"/>
              <a:t>The National Agricultural Tractor Safety Initiative provides information on research and resources available to help reduce tractor hazards.</a:t>
            </a:r>
          </a:p>
          <a:p>
            <a:endParaRPr lang="en-US" sz="2000" dirty="0"/>
          </a:p>
        </p:txBody>
      </p:sp>
    </p:spTree>
    <p:extLst>
      <p:ext uri="{BB962C8B-B14F-4D97-AF65-F5344CB8AC3E}">
        <p14:creationId xmlns:p14="http://schemas.microsoft.com/office/powerpoint/2010/main" val="3466757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Hazards Cont.</a:t>
            </a:r>
            <a:endParaRPr lang="en-US" dirty="0"/>
          </a:p>
        </p:txBody>
      </p:sp>
      <p:sp>
        <p:nvSpPr>
          <p:cNvPr id="3" name="Content Placeholder 2"/>
          <p:cNvSpPr>
            <a:spLocks noGrp="1"/>
          </p:cNvSpPr>
          <p:nvPr>
            <p:ph idx="1"/>
          </p:nvPr>
        </p:nvSpPr>
        <p:spPr>
          <a:xfrm>
            <a:off x="8965" y="1828800"/>
            <a:ext cx="8229600" cy="3763963"/>
          </a:xfrm>
        </p:spPr>
        <p:txBody>
          <a:bodyPr/>
          <a:lstStyle/>
          <a:p>
            <a:r>
              <a:rPr lang="en-US" sz="1600" b="1" dirty="0"/>
              <a:t>Power take-off (PTO) shafts</a:t>
            </a:r>
            <a:endParaRPr lang="en-US" sz="1600" dirty="0"/>
          </a:p>
          <a:p>
            <a:r>
              <a:rPr lang="en-US" sz="1600" dirty="0"/>
              <a:t>The PTO is a driveshaft, usually on a tractor, that can be used to provide power to an attachment or separate machine. It is designed to be easily connected and disconnected. The PTO allows implements to draw energy from the tractor's engine.</a:t>
            </a:r>
          </a:p>
          <a:p>
            <a:r>
              <a:rPr lang="en-US" sz="1600" dirty="0"/>
              <a:t>Tractors and harvesters should be inspected before they are operated and all operators should be trained in the safe operation. Farmworkers should understand the dangers of the PTO shaft.</a:t>
            </a:r>
          </a:p>
          <a:p>
            <a:r>
              <a:rPr lang="en-US" sz="1600" dirty="0"/>
              <a:t>Clothing can get caught in PTOs and the associated shafts and joints. The worker may be pulled into the shaft, which often results in loss of a limb or death. Some implements do use plastic guards to try to keep a person from becoming entangled in a PTO shaft, but even with guards, farmworkers need to exercise caution around PTO shafts when they are connected into a tractor or truck. Farmworkers need to know the following:</a:t>
            </a:r>
          </a:p>
          <a:p>
            <a:r>
              <a:rPr lang="en-US" sz="1600" dirty="0"/>
              <a:t>All shielding should remain in place and any damaged or missing shields should be replaced.</a:t>
            </a:r>
          </a:p>
          <a:p>
            <a:r>
              <a:rPr lang="en-US" sz="1600" dirty="0"/>
              <a:t>Farmworkers should not wear loose clothing or have long hair while working around a running machine. Hair and clothing can be caught by the machinery.</a:t>
            </a:r>
          </a:p>
          <a:p>
            <a:r>
              <a:rPr lang="en-US" sz="1600" dirty="0"/>
              <a:t>Farmworkers should stop the PTO when dismounting from the vehicle</a:t>
            </a:r>
          </a:p>
          <a:p>
            <a:endParaRPr lang="en-US" sz="1600" dirty="0"/>
          </a:p>
        </p:txBody>
      </p:sp>
    </p:spTree>
    <p:extLst>
      <p:ext uri="{BB962C8B-B14F-4D97-AF65-F5344CB8AC3E}">
        <p14:creationId xmlns:p14="http://schemas.microsoft.com/office/powerpoint/2010/main" val="1055964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Hazards Cont.</a:t>
            </a:r>
            <a:endParaRPr lang="en-US" dirty="0"/>
          </a:p>
        </p:txBody>
      </p:sp>
      <p:sp>
        <p:nvSpPr>
          <p:cNvPr id="3" name="Content Placeholder 2"/>
          <p:cNvSpPr>
            <a:spLocks noGrp="1"/>
          </p:cNvSpPr>
          <p:nvPr>
            <p:ph idx="1"/>
          </p:nvPr>
        </p:nvSpPr>
        <p:spPr>
          <a:xfrm>
            <a:off x="152400" y="1752600"/>
            <a:ext cx="8229600" cy="3763963"/>
          </a:xfrm>
        </p:spPr>
        <p:txBody>
          <a:bodyPr/>
          <a:lstStyle/>
          <a:p>
            <a:r>
              <a:rPr lang="en-US" sz="1800" b="1" dirty="0"/>
              <a:t>All terrain vehicles (ATVs)</a:t>
            </a:r>
            <a:endParaRPr lang="en-US" sz="1800" dirty="0"/>
          </a:p>
          <a:p>
            <a:r>
              <a:rPr lang="en-US" sz="1800" dirty="0"/>
              <a:t>The National Safety Council has developed recommendations for using ATVs. The recommendations include:</a:t>
            </a:r>
          </a:p>
          <a:p>
            <a:r>
              <a:rPr lang="en-US" sz="1800" dirty="0"/>
              <a:t>ATVs with an engine size of 70cc to 90cc should be operated by people at least 12 years of age.</a:t>
            </a:r>
          </a:p>
          <a:p>
            <a:r>
              <a:rPr lang="en-US" sz="1800" dirty="0"/>
              <a:t>ATVs with an engine size of greater than 90cc should only be operated by people at least 16 years of age.</a:t>
            </a:r>
          </a:p>
          <a:p>
            <a:r>
              <a:rPr lang="en-US" sz="1800" dirty="0"/>
              <a:t>Wear appropriate riding gear: DOT-, Snell ANSI-approved helmet, goggles, gloves, over-the-ankle boots, long-sleeve shirt and long pants.</a:t>
            </a:r>
          </a:p>
          <a:p>
            <a:r>
              <a:rPr lang="en-US" sz="1800" dirty="0"/>
              <a:t>Read owners' manuals carefully.</a:t>
            </a:r>
          </a:p>
          <a:p>
            <a:r>
              <a:rPr lang="en-US" sz="1800" dirty="0"/>
              <a:t>ATVs are not made for multiple riders. Never carry anyone else on the ATV.</a:t>
            </a:r>
          </a:p>
          <a:p>
            <a:r>
              <a:rPr lang="en-US" sz="1800" dirty="0"/>
              <a:t>Any added attachments affect the stability, operating and braking of the ATV.</a:t>
            </a:r>
          </a:p>
          <a:p>
            <a:r>
              <a:rPr lang="en-US" sz="1800" dirty="0"/>
              <a:t>Just because an attachment is available doesn't mean that it can be used without increasing your risk of being injured.</a:t>
            </a:r>
          </a:p>
          <a:p>
            <a:r>
              <a:rPr lang="en-US" sz="1800" dirty="0"/>
              <a:t>Do not operate the ATV on streets, highways or paved roads.</a:t>
            </a:r>
          </a:p>
          <a:p>
            <a:endParaRPr lang="en-US" sz="1800" dirty="0"/>
          </a:p>
        </p:txBody>
      </p:sp>
    </p:spTree>
    <p:extLst>
      <p:ext uri="{BB962C8B-B14F-4D97-AF65-F5344CB8AC3E}">
        <p14:creationId xmlns:p14="http://schemas.microsoft.com/office/powerpoint/2010/main" val="697672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smtClean="0">
                <a:solidFill>
                  <a:schemeClr val="bg1"/>
                </a:solidFill>
                <a:latin typeface="Calibri" pitchFamily="34" charset="0"/>
              </a:rPr>
              <a:t>Protecting Young Workers</a:t>
            </a:r>
            <a:endParaRPr lang="en-US" altLang="en-US" dirty="0">
              <a:solidFill>
                <a:schemeClr val="bg1"/>
              </a:solidFill>
              <a:latin typeface="Calibri" pitchFamily="34" charset="0"/>
            </a:endParaRPr>
          </a:p>
        </p:txBody>
      </p:sp>
      <p:sp>
        <p:nvSpPr>
          <p:cNvPr id="23" name="Rectangle 22"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www.osha.gov/youngworkers</a:t>
            </a:r>
            <a:endParaRPr lang="en-US" b="1" dirty="0">
              <a:solidFill>
                <a:srgbClr val="0070C0"/>
              </a:solidFill>
            </a:endParaRPr>
          </a:p>
        </p:txBody>
      </p:sp>
      <p:grpSp>
        <p:nvGrpSpPr>
          <p:cNvPr id="24" name="Group 7"/>
          <p:cNvGrpSpPr>
            <a:grpSpLocks/>
          </p:cNvGrpSpPr>
          <p:nvPr/>
        </p:nvGrpSpPr>
        <p:grpSpPr bwMode="auto">
          <a:xfrm>
            <a:off x="685800" y="1524000"/>
            <a:ext cx="7162800" cy="4267962"/>
            <a:chOff x="954741" y="1178859"/>
            <a:chExt cx="6836637" cy="3966883"/>
          </a:xfrm>
        </p:grpSpPr>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741" y="1178859"/>
              <a:ext cx="6836637" cy="959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741" y="1676400"/>
              <a:ext cx="6836637" cy="346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3"/>
            <p:cNvSpPr txBox="1">
              <a:spLocks noChangeArrowheads="1"/>
            </p:cNvSpPr>
            <p:nvPr/>
          </p:nvSpPr>
          <p:spPr bwMode="auto">
            <a:xfrm>
              <a:off x="1143000" y="1378803"/>
              <a:ext cx="64959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latin typeface="Calibri" pitchFamily="34" charset="0"/>
                </a:rPr>
                <a:t>Workers &lt;25 years old were </a:t>
              </a:r>
              <a:r>
                <a:rPr lang="en-US" altLang="en-US" sz="2400" b="1" dirty="0">
                  <a:solidFill>
                    <a:srgbClr val="FFFF00"/>
                  </a:solidFill>
                  <a:latin typeface="Calibri" pitchFamily="34" charset="0"/>
                </a:rPr>
                <a:t>twice as likely </a:t>
              </a:r>
              <a:r>
                <a:rPr lang="en-US" altLang="en-US" sz="2400" b="1" dirty="0">
                  <a:solidFill>
                    <a:schemeClr val="bg1"/>
                  </a:solidFill>
                  <a:latin typeface="Calibri" pitchFamily="34" charset="0"/>
                </a:rPr>
                <a:t>to end up in the emergency room as those 25 and older</a:t>
              </a:r>
            </a:p>
          </p:txBody>
        </p:sp>
      </p:grpSp>
    </p:spTree>
    <p:extLst>
      <p:ext uri="{BB962C8B-B14F-4D97-AF65-F5344CB8AC3E}">
        <p14:creationId xmlns:p14="http://schemas.microsoft.com/office/powerpoint/2010/main" val="478917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a:t>
            </a:r>
            <a:endParaRPr lang="en-US" dirty="0"/>
          </a:p>
        </p:txBody>
      </p:sp>
      <p:sp>
        <p:nvSpPr>
          <p:cNvPr id="3" name="Content Placeholder 2"/>
          <p:cNvSpPr>
            <a:spLocks noGrp="1"/>
          </p:cNvSpPr>
          <p:nvPr>
            <p:ph idx="1"/>
          </p:nvPr>
        </p:nvSpPr>
        <p:spPr/>
        <p:txBody>
          <a:bodyPr/>
          <a:lstStyle/>
          <a:p>
            <a:r>
              <a:rPr lang="en-US" sz="2000" dirty="0">
                <a:hlinkClick r:id="rId2" tooltip="Youth in Agriculture"/>
              </a:rPr>
              <a:t>Youth in Agriculture</a:t>
            </a:r>
            <a:endParaRPr lang="en-US" sz="2000" dirty="0"/>
          </a:p>
          <a:p>
            <a:r>
              <a:rPr lang="en-US" sz="2000" dirty="0"/>
              <a:t>OSHA's </a:t>
            </a:r>
            <a:r>
              <a:rPr lang="en-US" sz="2000" dirty="0">
                <a:hlinkClick r:id="rId3" tooltip="Youth in Agriculture"/>
              </a:rPr>
              <a:t>Youth in Agriculture</a:t>
            </a:r>
            <a:r>
              <a:rPr lang="en-US" sz="2000" dirty="0"/>
              <a:t> eTool describes common agricultural hazards and offers potential safety solutions that both employers and young workers can use to prevent accidents and avoid injury on the job. In addition, the National Institute of Occupational Safety and Health has created the </a:t>
            </a:r>
            <a:r>
              <a:rPr lang="en-US" sz="2000" dirty="0">
                <a:hlinkClick r:id="rId4" tooltip="Childhood Agricultural Injury Prevention Initiative"/>
              </a:rPr>
              <a:t>Childhood Agricultural Injury Prevention Initiative</a:t>
            </a:r>
            <a:r>
              <a:rPr lang="en-US" sz="2000" dirty="0"/>
              <a:t> to identify and support the research needed to prevent youth injuries on farms, as well as raise awareness of the issue.</a:t>
            </a:r>
          </a:p>
          <a:p>
            <a:r>
              <a:rPr lang="en-US" sz="2000" dirty="0"/>
              <a:t>The Department of Labor's Wage and Hour Division sets other restrictions, including child labor laws, for youth in agriculture</a:t>
            </a:r>
          </a:p>
          <a:p>
            <a:endParaRPr lang="en-US" dirty="0"/>
          </a:p>
        </p:txBody>
      </p:sp>
    </p:spTree>
    <p:extLst>
      <p:ext uri="{BB962C8B-B14F-4D97-AF65-F5344CB8AC3E}">
        <p14:creationId xmlns:p14="http://schemas.microsoft.com/office/powerpoint/2010/main" val="3694054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smtClean="0">
                <a:solidFill>
                  <a:schemeClr val="bg1"/>
                </a:solidFill>
                <a:latin typeface="Calibri" pitchFamily="34" charset="0"/>
              </a:rPr>
              <a:t>Employer Responsibilities</a:t>
            </a:r>
            <a:endParaRPr lang="en-US" altLang="en-US" dirty="0">
              <a:solidFill>
                <a:schemeClr val="bg1"/>
              </a:solidFill>
              <a:latin typeface="Calibri" pitchFamily="34" charset="0"/>
            </a:endParaRPr>
          </a:p>
        </p:txBody>
      </p:sp>
      <p:sp>
        <p:nvSpPr>
          <p:cNvPr id="3" name="Rectangle 2"/>
          <p:cNvSpPr/>
          <p:nvPr/>
        </p:nvSpPr>
        <p:spPr>
          <a:xfrm>
            <a:off x="152400" y="2438400"/>
            <a:ext cx="4876800" cy="3554819"/>
          </a:xfrm>
          <a:prstGeom prst="rect">
            <a:avLst/>
          </a:prstGeom>
        </p:spPr>
        <p:txBody>
          <a:bodyPr wrap="square">
            <a:spAutoFit/>
          </a:bodyPr>
          <a:lstStyle/>
          <a:p>
            <a:pPr marL="457200" indent="-457200">
              <a:spcAft>
                <a:spcPts val="1800"/>
              </a:spcAft>
              <a:buClr>
                <a:srgbClr val="0070C0"/>
              </a:buClr>
              <a:buSzPct val="115000"/>
              <a:buFont typeface="Wingdings" pitchFamily="2" charset="2"/>
              <a:buChar char="§"/>
            </a:pPr>
            <a:r>
              <a:rPr lang="en-US" altLang="en-US" dirty="0" smtClean="0">
                <a:latin typeface="Calibri" pitchFamily="34" charset="0"/>
              </a:rPr>
              <a:t>Provide a workplace free from serious recognized hazards (OSH Act general duty clause)</a:t>
            </a:r>
            <a:endParaRPr lang="en-US" altLang="en-US" dirty="0">
              <a:solidFill>
                <a:srgbClr val="0070C0"/>
              </a:solidFill>
              <a:latin typeface="Calibri" pitchFamily="34" charset="0"/>
            </a:endParaRPr>
          </a:p>
          <a:p>
            <a:pPr marL="457200" indent="-457200">
              <a:spcAft>
                <a:spcPts val="1800"/>
              </a:spcAft>
              <a:buClr>
                <a:srgbClr val="0070C0"/>
              </a:buClr>
              <a:buSzPct val="115000"/>
              <a:buFont typeface="Wingdings" pitchFamily="2" charset="2"/>
              <a:buChar char="§"/>
            </a:pPr>
            <a:r>
              <a:rPr lang="en-US" altLang="en-US" dirty="0" smtClean="0">
                <a:latin typeface="Calibri" pitchFamily="34" charset="0"/>
              </a:rPr>
              <a:t>Comply with applicable OSHA standards</a:t>
            </a:r>
            <a:r>
              <a:rPr lang="en-US" altLang="en-US" dirty="0" smtClean="0">
                <a:solidFill>
                  <a:srgbClr val="0070C0"/>
                </a:solidFill>
                <a:latin typeface="Calibri" pitchFamily="34" charset="0"/>
              </a:rPr>
              <a:t> </a:t>
            </a:r>
          </a:p>
          <a:p>
            <a:pPr marL="457200" indent="-457200">
              <a:spcAft>
                <a:spcPts val="1800"/>
              </a:spcAft>
              <a:buClr>
                <a:srgbClr val="0070C0"/>
              </a:buClr>
              <a:buSzPct val="115000"/>
              <a:buFont typeface="Wingdings" pitchFamily="2" charset="2"/>
              <a:buChar char="§"/>
            </a:pPr>
            <a:r>
              <a:rPr lang="en-US" altLang="en-US" dirty="0" smtClean="0">
                <a:latin typeface="Calibri" pitchFamily="34" charset="0"/>
              </a:rPr>
              <a:t>Provide safety training required by OSHA standards in a way that workers can understand</a:t>
            </a:r>
          </a:p>
          <a:p>
            <a:pPr marL="457200" indent="-457200">
              <a:spcAft>
                <a:spcPts val="1800"/>
              </a:spcAft>
              <a:buClr>
                <a:srgbClr val="0070C0"/>
              </a:buClr>
              <a:buSzPct val="115000"/>
              <a:buFont typeface="Wingdings" pitchFamily="2" charset="2"/>
              <a:buChar char="§"/>
            </a:pPr>
            <a:r>
              <a:rPr lang="en-US" altLang="en-US" dirty="0" smtClean="0">
                <a:latin typeface="Calibri" pitchFamily="34" charset="0"/>
              </a:rPr>
              <a:t>Post the OSHA poster, report fatalities and severe injuries, and comply with injury/illness recordkeeping requirements</a:t>
            </a:r>
            <a:endParaRPr lang="en-US" altLang="en-US" dirty="0">
              <a:latin typeface="Calibri" pitchFamily="34" charset="0"/>
            </a:endParaRPr>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824987"/>
            <a:ext cx="4146397" cy="30518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descr="Gray shaded box"/>
          <p:cNvSpPr/>
          <p:nvPr/>
        </p:nvSpPr>
        <p:spPr bwMode="auto">
          <a:xfrm>
            <a:off x="0" y="6167437"/>
            <a:ext cx="61722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altLang="en-US" b="1" dirty="0" smtClean="0">
                <a:solidFill>
                  <a:srgbClr val="0070C0"/>
                </a:solidFill>
                <a:latin typeface="Calibri" panose="020F0502020204030204" pitchFamily="34" charset="0"/>
              </a:rPr>
              <a:t>www.osha.gov/as/opa/worker/employer_responsibility.html</a:t>
            </a:r>
            <a:endParaRPr lang="en-US" altLang="en-US"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982007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 y="0"/>
            <a:ext cx="6781800" cy="868362"/>
          </a:xfrm>
        </p:spPr>
        <p:txBody>
          <a:bodyPr/>
          <a:lstStyle/>
          <a:p>
            <a:pPr algn="ctr" eaLnBrk="1" hangingPunct="1"/>
            <a:r>
              <a:rPr lang="en-US" altLang="en-US" dirty="0" smtClean="0">
                <a:solidFill>
                  <a:schemeClr val="bg1"/>
                </a:solidFill>
                <a:latin typeface="Calibri" pitchFamily="34" charset="0"/>
              </a:rPr>
              <a:t>Recordkeeping and Reporting</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533400" y="24384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Clr>
                <a:srgbClr val="0070C0"/>
              </a:buClr>
              <a:buSzPct val="115000"/>
              <a:buFont typeface="Wingdings" pitchFamily="2" charset="2"/>
              <a:buChar char="§"/>
            </a:pPr>
            <a:r>
              <a:rPr lang="en-US" altLang="en-US" sz="2800" dirty="0" smtClean="0">
                <a:latin typeface="Calibri" pitchFamily="34" charset="0"/>
              </a:rPr>
              <a:t>OSHA Poster</a:t>
            </a:r>
          </a:p>
          <a:p>
            <a:pPr>
              <a:spcBef>
                <a:spcPct val="0"/>
              </a:spcBef>
              <a:spcAft>
                <a:spcPts val="2400"/>
              </a:spcAft>
              <a:buClr>
                <a:srgbClr val="0070C0"/>
              </a:buClr>
              <a:buSzPct val="115000"/>
              <a:buFont typeface="Wingdings" pitchFamily="2" charset="2"/>
              <a:buChar char="§"/>
            </a:pPr>
            <a:r>
              <a:rPr lang="en-US" altLang="en-US" sz="2800" dirty="0" smtClean="0">
                <a:latin typeface="Calibri" pitchFamily="34" charset="0"/>
              </a:rPr>
              <a:t>Recordkeeping Requirements</a:t>
            </a:r>
          </a:p>
          <a:p>
            <a:pPr>
              <a:spcBef>
                <a:spcPct val="0"/>
              </a:spcBef>
              <a:spcAft>
                <a:spcPts val="2400"/>
              </a:spcAft>
              <a:buClr>
                <a:srgbClr val="0070C0"/>
              </a:buClr>
              <a:buSzPct val="115000"/>
              <a:buFont typeface="Wingdings" pitchFamily="2" charset="2"/>
              <a:buChar char="§"/>
            </a:pPr>
            <a:r>
              <a:rPr lang="en-US" altLang="en-US" sz="2800" dirty="0" smtClean="0">
                <a:latin typeface="Calibri" pitchFamily="34" charset="0"/>
              </a:rPr>
              <a:t>Reporting Fatalities and Severe Injuries</a:t>
            </a:r>
          </a:p>
          <a:p>
            <a:pPr>
              <a:spcBef>
                <a:spcPct val="0"/>
              </a:spcBef>
              <a:spcAft>
                <a:spcPts val="2400"/>
              </a:spcAft>
              <a:buClr>
                <a:srgbClr val="0070C0"/>
              </a:buClr>
              <a:buSzPct val="115000"/>
              <a:buFont typeface="Wingdings" pitchFamily="2" charset="2"/>
              <a:buChar char="§"/>
            </a:pPr>
            <a:r>
              <a:rPr lang="en-US" altLang="en-US" sz="2800" dirty="0" smtClean="0">
                <a:latin typeface="Calibri" pitchFamily="34" charset="0"/>
              </a:rPr>
              <a:t>Electronic Submission of Injury/Illness Data</a:t>
            </a:r>
          </a:p>
        </p:txBody>
      </p:sp>
    </p:spTree>
    <p:extLst>
      <p:ext uri="{BB962C8B-B14F-4D97-AF65-F5344CB8AC3E}">
        <p14:creationId xmlns:p14="http://schemas.microsoft.com/office/powerpoint/2010/main" val="1444963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smtClean="0">
                <a:solidFill>
                  <a:schemeClr val="bg1"/>
                </a:solidFill>
                <a:latin typeface="Calibri" pitchFamily="34" charset="0"/>
              </a:rPr>
              <a:t>OSHA Poster – It’s the Law!</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371272" y="2362200"/>
            <a:ext cx="54864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defRPr/>
            </a:pPr>
            <a:r>
              <a:rPr lang="en-US" sz="2800" dirty="0" smtClean="0">
                <a:latin typeface="Calibri" panose="020F0502020204030204" pitchFamily="34" charset="0"/>
                <a:cs typeface="Calibri" panose="020F0502020204030204" pitchFamily="34" charset="0"/>
              </a:rPr>
              <a:t>It’s Free</a:t>
            </a:r>
          </a:p>
          <a:p>
            <a:pPr>
              <a:buFont typeface="Wingdings" panose="05000000000000000000" pitchFamily="2" charset="2"/>
              <a:buChar char="§"/>
              <a:defRPr/>
            </a:pPr>
            <a:r>
              <a:rPr lang="en-US" sz="2800" dirty="0" smtClean="0">
                <a:latin typeface="Calibri" panose="020F0502020204030204" pitchFamily="34" charset="0"/>
                <a:cs typeface="Calibri" panose="020F0502020204030204" pitchFamily="34" charset="0"/>
              </a:rPr>
              <a:t>It’s </a:t>
            </a:r>
            <a:r>
              <a:rPr lang="en-US" sz="2800" dirty="0">
                <a:latin typeface="Calibri" panose="020F0502020204030204" pitchFamily="34" charset="0"/>
                <a:cs typeface="Calibri" panose="020F0502020204030204" pitchFamily="34" charset="0"/>
              </a:rPr>
              <a:t>Required</a:t>
            </a:r>
          </a:p>
          <a:p>
            <a:pPr>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Post in a conspicuous location</a:t>
            </a:r>
          </a:p>
          <a:p>
            <a:pPr>
              <a:buFont typeface="Wingdings" panose="05000000000000000000" pitchFamily="2" charset="2"/>
              <a:buChar char="§"/>
              <a:defRPr/>
            </a:pPr>
            <a:r>
              <a:rPr lang="en-US" sz="2800" dirty="0">
                <a:latin typeface="Calibri" panose="020F0502020204030204" pitchFamily="34" charset="0"/>
                <a:cs typeface="Calibri" panose="020F0502020204030204" pitchFamily="34" charset="0"/>
              </a:rPr>
              <a:t>State </a:t>
            </a:r>
            <a:r>
              <a:rPr lang="en-US" sz="2800" dirty="0" smtClean="0">
                <a:latin typeface="Calibri" panose="020F0502020204030204" pitchFamily="34" charset="0"/>
                <a:cs typeface="Calibri" panose="020F0502020204030204" pitchFamily="34" charset="0"/>
              </a:rPr>
              <a:t>Plans </a:t>
            </a:r>
            <a:r>
              <a:rPr lang="en-US" sz="2800" dirty="0">
                <a:latin typeface="Calibri" panose="020F0502020204030204" pitchFamily="34" charset="0"/>
                <a:cs typeface="Calibri" panose="020F0502020204030204" pitchFamily="34" charset="0"/>
              </a:rPr>
              <a:t>may have their own versions </a:t>
            </a:r>
          </a:p>
        </p:txBody>
      </p:sp>
      <p:pic>
        <p:nvPicPr>
          <p:cNvPr id="4" name="Picture 3" descr="OSHA's Free Workplace Pos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1020762"/>
            <a:ext cx="3007372" cy="4184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descr="Gray shaded box"/>
          <p:cNvSpPr/>
          <p:nvPr/>
        </p:nvSpPr>
        <p:spPr bwMode="auto">
          <a:xfrm>
            <a:off x="0" y="6087574"/>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www.osha.gov/Publications/poster.html</a:t>
            </a:r>
          </a:p>
        </p:txBody>
      </p:sp>
    </p:spTree>
    <p:extLst>
      <p:ext uri="{BB962C8B-B14F-4D97-AF65-F5344CB8AC3E}">
        <p14:creationId xmlns:p14="http://schemas.microsoft.com/office/powerpoint/2010/main" val="57624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dirty="0" smtClean="0">
                <a:solidFill>
                  <a:schemeClr val="bg1"/>
                </a:solidFill>
                <a:latin typeface="Calibri" pitchFamily="34" charset="0"/>
              </a:rPr>
              <a:t>Inspections by Federal OSHA</a:t>
            </a:r>
            <a:br>
              <a:rPr lang="en-US" altLang="en-US" dirty="0" smtClean="0">
                <a:solidFill>
                  <a:schemeClr val="bg1"/>
                </a:solidFill>
                <a:latin typeface="Calibri" pitchFamily="34" charset="0"/>
              </a:rPr>
            </a:br>
            <a:endParaRPr lang="en-US" altLang="en-US" sz="2800" dirty="0">
              <a:solidFill>
                <a:schemeClr val="bg1"/>
              </a:solidFill>
              <a:latin typeface="Calibri" pitchFamily="34" charset="0"/>
            </a:endParaRPr>
          </a:p>
        </p:txBody>
      </p:sp>
      <p:sp>
        <p:nvSpPr>
          <p:cNvPr id="4" name="TextBox 3"/>
          <p:cNvSpPr txBox="1"/>
          <p:nvPr/>
        </p:nvSpPr>
        <p:spPr>
          <a:xfrm>
            <a:off x="6657849" y="2286000"/>
            <a:ext cx="2390023" cy="1569660"/>
          </a:xfrm>
          <a:prstGeom prst="rect">
            <a:avLst/>
          </a:prstGeom>
          <a:noFill/>
          <a:ln w="38100">
            <a:solidFill>
              <a:srgbClr val="FF0000"/>
            </a:solidFill>
          </a:ln>
        </p:spPr>
        <p:txBody>
          <a:bodyPr wrap="square" rtlCol="0">
            <a:spAutoFit/>
          </a:bodyPr>
          <a:lstStyle/>
          <a:p>
            <a:pPr marL="285750" indent="-285750">
              <a:buFont typeface="Arial" panose="020B0604020202020204" pitchFamily="34" charset="0"/>
              <a:buChar char="•"/>
            </a:pPr>
            <a:r>
              <a:rPr lang="en-US" sz="1600" b="1" dirty="0" smtClean="0"/>
              <a:t>In FY 2018, federal OSHA conducted 32,020 inspections.</a:t>
            </a:r>
          </a:p>
          <a:p>
            <a:pPr marL="285750" indent="-285750">
              <a:buFont typeface="Arial" panose="020B0604020202020204" pitchFamily="34" charset="0"/>
              <a:buChar char="•"/>
            </a:pPr>
            <a:r>
              <a:rPr lang="en-US" sz="1600" b="1" dirty="0" smtClean="0"/>
              <a:t>State Plans conducted 40,993 inspections.</a:t>
            </a:r>
            <a:endParaRPr lang="en-US" sz="1600" b="1" dirty="0"/>
          </a:p>
        </p:txBody>
      </p:sp>
      <p:graphicFrame>
        <p:nvGraphicFramePr>
          <p:cNvPr id="5" name="Chart 4"/>
          <p:cNvGraphicFramePr>
            <a:graphicFrameLocks noGrp="1"/>
          </p:cNvGraphicFramePr>
          <p:nvPr>
            <p:extLst/>
          </p:nvPr>
        </p:nvGraphicFramePr>
        <p:xfrm>
          <a:off x="157998" y="1981200"/>
          <a:ext cx="6465804"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6230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eaLnBrk="1" hangingPunct="1"/>
            <a:r>
              <a:rPr lang="en-US" altLang="en-US" dirty="0" smtClean="0">
                <a:solidFill>
                  <a:schemeClr val="bg1"/>
                </a:solidFill>
                <a:latin typeface="Calibri" pitchFamily="34" charset="0"/>
              </a:rPr>
              <a:t>  Recordkeeping</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381000" y="3001778"/>
            <a:ext cx="61722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sz="2400" dirty="0" smtClean="0">
                <a:latin typeface="Calibri" panose="020F0502020204030204" pitchFamily="34" charset="0"/>
                <a:cs typeface="Calibri" panose="020F0502020204030204" pitchFamily="34" charset="0"/>
              </a:rPr>
              <a:t>Many </a:t>
            </a:r>
            <a:r>
              <a:rPr lang="en-US" sz="2400" dirty="0">
                <a:latin typeface="Calibri" panose="020F0502020204030204" pitchFamily="34" charset="0"/>
                <a:cs typeface="Calibri" panose="020F0502020204030204" pitchFamily="34" charset="0"/>
              </a:rPr>
              <a:t>employers with more than 10 employees are required to keep a record of serious work-related injuries and illnesses</a:t>
            </a:r>
            <a:r>
              <a:rPr lang="en-US" sz="2400" dirty="0" smtClean="0">
                <a:latin typeface="Calibri" panose="020F0502020204030204" pitchFamily="34" charset="0"/>
                <a:cs typeface="Calibri" panose="020F0502020204030204" pitchFamily="34" charset="0"/>
              </a:rPr>
              <a:t>.</a:t>
            </a:r>
          </a:p>
          <a:p>
            <a:pPr>
              <a:spcBef>
                <a:spcPct val="0"/>
              </a:spcBef>
              <a:spcAft>
                <a:spcPts val="2400"/>
              </a:spcAft>
              <a:buSzPct val="115000"/>
              <a:buFont typeface="Wingdings" pitchFamily="2" charset="2"/>
              <a:buChar char="§"/>
            </a:pPr>
            <a:r>
              <a:rPr lang="en-US" sz="2400" dirty="0" smtClean="0">
                <a:latin typeface="Calibri" panose="020F0502020204030204" pitchFamily="34" charset="0"/>
                <a:cs typeface="Calibri" panose="020F0502020204030204" pitchFamily="34" charset="0"/>
              </a:rPr>
              <a:t>Certain low-risk industries are exempted</a:t>
            </a:r>
          </a:p>
          <a:p>
            <a:pPr>
              <a:spcBef>
                <a:spcPct val="0"/>
              </a:spcBef>
              <a:spcAft>
                <a:spcPts val="2400"/>
              </a:spcAft>
              <a:buSzPct val="115000"/>
              <a:buFont typeface="Wingdings" pitchFamily="2" charset="2"/>
              <a:buChar char="§"/>
            </a:pPr>
            <a:r>
              <a:rPr lang="en-US" sz="2400" dirty="0" smtClean="0">
                <a:latin typeface="Calibri" panose="020F0502020204030204" pitchFamily="34" charset="0"/>
                <a:cs typeface="Calibri" panose="020F0502020204030204" pitchFamily="34" charset="0"/>
              </a:rPr>
              <a:t>Minor </a:t>
            </a:r>
            <a:r>
              <a:rPr lang="en-US" sz="2400" dirty="0">
                <a:latin typeface="Calibri" panose="020F0502020204030204" pitchFamily="34" charset="0"/>
                <a:cs typeface="Calibri" panose="020F0502020204030204" pitchFamily="34" charset="0"/>
              </a:rPr>
              <a:t>injuries requiring first aid only do not need to be recorded</a:t>
            </a:r>
            <a:r>
              <a:rPr lang="en-US" sz="2400" dirty="0"/>
              <a:t>.</a:t>
            </a:r>
            <a:endParaRPr lang="en-US" altLang="en-US" sz="2400" dirty="0" smtClean="0">
              <a:latin typeface="Calibri"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1600" y="381000"/>
            <a:ext cx="3593584" cy="2410466"/>
          </a:xfrm>
          <a:prstGeom prst="rect">
            <a:avLst/>
          </a:prstGeom>
        </p:spPr>
      </p:pic>
    </p:spTree>
    <p:extLst>
      <p:ext uri="{BB962C8B-B14F-4D97-AF65-F5344CB8AC3E}">
        <p14:creationId xmlns:p14="http://schemas.microsoft.com/office/powerpoint/2010/main" val="1499223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781800" cy="868362"/>
          </a:xfrm>
        </p:spPr>
        <p:txBody>
          <a:bodyPr/>
          <a:lstStyle/>
          <a:p>
            <a:pPr algn="ctr" eaLnBrk="1" hangingPunct="1"/>
            <a:r>
              <a:rPr lang="en-US" altLang="en-US" dirty="0" smtClean="0">
                <a:solidFill>
                  <a:schemeClr val="bg1"/>
                </a:solidFill>
                <a:latin typeface="Calibri" pitchFamily="34" charset="0"/>
              </a:rPr>
              <a:t>Reporting Fatalities </a:t>
            </a:r>
            <a:br>
              <a:rPr lang="en-US" altLang="en-US" dirty="0" smtClean="0">
                <a:solidFill>
                  <a:schemeClr val="bg1"/>
                </a:solidFill>
                <a:latin typeface="Calibri" pitchFamily="34" charset="0"/>
              </a:rPr>
            </a:br>
            <a:r>
              <a:rPr lang="en-US" altLang="en-US" dirty="0" smtClean="0">
                <a:solidFill>
                  <a:schemeClr val="bg1"/>
                </a:solidFill>
                <a:latin typeface="Calibri" pitchFamily="34" charset="0"/>
              </a:rPr>
              <a:t>and Severe Injuries</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457200" y="2286000"/>
            <a:ext cx="5105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altLang="en-US" sz="2000" dirty="0">
                <a:latin typeface="Calibri" pitchFamily="34" charset="0"/>
              </a:rPr>
              <a:t>All employers are required </a:t>
            </a:r>
            <a:r>
              <a:rPr lang="en-US" altLang="en-US" sz="2000" dirty="0" smtClean="0">
                <a:latin typeface="Calibri" pitchFamily="34" charset="0"/>
              </a:rPr>
              <a:t>to </a:t>
            </a:r>
            <a:r>
              <a:rPr lang="en-US" altLang="en-US" sz="2000" dirty="0">
                <a:latin typeface="Calibri" pitchFamily="34" charset="0"/>
              </a:rPr>
              <a:t>notify OSHA when an </a:t>
            </a:r>
            <a:r>
              <a:rPr lang="en-US" altLang="en-US" sz="2000" dirty="0" smtClean="0">
                <a:latin typeface="Calibri" pitchFamily="34" charset="0"/>
              </a:rPr>
              <a:t>employee </a:t>
            </a:r>
            <a:r>
              <a:rPr lang="en-US" altLang="en-US" sz="2000" dirty="0">
                <a:latin typeface="Calibri" pitchFamily="34" charset="0"/>
              </a:rPr>
              <a:t>is </a:t>
            </a:r>
            <a:r>
              <a:rPr lang="en-US" altLang="en-US" sz="2000" b="1" dirty="0">
                <a:latin typeface="Calibri" pitchFamily="34" charset="0"/>
              </a:rPr>
              <a:t>killed</a:t>
            </a:r>
            <a:r>
              <a:rPr lang="en-US" altLang="en-US" sz="2000" dirty="0">
                <a:latin typeface="Calibri" pitchFamily="34" charset="0"/>
              </a:rPr>
              <a:t> on the </a:t>
            </a:r>
            <a:r>
              <a:rPr lang="en-US" altLang="en-US" sz="2000" dirty="0" smtClean="0">
                <a:latin typeface="Calibri" pitchFamily="34" charset="0"/>
              </a:rPr>
              <a:t>job </a:t>
            </a:r>
            <a:r>
              <a:rPr lang="en-US" altLang="en-US" sz="2000" dirty="0">
                <a:latin typeface="Calibri" pitchFamily="34" charset="0"/>
              </a:rPr>
              <a:t>or suffers a work-related </a:t>
            </a:r>
            <a:r>
              <a:rPr lang="en-US" altLang="en-US" sz="2000" b="1" dirty="0" smtClean="0">
                <a:latin typeface="Calibri" pitchFamily="34" charset="0"/>
              </a:rPr>
              <a:t>hospitalization</a:t>
            </a:r>
            <a:r>
              <a:rPr lang="en-US" altLang="en-US" sz="2000" b="1" dirty="0">
                <a:latin typeface="Calibri" pitchFamily="34" charset="0"/>
              </a:rPr>
              <a:t>, amputation</a:t>
            </a:r>
            <a:r>
              <a:rPr lang="en-US" altLang="en-US" sz="2000" b="1" dirty="0" smtClean="0">
                <a:latin typeface="Calibri" pitchFamily="34" charset="0"/>
              </a:rPr>
              <a:t>, </a:t>
            </a:r>
            <a:r>
              <a:rPr lang="en-US" altLang="en-US" sz="2000" b="1" dirty="0">
                <a:latin typeface="Calibri" pitchFamily="34" charset="0"/>
              </a:rPr>
              <a:t>or loss of an eye</a:t>
            </a:r>
            <a:r>
              <a:rPr lang="en-US" altLang="en-US" sz="2000" dirty="0">
                <a:latin typeface="Calibri" pitchFamily="34" charset="0"/>
              </a:rPr>
              <a:t>.</a:t>
            </a:r>
          </a:p>
          <a:p>
            <a:pPr>
              <a:spcBef>
                <a:spcPct val="0"/>
              </a:spcBef>
              <a:spcAft>
                <a:spcPts val="2400"/>
              </a:spcAft>
              <a:buSzPct val="115000"/>
              <a:buFont typeface="Wingdings" pitchFamily="2" charset="2"/>
              <a:buChar char="§"/>
            </a:pPr>
            <a:r>
              <a:rPr lang="en-US" altLang="en-US" sz="2000" dirty="0">
                <a:latin typeface="Calibri" pitchFamily="34" charset="0"/>
              </a:rPr>
              <a:t>A fatality must be reported </a:t>
            </a:r>
            <a:r>
              <a:rPr lang="en-US" altLang="en-US" sz="2000" b="1" dirty="0">
                <a:latin typeface="Calibri" pitchFamily="34" charset="0"/>
              </a:rPr>
              <a:t>within 8 hours</a:t>
            </a:r>
            <a:r>
              <a:rPr lang="en-US" altLang="en-US" sz="2000" dirty="0">
                <a:latin typeface="Calibri" pitchFamily="34" charset="0"/>
              </a:rPr>
              <a:t>.</a:t>
            </a:r>
          </a:p>
          <a:p>
            <a:pPr>
              <a:spcBef>
                <a:spcPct val="0"/>
              </a:spcBef>
              <a:spcAft>
                <a:spcPts val="2400"/>
              </a:spcAft>
              <a:buSzPct val="115000"/>
              <a:buFont typeface="Wingdings" pitchFamily="2" charset="2"/>
              <a:buChar char="§"/>
            </a:pPr>
            <a:r>
              <a:rPr lang="en-US" altLang="en-US" sz="2000" dirty="0">
                <a:latin typeface="Calibri" pitchFamily="34" charset="0"/>
              </a:rPr>
              <a:t>An in-patient hospitalization, amputation, or eye loss must be reported </a:t>
            </a:r>
            <a:r>
              <a:rPr lang="en-US" altLang="en-US" sz="2000" b="1" dirty="0">
                <a:latin typeface="Calibri" pitchFamily="34" charset="0"/>
              </a:rPr>
              <a:t>within 24 hours</a:t>
            </a:r>
            <a:r>
              <a:rPr lang="en-US" altLang="en-US" sz="2000" dirty="0">
                <a:latin typeface="Calibri" pitchFamily="34" charset="0"/>
              </a:rPr>
              <a:t>.</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1200" y="2286000"/>
            <a:ext cx="3048000" cy="1828800"/>
          </a:xfrm>
          <a:prstGeom prst="rect">
            <a:avLst/>
          </a:prstGeom>
        </p:spPr>
      </p:pic>
      <p:sp>
        <p:nvSpPr>
          <p:cNvPr id="5" name="Rectangle 4" descr="Gray shaded box"/>
          <p:cNvSpPr/>
          <p:nvPr/>
        </p:nvSpPr>
        <p:spPr bwMode="auto">
          <a:xfrm>
            <a:off x="0" y="6087574"/>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www.osha.gov/report.html </a:t>
            </a:r>
            <a:endParaRPr lang="en-US" b="1" dirty="0">
              <a:solidFill>
                <a:srgbClr val="0070C0"/>
              </a:solidFill>
            </a:endParaRPr>
          </a:p>
        </p:txBody>
      </p:sp>
    </p:spTree>
    <p:extLst>
      <p:ext uri="{BB962C8B-B14F-4D97-AF65-F5344CB8AC3E}">
        <p14:creationId xmlns:p14="http://schemas.microsoft.com/office/powerpoint/2010/main" val="42171302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781800" cy="868362"/>
          </a:xfrm>
        </p:spPr>
        <p:txBody>
          <a:bodyPr/>
          <a:lstStyle/>
          <a:p>
            <a:pPr eaLnBrk="1" hangingPunct="1"/>
            <a:r>
              <a:rPr lang="en-US" altLang="en-US" dirty="0" smtClean="0">
                <a:solidFill>
                  <a:schemeClr val="bg1"/>
                </a:solidFill>
                <a:latin typeface="Calibri" pitchFamily="34" charset="0"/>
              </a:rPr>
              <a:t>How to Report Fatalities and Severe Injuries</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381000" y="26289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1800"/>
              </a:spcAft>
              <a:buSzPct val="110000"/>
              <a:buFont typeface="Wingdings" pitchFamily="2" charset="2"/>
              <a:buChar char="§"/>
            </a:pPr>
            <a:r>
              <a:rPr lang="en-US" altLang="en-US" sz="2800" dirty="0">
                <a:latin typeface="Calibri" pitchFamily="34" charset="0"/>
              </a:rPr>
              <a:t>During business hours, </a:t>
            </a:r>
            <a:br>
              <a:rPr lang="en-US" altLang="en-US" sz="2800" dirty="0">
                <a:latin typeface="Calibri" pitchFamily="34" charset="0"/>
              </a:rPr>
            </a:br>
            <a:r>
              <a:rPr lang="en-US" altLang="en-US" sz="2800" dirty="0">
                <a:latin typeface="Calibri" pitchFamily="34" charset="0"/>
              </a:rPr>
              <a:t>call the nearest OSHA office</a:t>
            </a:r>
          </a:p>
          <a:p>
            <a:pPr>
              <a:spcBef>
                <a:spcPct val="0"/>
              </a:spcBef>
              <a:spcAft>
                <a:spcPts val="1800"/>
              </a:spcAft>
              <a:buSzPct val="110000"/>
              <a:buFont typeface="Wingdings" pitchFamily="2" charset="2"/>
              <a:buChar char="§"/>
            </a:pPr>
            <a:r>
              <a:rPr lang="en-US" altLang="en-US" sz="2800" dirty="0">
                <a:latin typeface="Calibri" pitchFamily="34" charset="0"/>
              </a:rPr>
              <a:t>Or call the OSHA 24-hour </a:t>
            </a:r>
            <a:br>
              <a:rPr lang="en-US" altLang="en-US" sz="2800" dirty="0">
                <a:latin typeface="Calibri" pitchFamily="34" charset="0"/>
              </a:rPr>
            </a:br>
            <a:r>
              <a:rPr lang="en-US" altLang="en-US" sz="2800" dirty="0">
                <a:latin typeface="Calibri" pitchFamily="34" charset="0"/>
              </a:rPr>
              <a:t>hotline 1-800-321-6742 (OSHA)</a:t>
            </a:r>
          </a:p>
          <a:p>
            <a:pPr>
              <a:spcBef>
                <a:spcPct val="0"/>
              </a:spcBef>
              <a:spcAft>
                <a:spcPts val="1800"/>
              </a:spcAft>
              <a:buSzPct val="110000"/>
              <a:buFont typeface="Wingdings" pitchFamily="2" charset="2"/>
              <a:buChar char="§"/>
            </a:pPr>
            <a:r>
              <a:rPr lang="en-US" altLang="en-US" sz="2800" dirty="0">
                <a:latin typeface="Calibri" pitchFamily="34" charset="0"/>
              </a:rPr>
              <a:t>Or report online at </a:t>
            </a:r>
            <a:r>
              <a:rPr lang="en-US" altLang="en-US" sz="2800" b="1" dirty="0">
                <a:solidFill>
                  <a:srgbClr val="0070C0"/>
                </a:solidFill>
                <a:latin typeface="Calibri" pitchFamily="34" charset="0"/>
              </a:rPr>
              <a:t>osha.gov/report</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88304" y="1355008"/>
            <a:ext cx="3527096" cy="26073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3203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6781800" cy="868362"/>
          </a:xfrm>
        </p:spPr>
        <p:txBody>
          <a:bodyPr/>
          <a:lstStyle/>
          <a:p>
            <a:r>
              <a:rPr lang="en-US" sz="3200" dirty="0">
                <a:solidFill>
                  <a:schemeClr val="bg1"/>
                </a:solidFill>
              </a:rPr>
              <a:t>Help for Small Businesses: </a:t>
            </a:r>
            <a:br>
              <a:rPr lang="en-US" sz="3200" dirty="0">
                <a:solidFill>
                  <a:schemeClr val="bg1"/>
                </a:solidFill>
              </a:rPr>
            </a:br>
            <a:r>
              <a:rPr lang="en-US" sz="2400" b="0" dirty="0">
                <a:solidFill>
                  <a:schemeClr val="bg1"/>
                </a:solidFill>
              </a:rPr>
              <a:t>OSHA’s On-Site Consultation Program</a:t>
            </a:r>
            <a:r>
              <a:rPr lang="en-US" dirty="0">
                <a:solidFill>
                  <a:srgbClr val="0070C0"/>
                </a:solidFill>
              </a:rPr>
              <a:t/>
            </a:r>
            <a:br>
              <a:rPr lang="en-US" dirty="0">
                <a:solidFill>
                  <a:srgbClr val="0070C0"/>
                </a:solidFill>
              </a:rPr>
            </a:b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457200" y="2286000"/>
            <a:ext cx="8153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a:lnSpc>
                <a:spcPct val="80000"/>
              </a:lnSpc>
              <a:buNone/>
            </a:pPr>
            <a:r>
              <a:rPr lang="en-US" sz="2400" dirty="0" smtClean="0">
                <a:solidFill>
                  <a:srgbClr val="000000"/>
                </a:solidFill>
                <a:latin typeface="Calibri" pitchFamily="34" charset="0"/>
                <a:cs typeface="Calibri" pitchFamily="34" charset="0"/>
              </a:rPr>
              <a:t>On-Site Consultation is OSHA's </a:t>
            </a:r>
            <a:r>
              <a:rPr lang="en-US" sz="2400" dirty="0">
                <a:solidFill>
                  <a:srgbClr val="000000"/>
                </a:solidFill>
                <a:latin typeface="Calibri" pitchFamily="34" charset="0"/>
                <a:cs typeface="Calibri" pitchFamily="34" charset="0"/>
              </a:rPr>
              <a:t>preeminent compliance assistance program for small employers.  In all 50 States and most Territories. </a:t>
            </a:r>
          </a:p>
          <a:p>
            <a:pPr lvl="1">
              <a:lnSpc>
                <a:spcPct val="80000"/>
              </a:lnSpc>
              <a:buNone/>
            </a:pPr>
            <a:endParaRPr lang="en-US" sz="800" dirty="0">
              <a:solidFill>
                <a:srgbClr val="000000"/>
              </a:solidFill>
              <a:latin typeface="Calibri" pitchFamily="34" charset="0"/>
              <a:cs typeface="Calibri" pitchFamily="34" charset="0"/>
            </a:endParaRPr>
          </a:p>
          <a:p>
            <a:pPr>
              <a:lnSpc>
                <a:spcPct val="80000"/>
              </a:lnSpc>
            </a:pPr>
            <a:r>
              <a:rPr lang="en-US" sz="2800" b="1" dirty="0">
                <a:solidFill>
                  <a:srgbClr val="000000"/>
                </a:solidFill>
                <a:latin typeface="Calibri" pitchFamily="34" charset="0"/>
                <a:cs typeface="Calibri" pitchFamily="34" charset="0"/>
              </a:rPr>
              <a:t>Services</a:t>
            </a:r>
          </a:p>
          <a:p>
            <a:pPr marL="800100" lvl="1" indent="-342900">
              <a:lnSpc>
                <a:spcPct val="80000"/>
              </a:lnSpc>
              <a:buFont typeface="Arial" panose="020B0604020202090204" pitchFamily="34" charset="0"/>
              <a:buChar char="•"/>
            </a:pPr>
            <a:r>
              <a:rPr lang="en-US" sz="2400" dirty="0">
                <a:solidFill>
                  <a:srgbClr val="000000"/>
                </a:solidFill>
                <a:latin typeface="Calibri" pitchFamily="34" charset="0"/>
                <a:cs typeface="Calibri" pitchFamily="34" charset="0"/>
              </a:rPr>
              <a:t>Hazard identification and correction</a:t>
            </a:r>
          </a:p>
          <a:p>
            <a:pPr marL="800100" lvl="1" indent="-342900">
              <a:lnSpc>
                <a:spcPct val="80000"/>
              </a:lnSpc>
              <a:buFont typeface="Arial" panose="020B0604020202090204" pitchFamily="34" charset="0"/>
              <a:buChar char="•"/>
            </a:pPr>
            <a:r>
              <a:rPr lang="en-US" sz="2400" dirty="0">
                <a:solidFill>
                  <a:srgbClr val="000000"/>
                </a:solidFill>
                <a:latin typeface="Calibri" pitchFamily="34" charset="0"/>
                <a:cs typeface="Calibri" pitchFamily="34" charset="0"/>
              </a:rPr>
              <a:t>Assistance in Safety and Health Program development</a:t>
            </a:r>
          </a:p>
          <a:p>
            <a:pPr lvl="1">
              <a:lnSpc>
                <a:spcPct val="80000"/>
              </a:lnSpc>
              <a:buNone/>
            </a:pPr>
            <a:endParaRPr lang="en-US" sz="800" dirty="0">
              <a:solidFill>
                <a:srgbClr val="000000"/>
              </a:solidFill>
              <a:latin typeface="Calibri" pitchFamily="34" charset="0"/>
              <a:cs typeface="Calibri" pitchFamily="34" charset="0"/>
            </a:endParaRPr>
          </a:p>
          <a:p>
            <a:pPr>
              <a:lnSpc>
                <a:spcPct val="80000"/>
              </a:lnSpc>
            </a:pPr>
            <a:r>
              <a:rPr lang="en-US" sz="2800" b="1" dirty="0">
                <a:solidFill>
                  <a:srgbClr val="000000"/>
                </a:solidFill>
                <a:latin typeface="Calibri" pitchFamily="34" charset="0"/>
                <a:cs typeface="Calibri" pitchFamily="34" charset="0"/>
              </a:rPr>
              <a:t>Benefits</a:t>
            </a:r>
          </a:p>
          <a:p>
            <a:pPr marL="800100" lvl="1" indent="-342900">
              <a:lnSpc>
                <a:spcPct val="80000"/>
              </a:lnSpc>
              <a:buFont typeface="Arial" panose="020B0604020202090204" pitchFamily="34" charset="0"/>
              <a:buChar char="•"/>
            </a:pPr>
            <a:r>
              <a:rPr lang="en-US" sz="2400" dirty="0">
                <a:solidFill>
                  <a:srgbClr val="000000"/>
                </a:solidFill>
                <a:latin typeface="Calibri" pitchFamily="34" charset="0"/>
                <a:cs typeface="Calibri" pitchFamily="34" charset="0"/>
              </a:rPr>
              <a:t>No-cost and confidential</a:t>
            </a:r>
          </a:p>
          <a:p>
            <a:pPr marL="800100" lvl="1" indent="-342900">
              <a:lnSpc>
                <a:spcPct val="80000"/>
              </a:lnSpc>
              <a:buFont typeface="Arial" panose="020B0604020202090204" pitchFamily="34" charset="0"/>
              <a:buChar char="•"/>
            </a:pPr>
            <a:r>
              <a:rPr lang="en-US" sz="2400" dirty="0">
                <a:solidFill>
                  <a:srgbClr val="000000"/>
                </a:solidFill>
                <a:latin typeface="Calibri" pitchFamily="34" charset="0"/>
                <a:cs typeface="Calibri" pitchFamily="34" charset="0"/>
              </a:rPr>
              <a:t>Exemption from OSHA's programmed inspections</a:t>
            </a:r>
          </a:p>
          <a:p>
            <a:pPr marL="800100" lvl="1" indent="-342900">
              <a:lnSpc>
                <a:spcPct val="80000"/>
              </a:lnSpc>
              <a:buFont typeface="Arial" panose="020B0604020202090204" pitchFamily="34" charset="0"/>
              <a:buChar char="•"/>
            </a:pPr>
            <a:r>
              <a:rPr lang="en-US" sz="2400" dirty="0">
                <a:solidFill>
                  <a:srgbClr val="000000"/>
                </a:solidFill>
                <a:latin typeface="Calibri" pitchFamily="34" charset="0"/>
                <a:cs typeface="Calibri" pitchFamily="34" charset="0"/>
              </a:rPr>
              <a:t>Training and technical assistance available</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sp>
        <p:nvSpPr>
          <p:cNvPr id="4" name="Rectangle 3"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a:solidFill>
                  <a:srgbClr val="0070C0"/>
                </a:solidFill>
              </a:rPr>
              <a:t>www.osha.gov/dcsp/smallbusiness/consult.html</a:t>
            </a:r>
          </a:p>
        </p:txBody>
      </p:sp>
    </p:spTree>
    <p:extLst>
      <p:ext uri="{BB962C8B-B14F-4D97-AF65-F5344CB8AC3E}">
        <p14:creationId xmlns:p14="http://schemas.microsoft.com/office/powerpoint/2010/main" val="38361661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248400" cy="868362"/>
          </a:xfrm>
        </p:spPr>
        <p:txBody>
          <a:bodyPr/>
          <a:lstStyle/>
          <a:p>
            <a:pPr eaLnBrk="1" hangingPunct="1"/>
            <a:r>
              <a:rPr lang="en-US" altLang="en-US" sz="3600" dirty="0" smtClean="0">
                <a:solidFill>
                  <a:schemeClr val="bg1"/>
                </a:solidFill>
                <a:latin typeface="Calibri" pitchFamily="34" charset="0"/>
              </a:rPr>
              <a:t>Other Outreach Initiatives and Resources</a:t>
            </a:r>
            <a:endParaRPr lang="en-US" altLang="en-US" sz="3600" dirty="0">
              <a:solidFill>
                <a:schemeClr val="bg1"/>
              </a:solidFill>
              <a:latin typeface="Calibri" pitchFamily="34" charset="0"/>
            </a:endParaRPr>
          </a:p>
        </p:txBody>
      </p:sp>
      <p:sp>
        <p:nvSpPr>
          <p:cNvPr id="3" name="Content Placeholder 2"/>
          <p:cNvSpPr>
            <a:spLocks noGrp="1"/>
          </p:cNvSpPr>
          <p:nvPr>
            <p:ph idx="1"/>
          </p:nvPr>
        </p:nvSpPr>
        <p:spPr bwMode="auto">
          <a:xfrm>
            <a:off x="457200" y="2286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spcAft>
                <a:spcPts val="1800"/>
              </a:spcAft>
              <a:buSzPct val="110000"/>
              <a:buFont typeface="Wingdings" panose="05000000000000000000" pitchFamily="2" charset="2"/>
              <a:buChar char="§"/>
              <a:defRPr/>
            </a:pPr>
            <a:r>
              <a:rPr lang="en-US" altLang="en-US" sz="2400" b="1" dirty="0" smtClean="0">
                <a:latin typeface="Calibri" panose="020F0502020204030204" pitchFamily="34" charset="0"/>
              </a:rPr>
              <a:t>Temporary Workers</a:t>
            </a:r>
          </a:p>
          <a:p>
            <a:pPr eaLnBrk="1" hangingPunct="1">
              <a:spcBef>
                <a:spcPts val="0"/>
              </a:spcBef>
              <a:spcAft>
                <a:spcPts val="1800"/>
              </a:spcAft>
              <a:buSzPct val="110000"/>
              <a:buFont typeface="Wingdings" panose="05000000000000000000" pitchFamily="2" charset="2"/>
              <a:buChar char="§"/>
              <a:defRPr/>
            </a:pPr>
            <a:r>
              <a:rPr lang="en-US" altLang="en-US" sz="2400" b="1" dirty="0" smtClean="0">
                <a:latin typeface="Calibri" panose="020F0502020204030204" pitchFamily="34" charset="0"/>
              </a:rPr>
              <a:t>Young Workers</a:t>
            </a:r>
          </a:p>
          <a:p>
            <a:pPr eaLnBrk="1" hangingPunct="1">
              <a:spcBef>
                <a:spcPts val="0"/>
              </a:spcBef>
              <a:spcAft>
                <a:spcPts val="1800"/>
              </a:spcAft>
              <a:buSzPct val="110000"/>
              <a:buFont typeface="Wingdings" panose="05000000000000000000" pitchFamily="2" charset="2"/>
              <a:buChar char="§"/>
              <a:defRPr/>
            </a:pPr>
            <a:r>
              <a:rPr lang="en-US" altLang="en-US" sz="2400" b="1" dirty="0" smtClean="0">
                <a:latin typeface="Calibri" panose="020F0502020204030204" pitchFamily="34" charset="0"/>
              </a:rPr>
              <a:t>Workplace Violence</a:t>
            </a:r>
          </a:p>
          <a:p>
            <a:pPr eaLnBrk="1" hangingPunct="1">
              <a:spcBef>
                <a:spcPts val="0"/>
              </a:spcBef>
              <a:spcAft>
                <a:spcPts val="1800"/>
              </a:spcAft>
              <a:buSzPct val="110000"/>
              <a:buFont typeface="Wingdings" panose="05000000000000000000" pitchFamily="2" charset="2"/>
              <a:buChar char="§"/>
              <a:defRPr/>
            </a:pPr>
            <a:r>
              <a:rPr lang="en-US" altLang="en-US" sz="2400" b="1" dirty="0" smtClean="0">
                <a:latin typeface="Calibri" panose="020F0502020204030204" pitchFamily="34" charset="0"/>
              </a:rPr>
              <a:t>Spanish-Language Resources</a:t>
            </a:r>
            <a:endParaRPr lang="en-US" altLang="en-US" sz="2400" dirty="0">
              <a:latin typeface="Calibri" panose="020F0502020204030204" pitchFamily="34" charset="0"/>
            </a:endParaRPr>
          </a:p>
        </p:txBody>
      </p:sp>
    </p:spTree>
    <p:extLst>
      <p:ext uri="{BB962C8B-B14F-4D97-AF65-F5344CB8AC3E}">
        <p14:creationId xmlns:p14="http://schemas.microsoft.com/office/powerpoint/2010/main" val="23510324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r>
              <a:rPr lang="en-US" altLang="en-US" sz="3600" dirty="0" smtClean="0">
                <a:solidFill>
                  <a:schemeClr val="bg1"/>
                </a:solidFill>
                <a:latin typeface="Calibri" pitchFamily="34" charset="0"/>
              </a:rPr>
              <a:t>Protecting Temporary Workers:</a:t>
            </a:r>
            <a:br>
              <a:rPr lang="en-US" altLang="en-US" sz="3600" dirty="0" smtClean="0">
                <a:solidFill>
                  <a:schemeClr val="bg1"/>
                </a:solidFill>
                <a:latin typeface="Calibri" pitchFamily="34" charset="0"/>
              </a:rPr>
            </a:br>
            <a:r>
              <a:rPr lang="en-US" altLang="en-US" sz="3600" b="0" dirty="0" smtClean="0">
                <a:solidFill>
                  <a:schemeClr val="bg1"/>
                </a:solidFill>
                <a:latin typeface="Calibri" pitchFamily="34" charset="0"/>
              </a:rPr>
              <a:t>A joint responsibility</a:t>
            </a:r>
            <a:endParaRPr lang="en-US" altLang="en-US" sz="3600" b="0" dirty="0">
              <a:solidFill>
                <a:schemeClr val="bg1"/>
              </a:solidFill>
              <a:latin typeface="Calibri" pitchFamily="34" charset="0"/>
            </a:endParaRPr>
          </a:p>
        </p:txBody>
      </p:sp>
      <p:sp>
        <p:nvSpPr>
          <p:cNvPr id="3" name="Content Placeholder 2"/>
          <p:cNvSpPr>
            <a:spLocks noGrp="1"/>
          </p:cNvSpPr>
          <p:nvPr>
            <p:ph idx="1"/>
          </p:nvPr>
        </p:nvSpPr>
        <p:spPr bwMode="auto">
          <a:xfrm>
            <a:off x="457200" y="2286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spcAft>
                <a:spcPts val="1800"/>
              </a:spcAft>
              <a:buSzPct val="110000"/>
              <a:buFont typeface="Wingdings" panose="05000000000000000000" pitchFamily="2" charset="2"/>
              <a:buChar char="§"/>
              <a:defRPr/>
            </a:pPr>
            <a:r>
              <a:rPr lang="en-US" altLang="en-US" sz="2400" b="1" dirty="0">
                <a:latin typeface="Calibri" panose="020F0502020204030204" pitchFamily="34" charset="0"/>
              </a:rPr>
              <a:t>Both host employers and staffing agencies </a:t>
            </a:r>
            <a:r>
              <a:rPr lang="en-US" altLang="en-US" sz="2400" dirty="0">
                <a:latin typeface="Calibri" panose="020F0502020204030204" pitchFamily="34" charset="0"/>
              </a:rPr>
              <a:t>have roles in complying with workplace health and safety requirements and they share responsibility for ensuring worker safety and health.</a:t>
            </a:r>
          </a:p>
          <a:p>
            <a:pPr eaLnBrk="1" hangingPunct="1">
              <a:spcBef>
                <a:spcPts val="0"/>
              </a:spcBef>
              <a:spcAft>
                <a:spcPts val="1200"/>
              </a:spcAft>
              <a:buSzPct val="110000"/>
              <a:buFont typeface="Wingdings" panose="05000000000000000000" pitchFamily="2" charset="2"/>
              <a:buChar char="§"/>
            </a:pPr>
            <a:r>
              <a:rPr lang="en-US" altLang="en-US" sz="2400" dirty="0">
                <a:latin typeface="Calibri" panose="020F0502020204030204" pitchFamily="34" charset="0"/>
              </a:rPr>
              <a:t>Legally, </a:t>
            </a:r>
            <a:r>
              <a:rPr lang="en-US" altLang="en-US" sz="2400" b="1" dirty="0">
                <a:latin typeface="Calibri" pitchFamily="34" charset="0"/>
              </a:rPr>
              <a:t>both the host employer and the staffing agency</a:t>
            </a:r>
            <a:r>
              <a:rPr lang="en-US" altLang="en-US" sz="2400" dirty="0">
                <a:latin typeface="Calibri" pitchFamily="34" charset="0"/>
              </a:rPr>
              <a:t> are employers of the temporary worker. </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sp>
        <p:nvSpPr>
          <p:cNvPr id="4" name="TextBox 3"/>
          <p:cNvSpPr txBox="1"/>
          <p:nvPr/>
        </p:nvSpPr>
        <p:spPr>
          <a:xfrm>
            <a:off x="0" y="5238422"/>
            <a:ext cx="9144000" cy="769441"/>
          </a:xfrm>
          <a:prstGeom prst="rect">
            <a:avLst/>
          </a:prstGeom>
          <a:noFill/>
        </p:spPr>
        <p:txBody>
          <a:bodyPr wrap="square" rtlCol="0">
            <a:spAutoFit/>
          </a:bodyPr>
          <a:lstStyle/>
          <a:p>
            <a:pPr algn="ctr"/>
            <a:r>
              <a:rPr lang="en-US" altLang="en-US" sz="2600" b="1" dirty="0">
                <a:solidFill>
                  <a:srgbClr val="0070C0"/>
                </a:solidFill>
                <a:latin typeface="Calibri" pitchFamily="34" charset="0"/>
              </a:rPr>
              <a:t>Shared control over worker </a:t>
            </a:r>
            <a:r>
              <a:rPr lang="en-US" altLang="en-US" sz="2600" b="1" dirty="0" smtClean="0">
                <a:solidFill>
                  <a:srgbClr val="0070C0"/>
                </a:solidFill>
                <a:latin typeface="Calibri" pitchFamily="34" charset="0"/>
              </a:rPr>
              <a:t> =  Shared </a:t>
            </a:r>
            <a:r>
              <a:rPr lang="en-US" altLang="en-US" sz="2600" b="1" dirty="0">
                <a:solidFill>
                  <a:srgbClr val="0070C0"/>
                </a:solidFill>
                <a:latin typeface="Calibri" pitchFamily="34" charset="0"/>
              </a:rPr>
              <a:t>responsibility for worker</a:t>
            </a:r>
          </a:p>
          <a:p>
            <a:endParaRPr lang="en-US" dirty="0"/>
          </a:p>
        </p:txBody>
      </p:sp>
    </p:spTree>
    <p:extLst>
      <p:ext uri="{BB962C8B-B14F-4D97-AF65-F5344CB8AC3E}">
        <p14:creationId xmlns:p14="http://schemas.microsoft.com/office/powerpoint/2010/main" val="35578253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5" y="19370"/>
            <a:ext cx="5638800" cy="868362"/>
          </a:xfrm>
        </p:spPr>
        <p:txBody>
          <a:bodyPr/>
          <a:lstStyle/>
          <a:p>
            <a:pPr algn="ctr" eaLnBrk="1" hangingPunct="1"/>
            <a:r>
              <a:rPr lang="en-US" altLang="en-US" dirty="0" smtClean="0">
                <a:solidFill>
                  <a:schemeClr val="bg1"/>
                </a:solidFill>
                <a:latin typeface="Calibri" pitchFamily="34" charset="0"/>
              </a:rPr>
              <a:t>Temporary Workers</a:t>
            </a:r>
            <a:endParaRPr lang="en-US" altLang="en-US" dirty="0">
              <a:solidFill>
                <a:schemeClr val="bg1"/>
              </a:solidFill>
              <a:latin typeface="Calibri" pitchFamily="34" charset="0"/>
            </a:endParaRPr>
          </a:p>
        </p:txBody>
      </p:sp>
      <p:pic>
        <p:nvPicPr>
          <p:cNvPr id="4" name="Picture 6" descr="http://upload.wikimedia.org/wikipedia/commons/thumb/3/32/Blank_US_Map.svg/640px-Blank_US_Map.svg.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1981200"/>
            <a:ext cx="6248400" cy="386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1817914" y="2362200"/>
            <a:ext cx="655592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70C0"/>
              </a:buClr>
              <a:buSzPct val="100000"/>
              <a:buFont typeface="Wingdings" pitchFamily="2" charset="2"/>
              <a:buChar char="§"/>
              <a:defRPr/>
            </a:pPr>
            <a:r>
              <a:rPr lang="en-US" altLang="en-US" sz="2400" b="1" dirty="0" smtClean="0">
                <a:latin typeface="Calibri" panose="020F0502020204030204" pitchFamily="34" charset="0"/>
                <a:cs typeface="Arial" charset="0"/>
              </a:rPr>
              <a:t>3 </a:t>
            </a:r>
            <a:r>
              <a:rPr lang="en-US" altLang="en-US" sz="2400" b="1" dirty="0">
                <a:latin typeface="Calibri" panose="020F0502020204030204" pitchFamily="34" charset="0"/>
                <a:cs typeface="Arial" charset="0"/>
              </a:rPr>
              <a:t>million people are employed by staffing companies every week</a:t>
            </a:r>
            <a:r>
              <a:rPr lang="en-US" altLang="en-US" sz="2400" b="1" dirty="0" smtClean="0">
                <a:latin typeface="Calibri" panose="020F0502020204030204" pitchFamily="34" charset="0"/>
                <a:cs typeface="Arial" charset="0"/>
              </a:rPr>
              <a:t>.</a:t>
            </a:r>
          </a:p>
          <a:p>
            <a:pPr marL="228600" indent="0" eaLnBrk="1" hangingPunct="1">
              <a:buClr>
                <a:srgbClr val="0070C0"/>
              </a:buClr>
              <a:buSzPct val="100000"/>
              <a:defRPr/>
            </a:pPr>
            <a:r>
              <a:rPr lang="en-US" altLang="en-US" sz="2400" b="1" dirty="0" smtClean="0">
                <a:latin typeface="Calibri" panose="020F0502020204030204" pitchFamily="34" charset="0"/>
                <a:cs typeface="Arial" charset="0"/>
              </a:rPr>
              <a:t> </a:t>
            </a:r>
            <a:endParaRPr lang="en-US" altLang="en-US" sz="2400" b="1" dirty="0">
              <a:latin typeface="Calibri" panose="020F0502020204030204" pitchFamily="34" charset="0"/>
              <a:cs typeface="Arial" charset="0"/>
            </a:endParaRPr>
          </a:p>
          <a:p>
            <a:pPr eaLnBrk="1" hangingPunct="1">
              <a:buClr>
                <a:srgbClr val="0070C0"/>
              </a:buClr>
              <a:buSzPct val="100000"/>
              <a:buFont typeface="Wingdings" pitchFamily="2" charset="2"/>
              <a:buChar char="§"/>
              <a:defRPr/>
            </a:pPr>
            <a:r>
              <a:rPr lang="en-US" altLang="en-US" sz="2400" b="1" dirty="0" smtClean="0">
                <a:latin typeface="Calibri" panose="020F0502020204030204" pitchFamily="34" charset="0"/>
                <a:cs typeface="Arial" charset="0"/>
              </a:rPr>
              <a:t>17 </a:t>
            </a:r>
            <a:r>
              <a:rPr lang="en-US" altLang="en-US" sz="2400" b="1" dirty="0">
                <a:latin typeface="Calibri" panose="020F0502020204030204" pitchFamily="34" charset="0"/>
                <a:cs typeface="Arial" charset="0"/>
              </a:rPr>
              <a:t>million temporary and contract employees are hired by U.S. staffing firms over the course of a year. </a:t>
            </a:r>
            <a:endParaRPr lang="en-US" altLang="en-US" sz="2400" b="1" dirty="0" smtClean="0">
              <a:latin typeface="Calibri" panose="020F0502020204030204" pitchFamily="34" charset="0"/>
              <a:cs typeface="Arial" charset="0"/>
            </a:endParaRPr>
          </a:p>
        </p:txBody>
      </p:sp>
      <p:sp>
        <p:nvSpPr>
          <p:cNvPr id="6" name="Shape 5"/>
          <p:cNvSpPr/>
          <p:nvPr/>
        </p:nvSpPr>
        <p:spPr>
          <a:xfrm>
            <a:off x="2143125" y="2641731"/>
            <a:ext cx="5619750" cy="2545136"/>
          </a:xfrm>
          <a:prstGeom prst="swooshArrow">
            <a:avLst>
              <a:gd name="adj1" fmla="val 25000"/>
              <a:gd name="adj2" fmla="val 25000"/>
            </a:avLst>
          </a:prstGeom>
          <a:solidFill>
            <a:srgbClr val="0070C0">
              <a:alpha val="40000"/>
            </a:srgbClr>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7" name="TextBox 6"/>
          <p:cNvSpPr txBox="1"/>
          <p:nvPr/>
        </p:nvSpPr>
        <p:spPr>
          <a:xfrm>
            <a:off x="76200" y="5989099"/>
            <a:ext cx="2649700" cy="923330"/>
          </a:xfrm>
          <a:prstGeom prst="rect">
            <a:avLst/>
          </a:prstGeom>
          <a:noFill/>
        </p:spPr>
        <p:txBody>
          <a:bodyPr wrap="none" rtlCol="0">
            <a:spAutoFit/>
          </a:bodyPr>
          <a:lstStyle/>
          <a:p>
            <a:endParaRPr lang="en-US" b="1" dirty="0" smtClean="0">
              <a:latin typeface="+mn-lt"/>
            </a:endParaRPr>
          </a:p>
          <a:p>
            <a:r>
              <a:rPr lang="en-US" sz="1200" dirty="0" smtClean="0">
                <a:latin typeface="+mn-lt"/>
              </a:rPr>
              <a:t>Source: American Staffing Association</a:t>
            </a:r>
            <a:r>
              <a:rPr lang="en-US" b="1" dirty="0" smtClean="0">
                <a:latin typeface="+mn-lt"/>
              </a:rPr>
              <a:t> </a:t>
            </a:r>
          </a:p>
          <a:p>
            <a:r>
              <a:rPr lang="en-US" b="1" dirty="0" smtClean="0">
                <a:latin typeface="+mn-lt"/>
              </a:rPr>
              <a:t> </a:t>
            </a:r>
            <a:endParaRPr lang="en-US" b="1" dirty="0">
              <a:latin typeface="+mn-lt"/>
            </a:endParaRPr>
          </a:p>
        </p:txBody>
      </p:sp>
    </p:spTree>
    <p:extLst>
      <p:ext uri="{BB962C8B-B14F-4D97-AF65-F5344CB8AC3E}">
        <p14:creationId xmlns:p14="http://schemas.microsoft.com/office/powerpoint/2010/main" val="14923763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781800" cy="868362"/>
          </a:xfrm>
        </p:spPr>
        <p:txBody>
          <a:bodyPr/>
          <a:lstStyle/>
          <a:p>
            <a:pPr eaLnBrk="1" hangingPunct="1"/>
            <a:r>
              <a:rPr lang="en-US" altLang="en-US" sz="3600" dirty="0">
                <a:solidFill>
                  <a:schemeClr val="bg1"/>
                </a:solidFill>
                <a:latin typeface="Calibri" pitchFamily="34" charset="0"/>
              </a:rPr>
              <a:t>Why Are Temp Workers At High Risk of Injury?</a:t>
            </a:r>
            <a:r>
              <a:rPr lang="en-US" altLang="en-US" dirty="0">
                <a:solidFill>
                  <a:srgbClr val="0070C0"/>
                </a:solidFill>
                <a:latin typeface="Calibri" pitchFamily="34" charset="0"/>
              </a:rPr>
              <a:t/>
            </a:r>
            <a:br>
              <a:rPr lang="en-US" altLang="en-US" dirty="0">
                <a:solidFill>
                  <a:srgbClr val="0070C0"/>
                </a:solidFill>
                <a:latin typeface="Calibri" pitchFamily="34" charset="0"/>
              </a:rPr>
            </a:b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457200" y="2286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New workers are at increased risk of injury.</a:t>
            </a:r>
          </a:p>
          <a:p>
            <a:pPr>
              <a:buClr>
                <a:srgbClr val="0082A9"/>
              </a:buClr>
              <a:buFont typeface="Wingdings" panose="05000000000000000000" pitchFamily="2" charset="2"/>
              <a:buChar char="§"/>
              <a:defRPr/>
            </a:pPr>
            <a:endParaRPr lang="en-US" altLang="en-US" sz="2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Host employers don’t have the same commitment to temporary employees as to permanent ones.</a:t>
            </a:r>
          </a:p>
          <a:p>
            <a:pPr marL="0" indent="0">
              <a:buClr>
                <a:srgbClr val="0082A9"/>
              </a:buClr>
              <a:defRPr/>
            </a:pPr>
            <a:endParaRPr lang="en-US" altLang="en-US" sz="2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Employer who bears the risk of the injury (temp agency) does not control safety and health investment. </a:t>
            </a:r>
            <a:endParaRPr lang="en-US" sz="2800" dirty="0">
              <a:solidFill>
                <a:srgbClr val="000000"/>
              </a:solidFill>
              <a:latin typeface="Calibri" panose="020F0502020204030204" pitchFamily="34" charset="0"/>
            </a:endParaRP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spTree>
    <p:extLst>
      <p:ext uri="{BB962C8B-B14F-4D97-AF65-F5344CB8AC3E}">
        <p14:creationId xmlns:p14="http://schemas.microsoft.com/office/powerpoint/2010/main" val="20323360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9728"/>
            <a:ext cx="5257800" cy="868362"/>
          </a:xfrm>
        </p:spPr>
        <p:txBody>
          <a:bodyPr/>
          <a:lstStyle/>
          <a:p>
            <a:pPr algn="ctr" eaLnBrk="1" hangingPunct="1"/>
            <a:r>
              <a:rPr lang="en-US" altLang="en-US" dirty="0" smtClean="0">
                <a:solidFill>
                  <a:schemeClr val="bg1"/>
                </a:solidFill>
                <a:latin typeface="Calibri" pitchFamily="34" charset="0"/>
              </a:rPr>
              <a:t>Temporary Workers: </a:t>
            </a:r>
            <a:br>
              <a:rPr lang="en-US" altLang="en-US" dirty="0" smtClean="0">
                <a:solidFill>
                  <a:schemeClr val="bg1"/>
                </a:solidFill>
                <a:latin typeface="Calibri" pitchFamily="34" charset="0"/>
              </a:rPr>
            </a:br>
            <a:r>
              <a:rPr lang="en-US" altLang="en-US" sz="3200" b="0" dirty="0" smtClean="0">
                <a:solidFill>
                  <a:schemeClr val="bg1"/>
                </a:solidFill>
                <a:latin typeface="Calibri" pitchFamily="34" charset="0"/>
              </a:rPr>
              <a:t>Outreach &amp; Education</a:t>
            </a:r>
            <a:endParaRPr lang="en-US" altLang="en-US" sz="3200" b="0" dirty="0">
              <a:solidFill>
                <a:schemeClr val="bg1"/>
              </a:solidFill>
              <a:latin typeface="Calibri" pitchFamily="34" charset="0"/>
            </a:endParaRPr>
          </a:p>
        </p:txBody>
      </p:sp>
      <p:sp>
        <p:nvSpPr>
          <p:cNvPr id="3" name="Content Placeholder 2"/>
          <p:cNvSpPr>
            <a:spLocks noGrp="1"/>
          </p:cNvSpPr>
          <p:nvPr>
            <p:ph idx="1"/>
          </p:nvPr>
        </p:nvSpPr>
        <p:spPr bwMode="auto">
          <a:xfrm>
            <a:off x="304800" y="2225536"/>
            <a:ext cx="5486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Clr>
                <a:srgbClr val="0082A9"/>
              </a:buClr>
              <a:buNone/>
              <a:defRPr/>
            </a:pPr>
            <a:endParaRPr lang="en-US" altLang="en-US" sz="1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Temporary Worker Recommended Practices</a:t>
            </a:r>
          </a:p>
          <a:p>
            <a:pPr marL="0" indent="0">
              <a:buClr>
                <a:srgbClr val="0082A9"/>
              </a:buClr>
              <a:buNone/>
              <a:defRPr/>
            </a:pPr>
            <a:endParaRPr lang="en-US" altLang="en-US" sz="1800" dirty="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Series of Temporary Worker Initiative </a:t>
            </a:r>
            <a:r>
              <a:rPr lang="en-US" altLang="en-US" sz="2800" dirty="0" smtClean="0">
                <a:solidFill>
                  <a:srgbClr val="000000"/>
                </a:solidFill>
                <a:latin typeface="Calibri" pitchFamily="34" charset="0"/>
              </a:rPr>
              <a:t>Bulletins</a:t>
            </a:r>
          </a:p>
          <a:p>
            <a:pPr marL="0" indent="0">
              <a:buClr>
                <a:srgbClr val="0082A9"/>
              </a:buClr>
              <a:buNone/>
              <a:defRPr/>
            </a:pPr>
            <a:endParaRPr lang="en-US" altLang="en-US" sz="1800" dirty="0" smtClean="0">
              <a:solidFill>
                <a:srgbClr val="000000"/>
              </a:solidFill>
              <a:latin typeface="Calibri" pitchFamily="34" charset="0"/>
            </a:endParaRPr>
          </a:p>
          <a:p>
            <a:pPr>
              <a:buClr>
                <a:srgbClr val="0082A9"/>
              </a:buClr>
              <a:buFont typeface="Wingdings" panose="05000000000000000000" pitchFamily="2" charset="2"/>
              <a:buChar char="§"/>
              <a:defRPr/>
            </a:pPr>
            <a:r>
              <a:rPr lang="en-US" altLang="en-US" sz="2800" dirty="0">
                <a:solidFill>
                  <a:srgbClr val="000000"/>
                </a:solidFill>
                <a:latin typeface="Calibri" pitchFamily="34" charset="0"/>
              </a:rPr>
              <a:t>Alliance with American Staffing </a:t>
            </a:r>
            <a:r>
              <a:rPr lang="en-US" altLang="en-US" sz="2800" dirty="0" smtClean="0">
                <a:solidFill>
                  <a:srgbClr val="000000"/>
                </a:solidFill>
                <a:latin typeface="Calibri" pitchFamily="34" charset="0"/>
              </a:rPr>
              <a:t>Association</a:t>
            </a:r>
            <a:endParaRPr lang="en-US" sz="2800" dirty="0">
              <a:solidFill>
                <a:srgbClr val="000000"/>
              </a:solidFill>
              <a:latin typeface="Calibri" panose="020F0502020204030204" pitchFamily="34" charset="0"/>
            </a:endParaRP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pic>
        <p:nvPicPr>
          <p:cNvPr id="4" name="Picture 2" descr="C:\Users\fmeilinger\AppData\Local\Microsoft\Windows\Temporary Internet Files\Content.Outlook\9LXWMT06\OSHA-3735-TWI-Rcmd-Practices-(08-2014)-web-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362692">
            <a:off x="5825666" y="1272130"/>
            <a:ext cx="2683093" cy="3471732"/>
          </a:xfrm>
          <a:prstGeom prst="rect">
            <a:avLst/>
          </a:prstGeom>
          <a:noFill/>
          <a:ln>
            <a:solidFill>
              <a:schemeClr val="bg1">
                <a:lumMod val="50000"/>
              </a:schemeClr>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www.osha.gov/temp_workers</a:t>
            </a:r>
            <a:endParaRPr lang="en-US" b="1" dirty="0">
              <a:solidFill>
                <a:srgbClr val="0070C0"/>
              </a:solidFill>
            </a:endParaRPr>
          </a:p>
        </p:txBody>
      </p:sp>
    </p:spTree>
    <p:extLst>
      <p:ext uri="{BB962C8B-B14F-4D97-AF65-F5344CB8AC3E}">
        <p14:creationId xmlns:p14="http://schemas.microsoft.com/office/powerpoint/2010/main" val="2354881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51118"/>
            <a:ext cx="6781800" cy="868362"/>
          </a:xfrm>
        </p:spPr>
        <p:txBody>
          <a:bodyPr/>
          <a:lstStyle/>
          <a:p>
            <a:pPr algn="ctr" eaLnBrk="1" hangingPunct="1"/>
            <a:r>
              <a:rPr lang="en-US" altLang="en-US" dirty="0" smtClean="0">
                <a:solidFill>
                  <a:schemeClr val="bg1"/>
                </a:solidFill>
                <a:latin typeface="Calibri" pitchFamily="34" charset="0"/>
              </a:rPr>
              <a:t>Prevent Workplace Violence</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457200" y="22860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fontAlgn="auto" hangingPunct="1">
              <a:spcBef>
                <a:spcPts val="0"/>
              </a:spcBef>
              <a:spcAft>
                <a:spcPts val="900"/>
              </a:spcAft>
              <a:buSzPct val="110000"/>
              <a:buNone/>
              <a:defRPr/>
            </a:pPr>
            <a:r>
              <a:rPr lang="en-US" sz="2400" b="1" dirty="0">
                <a:latin typeface="Calibri" panose="020F0502020204030204" pitchFamily="34" charset="0"/>
              </a:rPr>
              <a:t>OSHA RECOMMENDS:</a:t>
            </a:r>
          </a:p>
          <a:p>
            <a:pPr eaLnBrk="1" fontAlgn="auto" hangingPunct="1">
              <a:spcBef>
                <a:spcPts val="0"/>
              </a:spcBef>
              <a:spcAft>
                <a:spcPts val="900"/>
              </a:spcAft>
              <a:buSzPct val="110000"/>
              <a:buFont typeface="Wingdings" pitchFamily="2" charset="2"/>
              <a:buChar char="§"/>
              <a:defRPr/>
            </a:pPr>
            <a:r>
              <a:rPr lang="en-US" sz="2400" dirty="0" smtClean="0">
                <a:latin typeface="Calibri" panose="020F0502020204030204" pitchFamily="34" charset="0"/>
              </a:rPr>
              <a:t>Policy </a:t>
            </a:r>
            <a:r>
              <a:rPr lang="en-US" sz="2400" dirty="0">
                <a:latin typeface="Calibri" panose="020F0502020204030204" pitchFamily="34" charset="0"/>
              </a:rPr>
              <a:t>Statement </a:t>
            </a:r>
          </a:p>
          <a:p>
            <a:pPr eaLnBrk="1" fontAlgn="auto" hangingPunct="1">
              <a:spcBef>
                <a:spcPts val="0"/>
              </a:spcBef>
              <a:spcAft>
                <a:spcPts val="900"/>
              </a:spcAft>
              <a:buSzPct val="110000"/>
              <a:buFont typeface="Wingdings" pitchFamily="2" charset="2"/>
              <a:buChar char="§"/>
              <a:defRPr/>
            </a:pPr>
            <a:r>
              <a:rPr lang="en-US" sz="2400" dirty="0">
                <a:latin typeface="Calibri" panose="020F0502020204030204" pitchFamily="34" charset="0"/>
              </a:rPr>
              <a:t>Hazard/Threat/Security assessment </a:t>
            </a:r>
          </a:p>
          <a:p>
            <a:pPr eaLnBrk="1" fontAlgn="auto" hangingPunct="1">
              <a:spcBef>
                <a:spcPts val="0"/>
              </a:spcBef>
              <a:spcAft>
                <a:spcPts val="900"/>
              </a:spcAft>
              <a:buSzPct val="110000"/>
              <a:buFont typeface="Wingdings" pitchFamily="2" charset="2"/>
              <a:buChar char="§"/>
              <a:defRPr/>
            </a:pPr>
            <a:r>
              <a:rPr lang="en-US" sz="2400" dirty="0">
                <a:latin typeface="Calibri" panose="020F0502020204030204" pitchFamily="34" charset="0"/>
              </a:rPr>
              <a:t>Workplace controls and prevention strategies </a:t>
            </a:r>
          </a:p>
          <a:p>
            <a:pPr eaLnBrk="1" fontAlgn="auto" hangingPunct="1">
              <a:spcBef>
                <a:spcPts val="0"/>
              </a:spcBef>
              <a:spcAft>
                <a:spcPts val="900"/>
              </a:spcAft>
              <a:buSzPct val="110000"/>
              <a:buFont typeface="Wingdings" pitchFamily="2" charset="2"/>
              <a:buChar char="§"/>
              <a:defRPr/>
            </a:pPr>
            <a:r>
              <a:rPr lang="en-US" sz="2400" dirty="0">
                <a:latin typeface="Calibri" panose="020F0502020204030204" pitchFamily="34" charset="0"/>
              </a:rPr>
              <a:t>Training and education </a:t>
            </a:r>
          </a:p>
          <a:p>
            <a:pPr eaLnBrk="1" fontAlgn="auto" hangingPunct="1">
              <a:spcBef>
                <a:spcPts val="0"/>
              </a:spcBef>
              <a:spcAft>
                <a:spcPts val="900"/>
              </a:spcAft>
              <a:buSzPct val="110000"/>
              <a:buFont typeface="Wingdings" pitchFamily="2" charset="2"/>
              <a:buChar char="§"/>
              <a:defRPr/>
            </a:pPr>
            <a:r>
              <a:rPr lang="en-US" sz="2400" dirty="0">
                <a:latin typeface="Calibri" panose="020F0502020204030204" pitchFamily="34" charset="0"/>
              </a:rPr>
              <a:t>Incident reporting and investigation </a:t>
            </a:r>
          </a:p>
          <a:p>
            <a:pPr eaLnBrk="1" fontAlgn="auto" hangingPunct="1">
              <a:spcBef>
                <a:spcPts val="0"/>
              </a:spcBef>
              <a:spcAft>
                <a:spcPts val="900"/>
              </a:spcAft>
              <a:buSzPct val="110000"/>
              <a:buFont typeface="Wingdings" pitchFamily="2" charset="2"/>
              <a:buChar char="§"/>
              <a:defRPr/>
            </a:pPr>
            <a:r>
              <a:rPr lang="en-US" sz="2400" dirty="0">
                <a:latin typeface="Calibri" panose="020F0502020204030204" pitchFamily="34" charset="0"/>
              </a:rPr>
              <a:t>Periodic review </a:t>
            </a:r>
            <a:r>
              <a:rPr lang="en-US" sz="2400" dirty="0" smtClean="0">
                <a:latin typeface="Calibri" panose="020F0502020204030204" pitchFamily="34" charset="0"/>
              </a:rPr>
              <a:t>with </a:t>
            </a:r>
            <a:r>
              <a:rPr lang="en-US" sz="2400" dirty="0">
                <a:latin typeface="Calibri" panose="020F0502020204030204" pitchFamily="34" charset="0"/>
              </a:rPr>
              <a:t>employee input</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19480"/>
            <a:ext cx="9144000" cy="1341120"/>
          </a:xfrm>
          <a:prstGeom prst="rect">
            <a:avLst/>
          </a:prstGeom>
        </p:spPr>
      </p:pic>
      <p:sp>
        <p:nvSpPr>
          <p:cNvPr id="5" name="Rectangle 4" descr="Gray shaded box"/>
          <p:cNvSpPr/>
          <p:nvPr/>
        </p:nvSpPr>
        <p:spPr bwMode="auto">
          <a:xfrm>
            <a:off x="-25400" y="6322218"/>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www.osha.gov/SLTC/workplaceviolence</a:t>
            </a:r>
            <a:endParaRPr lang="en-US" b="1" dirty="0">
              <a:solidFill>
                <a:srgbClr val="0070C0"/>
              </a:solidFill>
            </a:endParaRPr>
          </a:p>
        </p:txBody>
      </p:sp>
    </p:spTree>
    <p:extLst>
      <p:ext uri="{BB962C8B-B14F-4D97-AF65-F5344CB8AC3E}">
        <p14:creationId xmlns:p14="http://schemas.microsoft.com/office/powerpoint/2010/main" val="32789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8002" y="381000"/>
            <a:ext cx="8595815" cy="576262"/>
          </a:xfrm>
        </p:spPr>
        <p:txBody>
          <a:bodyPr/>
          <a:lstStyle/>
          <a:p>
            <a:pPr eaLnBrk="1" hangingPunct="1"/>
            <a:r>
              <a:rPr lang="en-US" altLang="en-US" sz="4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OSHA is Organized</a:t>
            </a:r>
          </a:p>
        </p:txBody>
      </p:sp>
      <p:pic>
        <p:nvPicPr>
          <p:cNvPr id="6" name="Picture 2" descr="Map of United State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8600" y="2131812"/>
            <a:ext cx="6400800" cy="449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descr="Decorative figure"/>
          <p:cNvSpPr/>
          <p:nvPr/>
        </p:nvSpPr>
        <p:spPr>
          <a:xfrm>
            <a:off x="2133600" y="2438400"/>
            <a:ext cx="35814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781800" y="2131812"/>
            <a:ext cx="2193669" cy="2246769"/>
          </a:xfrm>
          <a:prstGeom prst="rect">
            <a:avLst/>
          </a:prstGeom>
          <a:noFill/>
        </p:spPr>
        <p:txBody>
          <a:bodyPr wrap="square" rtlCol="0">
            <a:spAutoFit/>
          </a:bodyPr>
          <a:lstStyle/>
          <a:p>
            <a:r>
              <a:rPr lang="en-US" sz="1400" dirty="0" smtClean="0">
                <a:solidFill>
                  <a:srgbClr val="8EC0FC"/>
                </a:solidFill>
                <a:latin typeface="Calibri" panose="020F0502020204030204" pitchFamily="34" charset="0"/>
                <a:cs typeface="Calibri" panose="020F0502020204030204" pitchFamily="34" charset="0"/>
                <a:sym typeface="Wingdings" panose="05000000000000000000" pitchFamily="2" charset="2"/>
              </a:rPr>
              <a:t></a:t>
            </a:r>
            <a:r>
              <a:rPr lang="en-US" sz="1400" dirty="0" smtClean="0">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1:   Boston</a:t>
            </a:r>
          </a:p>
          <a:p>
            <a:r>
              <a:rPr lang="en-US" sz="1400" dirty="0">
                <a:solidFill>
                  <a:srgbClr val="CC99FF"/>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2:   New York</a:t>
            </a:r>
          </a:p>
          <a:p>
            <a:r>
              <a:rPr lang="en-US" sz="1400" dirty="0">
                <a:solidFill>
                  <a:srgbClr val="99CC00"/>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3:   Philadelphia</a:t>
            </a:r>
          </a:p>
          <a:p>
            <a:r>
              <a:rPr lang="en-US" sz="1400" dirty="0">
                <a:solidFill>
                  <a:srgbClr val="9999FF"/>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4:   Atlanta</a:t>
            </a:r>
          </a:p>
          <a:p>
            <a:r>
              <a:rPr lang="en-US" sz="1400" dirty="0">
                <a:solidFill>
                  <a:srgbClr val="FAE87A"/>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5:   Chicago</a:t>
            </a:r>
          </a:p>
          <a:p>
            <a:r>
              <a:rPr lang="en-US" sz="1400" dirty="0">
                <a:solidFill>
                  <a:srgbClr val="E9D0C5"/>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6:   Dallas</a:t>
            </a:r>
          </a:p>
          <a:p>
            <a:r>
              <a:rPr lang="en-US" sz="1400" dirty="0">
                <a:solidFill>
                  <a:srgbClr val="FBB6A3"/>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sym typeface="Wingdings" panose="05000000000000000000" pitchFamily="2" charset="2"/>
              </a:rPr>
              <a:t>R</a:t>
            </a:r>
            <a:r>
              <a:rPr lang="en-US" sz="1400" dirty="0" smtClean="0">
                <a:latin typeface="Calibri" panose="020F0502020204030204" pitchFamily="34" charset="0"/>
                <a:cs typeface="Calibri" panose="020F0502020204030204" pitchFamily="34" charset="0"/>
              </a:rPr>
              <a:t>egion 7:   Kansas City</a:t>
            </a:r>
          </a:p>
          <a:p>
            <a:r>
              <a:rPr lang="en-US" sz="1400" dirty="0">
                <a:solidFill>
                  <a:srgbClr val="A9E1CC"/>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8:   Denver</a:t>
            </a:r>
          </a:p>
          <a:p>
            <a:r>
              <a:rPr lang="en-US" sz="1400" dirty="0">
                <a:solidFill>
                  <a:schemeClr val="accent3">
                    <a:lumMod val="85000"/>
                  </a:schemeClr>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9:   San Francisco</a:t>
            </a:r>
          </a:p>
          <a:p>
            <a:r>
              <a:rPr lang="en-US" sz="1400" dirty="0">
                <a:solidFill>
                  <a:srgbClr val="FFCC66"/>
                </a:solidFill>
                <a:latin typeface="Calibri" panose="020F0502020204030204" pitchFamily="34" charset="0"/>
                <a:cs typeface="Calibri" panose="020F0502020204030204" pitchFamily="34" charset="0"/>
                <a:sym typeface="Wingdings" panose="05000000000000000000" pitchFamily="2" charset="2"/>
              </a:rPr>
              <a:t></a:t>
            </a:r>
            <a:r>
              <a:rPr lang="en-US" sz="1400" dirty="0">
                <a:solidFill>
                  <a:srgbClr val="8EC0FC"/>
                </a:solidFill>
                <a:latin typeface="Calibri" panose="020F0502020204030204" pitchFamily="34" charset="0"/>
                <a:cs typeface="Calibri" panose="020F0502020204030204" pitchFamily="34" charset="0"/>
                <a:sym typeface="Wingdings" panose="05000000000000000000" pitchFamily="2" charset="2"/>
              </a:rPr>
              <a:t> </a:t>
            </a:r>
            <a:r>
              <a:rPr lang="en-US" sz="1400" dirty="0" smtClean="0">
                <a:latin typeface="Calibri" panose="020F0502020204030204" pitchFamily="34" charset="0"/>
                <a:cs typeface="Calibri" panose="020F0502020204030204" pitchFamily="34" charset="0"/>
              </a:rPr>
              <a:t>Region 10: Seattle</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7204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 Rights</a:t>
            </a:r>
            <a:endParaRPr lang="en-US" dirty="0"/>
          </a:p>
        </p:txBody>
      </p:sp>
      <p:sp>
        <p:nvSpPr>
          <p:cNvPr id="3" name="Content Placeholder 2"/>
          <p:cNvSpPr>
            <a:spLocks noGrp="1"/>
          </p:cNvSpPr>
          <p:nvPr>
            <p:ph idx="1"/>
          </p:nvPr>
        </p:nvSpPr>
        <p:spPr>
          <a:xfrm>
            <a:off x="800100" y="2834877"/>
            <a:ext cx="6591300" cy="2594373"/>
          </a:xfrm>
        </p:spPr>
        <p:txBody>
          <a:bodyPr/>
          <a:lstStyle/>
          <a:p>
            <a:pPr marL="0" indent="0">
              <a:spcAft>
                <a:spcPts val="450"/>
              </a:spcAft>
              <a:buNone/>
            </a:pPr>
            <a:r>
              <a:rPr lang="en-US" sz="2400" b="1" u="sng" dirty="0"/>
              <a:t>All workers have the right to</a:t>
            </a:r>
            <a:r>
              <a:rPr lang="en-US" sz="2400" b="1" dirty="0"/>
              <a:t>: </a:t>
            </a:r>
          </a:p>
          <a:p>
            <a:pPr lvl="1">
              <a:spcAft>
                <a:spcPts val="900"/>
              </a:spcAft>
              <a:buClr>
                <a:srgbClr val="0070C0"/>
              </a:buClr>
              <a:buFont typeface="Wingdings" panose="05000000000000000000" pitchFamily="2" charset="2"/>
              <a:buChar char="§"/>
            </a:pPr>
            <a:r>
              <a:rPr lang="en-US" sz="2400" b="1" dirty="0"/>
              <a:t>Raise a safety or health concern with their employer or OSHA, request personal protective equipment, or report a work-related injury or illness, including COVID-19.  </a:t>
            </a:r>
          </a:p>
          <a:p>
            <a:pPr lvl="1">
              <a:buClr>
                <a:srgbClr val="0070C0"/>
              </a:buClr>
              <a:buFont typeface="Wingdings" panose="05000000000000000000" pitchFamily="2" charset="2"/>
              <a:buChar char="§"/>
            </a:pPr>
            <a:r>
              <a:rPr lang="en-US" sz="2400" b="1" dirty="0"/>
              <a:t>Receive information and training on job hazards in their workplace. </a:t>
            </a:r>
          </a:p>
        </p:txBody>
      </p:sp>
    </p:spTree>
    <p:extLst>
      <p:ext uri="{BB962C8B-B14F-4D97-AF65-F5344CB8AC3E}">
        <p14:creationId xmlns:p14="http://schemas.microsoft.com/office/powerpoint/2010/main" val="13608517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Refusals under the OSH Act</a:t>
            </a:r>
            <a:endParaRPr lang="en-US" dirty="0"/>
          </a:p>
        </p:txBody>
      </p:sp>
      <p:sp>
        <p:nvSpPr>
          <p:cNvPr id="3" name="Content Placeholder 2"/>
          <p:cNvSpPr>
            <a:spLocks noGrp="1"/>
          </p:cNvSpPr>
          <p:nvPr>
            <p:ph idx="1"/>
          </p:nvPr>
        </p:nvSpPr>
        <p:spPr>
          <a:xfrm>
            <a:off x="304800" y="2438400"/>
            <a:ext cx="8401050" cy="3143249"/>
          </a:xfrm>
        </p:spPr>
        <p:txBody>
          <a:bodyPr/>
          <a:lstStyle/>
          <a:p>
            <a:pPr>
              <a:spcBef>
                <a:spcPts val="0"/>
              </a:spcBef>
              <a:spcAft>
                <a:spcPts val="900"/>
              </a:spcAft>
            </a:pPr>
            <a:r>
              <a:rPr lang="en-US" sz="2000" b="1" dirty="0"/>
              <a:t>Under the OSH Act, employees have the right to refuse to perform an assigned task if they:</a:t>
            </a:r>
          </a:p>
          <a:p>
            <a:pPr lvl="1">
              <a:spcBef>
                <a:spcPts val="0"/>
              </a:spcBef>
              <a:buClr>
                <a:srgbClr val="0070C0"/>
              </a:buClr>
              <a:buFont typeface="Courier New" panose="02070309020205020404" pitchFamily="49" charset="0"/>
              <a:buChar char="o"/>
            </a:pPr>
            <a:r>
              <a:rPr lang="en-US" sz="2000" dirty="0"/>
              <a:t>Have a reasonable apprehension of serious injury or death arising from a hazardous condition at the workplace; and</a:t>
            </a:r>
          </a:p>
          <a:p>
            <a:pPr lvl="1">
              <a:spcBef>
                <a:spcPts val="0"/>
              </a:spcBef>
              <a:buClr>
                <a:srgbClr val="0070C0"/>
              </a:buClr>
              <a:buFont typeface="Courier New" panose="02070309020205020404" pitchFamily="49" charset="0"/>
              <a:buChar char="o"/>
            </a:pPr>
            <a:r>
              <a:rPr lang="en-US" sz="2000" dirty="0"/>
              <a:t>Refuse in good faith to expose themselves to the hazardous condition; and</a:t>
            </a:r>
          </a:p>
          <a:p>
            <a:pPr lvl="1">
              <a:spcBef>
                <a:spcPts val="0"/>
              </a:spcBef>
              <a:buClr>
                <a:srgbClr val="0070C0"/>
              </a:buClr>
              <a:buFont typeface="Courier New" panose="02070309020205020404" pitchFamily="49" charset="0"/>
              <a:buChar char="o"/>
            </a:pPr>
            <a:r>
              <a:rPr lang="en-US" sz="2000" dirty="0"/>
              <a:t>Have no reasonable alternative; and</a:t>
            </a:r>
          </a:p>
          <a:p>
            <a:pPr lvl="1">
              <a:spcBef>
                <a:spcPts val="0"/>
              </a:spcBef>
              <a:buClr>
                <a:srgbClr val="0070C0"/>
              </a:buClr>
              <a:buFont typeface="Courier New" panose="02070309020205020404" pitchFamily="49" charset="0"/>
              <a:buChar char="o"/>
            </a:pPr>
            <a:r>
              <a:rPr lang="en-US" sz="2000" dirty="0"/>
              <a:t>Have insufficient time, due to the urgency of the situation, to eliminate the danger through resort to regular statutory enforcement channels (i.e., contacting OSHA or an OSHA State Plan); and</a:t>
            </a:r>
          </a:p>
          <a:p>
            <a:pPr lvl="1">
              <a:spcBef>
                <a:spcPts val="0"/>
              </a:spcBef>
              <a:buClr>
                <a:srgbClr val="0070C0"/>
              </a:buClr>
              <a:buFont typeface="Courier New" panose="02070309020205020404" pitchFamily="49" charset="0"/>
              <a:buChar char="o"/>
            </a:pPr>
            <a:r>
              <a:rPr lang="en-US" sz="2000" dirty="0"/>
              <a:t>Where possible, sought from their employer, and were unable to obtain, a correction of the dangerous condition.</a:t>
            </a:r>
          </a:p>
          <a:p>
            <a:endParaRPr lang="en-US" sz="2000" dirty="0"/>
          </a:p>
        </p:txBody>
      </p:sp>
    </p:spTree>
    <p:extLst>
      <p:ext uri="{BB962C8B-B14F-4D97-AF65-F5344CB8AC3E}">
        <p14:creationId xmlns:p14="http://schemas.microsoft.com/office/powerpoint/2010/main" val="25919361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 y="228600"/>
            <a:ext cx="7010400" cy="576262"/>
          </a:xfrm>
        </p:spPr>
        <p:txBody>
          <a:bodyPr/>
          <a:lstStyle/>
          <a:p>
            <a:pPr algn="ctr" eaLnBrk="1" hangingPunct="1"/>
            <a:r>
              <a:rPr lang="en-US" altLang="en-US" sz="4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Whistleblower Protection </a:t>
            </a:r>
          </a:p>
        </p:txBody>
      </p:sp>
      <p:sp>
        <p:nvSpPr>
          <p:cNvPr id="5" name="Rectangle 3"/>
          <p:cNvSpPr>
            <a:spLocks noChangeArrowheads="1"/>
          </p:cNvSpPr>
          <p:nvPr/>
        </p:nvSpPr>
        <p:spPr bwMode="auto">
          <a:xfrm>
            <a:off x="304800" y="2514600"/>
            <a:ext cx="52578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dirty="0">
                <a:latin typeface="Calibri" panose="020F0502020204030204" pitchFamily="34" charset="0"/>
                <a:cs typeface="Calibri" panose="020F0502020204030204" pitchFamily="34" charset="0"/>
              </a:rPr>
              <a:t>Most offices have </a:t>
            </a:r>
            <a:r>
              <a:rPr lang="en-US" altLang="en-US" dirty="0" smtClean="0">
                <a:latin typeface="Calibri" panose="020F0502020204030204" pitchFamily="34" charset="0"/>
                <a:cs typeface="Calibri" panose="020F0502020204030204" pitchFamily="34" charset="0"/>
              </a:rPr>
              <a:t>a whistleblower </a:t>
            </a:r>
            <a:r>
              <a:rPr lang="en-US" altLang="en-US" dirty="0">
                <a:latin typeface="Calibri" panose="020F0502020204030204" pitchFamily="34" charset="0"/>
                <a:cs typeface="Calibri" panose="020F0502020204030204" pitchFamily="34" charset="0"/>
              </a:rPr>
              <a:t>Investigator</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dirty="0" smtClean="0">
                <a:latin typeface="Calibri" panose="020F0502020204030204" pitchFamily="34" charset="0"/>
                <a:cs typeface="Calibri" panose="020F0502020204030204" pitchFamily="34" charset="0"/>
              </a:rPr>
              <a:t>Covers </a:t>
            </a:r>
            <a:r>
              <a:rPr lang="en-US" altLang="en-US" dirty="0">
                <a:latin typeface="Calibri" panose="020F0502020204030204" pitchFamily="34" charset="0"/>
                <a:cs typeface="Calibri" panose="020F0502020204030204" pitchFamily="34" charset="0"/>
              </a:rPr>
              <a:t>retribution for </a:t>
            </a:r>
            <a:r>
              <a:rPr lang="en-US" altLang="en-US" dirty="0" smtClean="0">
                <a:latin typeface="Calibri" panose="020F0502020204030204" pitchFamily="34" charset="0"/>
                <a:cs typeface="Calibri" panose="020F0502020204030204" pitchFamily="34" charset="0"/>
              </a:rPr>
              <a:t/>
            </a:r>
            <a:br>
              <a:rPr lang="en-US" altLang="en-US" dirty="0" smtClean="0">
                <a:latin typeface="Calibri" panose="020F0502020204030204" pitchFamily="34" charset="0"/>
                <a:cs typeface="Calibri" panose="020F0502020204030204" pitchFamily="34" charset="0"/>
              </a:rPr>
            </a:br>
            <a:r>
              <a:rPr lang="en-US" altLang="en-US" dirty="0" smtClean="0">
                <a:latin typeface="Calibri" panose="020F0502020204030204" pitchFamily="34" charset="0"/>
                <a:cs typeface="Calibri" panose="020F0502020204030204" pitchFamily="34" charset="0"/>
              </a:rPr>
              <a:t>safety </a:t>
            </a:r>
            <a:r>
              <a:rPr lang="en-US" altLang="en-US" dirty="0">
                <a:latin typeface="Calibri" panose="020F0502020204030204" pitchFamily="34" charset="0"/>
                <a:cs typeface="Calibri" panose="020F0502020204030204" pitchFamily="34" charset="0"/>
              </a:rPr>
              <a:t>and health </a:t>
            </a:r>
            <a:r>
              <a:rPr lang="en-US" altLang="en-US" dirty="0" smtClean="0">
                <a:latin typeface="Calibri" panose="020F0502020204030204" pitchFamily="34" charset="0"/>
                <a:cs typeface="Calibri" panose="020F0502020204030204" pitchFamily="34" charset="0"/>
              </a:rPr>
              <a:t>activities, </a:t>
            </a:r>
            <a:r>
              <a:rPr lang="en-US" altLang="en-US" dirty="0">
                <a:latin typeface="Calibri" panose="020F0502020204030204" pitchFamily="34" charset="0"/>
                <a:cs typeface="Calibri" panose="020F0502020204030204" pitchFamily="34" charset="0"/>
              </a:rPr>
              <a:t>such as filing complaints</a:t>
            </a:r>
          </a:p>
          <a:p>
            <a:pPr marL="457200" indent="-457200" eaLnBrk="1" hangingPunct="1">
              <a:spcBef>
                <a:spcPct val="0"/>
              </a:spcBef>
              <a:spcAft>
                <a:spcPts val="1800"/>
              </a:spcAft>
              <a:buClr>
                <a:srgbClr val="0070C0"/>
              </a:buClr>
              <a:buSzPct val="110000"/>
              <a:buFont typeface="Wingdings" panose="05000000000000000000" pitchFamily="2" charset="2"/>
              <a:buChar char="§"/>
            </a:pPr>
            <a:r>
              <a:rPr lang="en-US" altLang="en-US" dirty="0" smtClean="0">
                <a:latin typeface="Calibri" panose="020F0502020204030204" pitchFamily="34" charset="0"/>
                <a:cs typeface="Calibri" panose="020F0502020204030204" pitchFamily="34" charset="0"/>
              </a:rPr>
              <a:t>Cover </a:t>
            </a:r>
            <a:r>
              <a:rPr lang="en-US" altLang="en-US" dirty="0">
                <a:latin typeface="Calibri" panose="020F0502020204030204" pitchFamily="34" charset="0"/>
                <a:cs typeface="Calibri" panose="020F0502020204030204" pitchFamily="34" charset="0"/>
              </a:rPr>
              <a:t>22 statutes </a:t>
            </a:r>
          </a:p>
        </p:txBody>
      </p:sp>
      <p:pic>
        <p:nvPicPr>
          <p:cNvPr id="5122" name="Picture 2" descr="Image result for whistleblow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0701" y="2589344"/>
            <a:ext cx="354329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45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868362"/>
          </a:xfrm>
        </p:spPr>
        <p:txBody>
          <a:bodyPr/>
          <a:lstStyle/>
          <a:p>
            <a:pPr algn="ctr" eaLnBrk="1" hangingPunct="1"/>
            <a:r>
              <a:rPr lang="en-US" altLang="en-US" dirty="0" smtClean="0">
                <a:solidFill>
                  <a:schemeClr val="bg1"/>
                </a:solidFill>
                <a:latin typeface="Calibri" pitchFamily="34" charset="0"/>
              </a:rPr>
              <a:t>Whistleblower Protections</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457200" y="3505200"/>
            <a:ext cx="7162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2100" indent="-292100" eaLnBrk="1" hangingPunct="1">
              <a:spcAft>
                <a:spcPts val="1800"/>
              </a:spcAft>
              <a:buSzPct val="110000"/>
              <a:buFont typeface="Wingdings" pitchFamily="2" charset="2"/>
              <a:buChar char="§"/>
              <a:defRPr/>
            </a:pPr>
            <a:r>
              <a:rPr lang="en-US" altLang="en-US" sz="2800" dirty="0">
                <a:latin typeface="Calibri" pitchFamily="34" charset="0"/>
              </a:rPr>
              <a:t>Report </a:t>
            </a:r>
            <a:r>
              <a:rPr lang="en-US" altLang="en-US" sz="2800" b="1" dirty="0">
                <a:latin typeface="Calibri" pitchFamily="34" charset="0"/>
              </a:rPr>
              <a:t>unsafe conditions and injuries </a:t>
            </a:r>
            <a:r>
              <a:rPr lang="en-US" altLang="en-US" sz="2800" dirty="0">
                <a:latin typeface="Calibri" pitchFamily="34" charset="0"/>
              </a:rPr>
              <a:t>to management or to OSHA</a:t>
            </a:r>
          </a:p>
          <a:p>
            <a:pPr marL="292100" indent="-292100" eaLnBrk="1" hangingPunct="1">
              <a:spcAft>
                <a:spcPts val="1800"/>
              </a:spcAft>
              <a:buSzPct val="110000"/>
              <a:buFont typeface="Wingdings" pitchFamily="2" charset="2"/>
              <a:buChar char="§"/>
              <a:defRPr/>
            </a:pPr>
            <a:r>
              <a:rPr lang="en-US" altLang="en-US" sz="2800" dirty="0">
                <a:latin typeface="Calibri" pitchFamily="34" charset="0"/>
              </a:rPr>
              <a:t>Assist an </a:t>
            </a:r>
            <a:r>
              <a:rPr lang="en-US" altLang="en-US" sz="2800" b="1" dirty="0">
                <a:latin typeface="Calibri" pitchFamily="34" charset="0"/>
              </a:rPr>
              <a:t>OSHA investigation</a:t>
            </a:r>
          </a:p>
          <a:p>
            <a:pPr marL="292100" indent="-292100" eaLnBrk="1" hangingPunct="1">
              <a:spcAft>
                <a:spcPts val="1800"/>
              </a:spcAft>
              <a:buSzPct val="110000"/>
              <a:buFont typeface="Wingdings" pitchFamily="2" charset="2"/>
              <a:buChar char="§"/>
              <a:defRPr/>
            </a:pPr>
            <a:r>
              <a:rPr lang="en-US" altLang="en-US" sz="2800" dirty="0">
                <a:latin typeface="Calibri" pitchFamily="34" charset="0"/>
              </a:rPr>
              <a:t>Request </a:t>
            </a:r>
            <a:r>
              <a:rPr lang="en-US" altLang="en-US" sz="2800" b="1" dirty="0">
                <a:latin typeface="Calibri" pitchFamily="34" charset="0"/>
              </a:rPr>
              <a:t>PPE</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sp>
        <p:nvSpPr>
          <p:cNvPr id="4" name="Rectangle 3"/>
          <p:cNvSpPr/>
          <p:nvPr/>
        </p:nvSpPr>
        <p:spPr>
          <a:xfrm>
            <a:off x="76199" y="2507223"/>
            <a:ext cx="7239001" cy="523220"/>
          </a:xfrm>
          <a:prstGeom prst="rect">
            <a:avLst/>
          </a:prstGeom>
        </p:spPr>
        <p:txBody>
          <a:bodyPr wrap="square">
            <a:spAutoFit/>
          </a:bodyPr>
          <a:lstStyle/>
          <a:p>
            <a:pPr marL="0" indent="0" eaLnBrk="1" hangingPunct="1">
              <a:spcAft>
                <a:spcPts val="1800"/>
              </a:spcAft>
              <a:buClr>
                <a:srgbClr val="0070C0"/>
              </a:buClr>
              <a:buSzPct val="110000"/>
              <a:defRPr/>
            </a:pPr>
            <a:r>
              <a:rPr lang="en-US" altLang="en-US" sz="2800" dirty="0">
                <a:latin typeface="Calibri" pitchFamily="34" charset="0"/>
              </a:rPr>
              <a:t>Under the </a:t>
            </a:r>
            <a:r>
              <a:rPr lang="en-US" altLang="en-US" sz="2800" b="1" dirty="0">
                <a:latin typeface="Calibri" pitchFamily="34" charset="0"/>
              </a:rPr>
              <a:t>OSH Act</a:t>
            </a:r>
            <a:r>
              <a:rPr lang="en-US" altLang="en-US" sz="2800" dirty="0">
                <a:latin typeface="Calibri" pitchFamily="34" charset="0"/>
              </a:rPr>
              <a:t>, employees have the right to:</a:t>
            </a:r>
          </a:p>
        </p:txBody>
      </p:sp>
      <p:sp>
        <p:nvSpPr>
          <p:cNvPr id="5" name="TextBox 1"/>
          <p:cNvSpPr txBox="1">
            <a:spLocks noChangeArrowheads="1"/>
          </p:cNvSpPr>
          <p:nvPr/>
        </p:nvSpPr>
        <p:spPr bwMode="auto">
          <a:xfrm>
            <a:off x="-1317625" y="733727"/>
            <a:ext cx="868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solidFill>
                  <a:schemeClr val="bg1"/>
                </a:solidFill>
                <a:latin typeface="Calibri" panose="020F0502020204030204" pitchFamily="34" charset="0"/>
              </a:rPr>
              <a:t>What Rights Do Employees Have?</a:t>
            </a:r>
          </a:p>
        </p:txBody>
      </p:sp>
      <p:grpSp>
        <p:nvGrpSpPr>
          <p:cNvPr id="6" name="Group 2047"/>
          <p:cNvGrpSpPr>
            <a:grpSpLocks/>
          </p:cNvGrpSpPr>
          <p:nvPr/>
        </p:nvGrpSpPr>
        <p:grpSpPr bwMode="auto">
          <a:xfrm>
            <a:off x="6934200" y="3276600"/>
            <a:ext cx="1905000" cy="2405063"/>
            <a:chOff x="6943907" y="2679078"/>
            <a:chExt cx="1905000" cy="2405866"/>
          </a:xfrm>
        </p:grpSpPr>
        <p:sp>
          <p:nvSpPr>
            <p:cNvPr id="7" name="Rectangle 6"/>
            <p:cNvSpPr/>
            <p:nvPr/>
          </p:nvSpPr>
          <p:spPr>
            <a:xfrm>
              <a:off x="7020107" y="2679078"/>
              <a:ext cx="1752600" cy="2405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nvGrpSpPr>
            <p:cNvPr id="8" name="Group 29"/>
            <p:cNvGrpSpPr>
              <a:grpSpLocks/>
            </p:cNvGrpSpPr>
            <p:nvPr/>
          </p:nvGrpSpPr>
          <p:grpSpPr bwMode="auto">
            <a:xfrm rot="683708">
              <a:off x="6943907" y="2679078"/>
              <a:ext cx="1905000" cy="2405866"/>
              <a:chOff x="6858000" y="2537797"/>
              <a:chExt cx="1905000" cy="2405866"/>
            </a:xfrm>
          </p:grpSpPr>
          <p:sp>
            <p:nvSpPr>
              <p:cNvPr id="9" name="Rectangle 8"/>
              <p:cNvSpPr/>
              <p:nvPr/>
            </p:nvSpPr>
            <p:spPr>
              <a:xfrm>
                <a:off x="6934200" y="2537797"/>
                <a:ext cx="1752600" cy="240586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8"/>
              <p:cNvSpPr txBox="1">
                <a:spLocks noChangeArrowheads="1"/>
              </p:cNvSpPr>
              <p:nvPr/>
            </p:nvSpPr>
            <p:spPr bwMode="auto">
              <a:xfrm>
                <a:off x="6858000" y="25908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dirty="0">
                    <a:latin typeface="Old English Text MT" panose="03040902040508030806" pitchFamily="66" charset="0"/>
                  </a:rPr>
                  <a:t>Act of Congress</a:t>
                </a:r>
              </a:p>
            </p:txBody>
          </p:sp>
          <p:sp>
            <p:nvSpPr>
              <p:cNvPr id="11" name="TextBox 10"/>
              <p:cNvSpPr txBox="1">
                <a:spLocks noChangeArrowheads="1"/>
              </p:cNvSpPr>
              <p:nvPr/>
            </p:nvSpPr>
            <p:spPr bwMode="auto">
              <a:xfrm>
                <a:off x="6933719" y="3047618"/>
                <a:ext cx="1752600" cy="7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400" b="1" dirty="0" smtClean="0">
                    <a:solidFill>
                      <a:srgbClr val="0070C0"/>
                    </a:solidFill>
                    <a:effectLst>
                      <a:outerShdw blurRad="38100" dist="38100" dir="2700000" algn="tl">
                        <a:srgbClr val="000000">
                          <a:alpha val="43137"/>
                        </a:srgbClr>
                      </a:outerShdw>
                    </a:effectLst>
                    <a:latin typeface="David" pitchFamily="34" charset="-79"/>
                    <a:cs typeface="David" pitchFamily="34" charset="-79"/>
                  </a:rPr>
                  <a:t>OSH ACT</a:t>
                </a:r>
              </a:p>
              <a:p>
                <a:pPr algn="ctr" eaLnBrk="1" hangingPunct="1">
                  <a:defRPr/>
                </a:pPr>
                <a:r>
                  <a:rPr lang="en-US" altLang="en-US" dirty="0" smtClean="0">
                    <a:latin typeface="David" pitchFamily="34" charset="-79"/>
                    <a:cs typeface="David" pitchFamily="34" charset="-79"/>
                  </a:rPr>
                  <a:t>of 1970</a:t>
                </a:r>
              </a:p>
            </p:txBody>
          </p:sp>
          <p:cxnSp>
            <p:nvCxnSpPr>
              <p:cNvPr id="12" name="Straight Connector 11"/>
              <p:cNvCxnSpPr/>
              <p:nvPr/>
            </p:nvCxnSpPr>
            <p:spPr>
              <a:xfrm>
                <a:off x="7077279" y="3880538"/>
                <a:ext cx="4572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086575" y="4037998"/>
                <a:ext cx="1447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77376" y="4184813"/>
                <a:ext cx="12954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76552" y="4337674"/>
                <a:ext cx="13716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78181" y="4489569"/>
                <a:ext cx="1066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77200" y="4642515"/>
                <a:ext cx="144780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00666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8"/>
            <a:ext cx="6477000" cy="1165622"/>
          </a:xfrm>
        </p:spPr>
        <p:txBody>
          <a:bodyPr/>
          <a:lstStyle/>
          <a:p>
            <a:r>
              <a:rPr lang="en-US" dirty="0" smtClean="0"/>
              <a:t>Whistleblower Protections under the OSH Act</a:t>
            </a:r>
            <a:br>
              <a:rPr lang="en-US" dirty="0" smtClean="0"/>
            </a:br>
            <a:endParaRPr lang="en-US" dirty="0"/>
          </a:p>
        </p:txBody>
      </p:sp>
      <p:sp>
        <p:nvSpPr>
          <p:cNvPr id="3" name="Content Placeholder 2"/>
          <p:cNvSpPr>
            <a:spLocks noGrp="1"/>
          </p:cNvSpPr>
          <p:nvPr>
            <p:ph idx="1"/>
          </p:nvPr>
        </p:nvSpPr>
        <p:spPr>
          <a:xfrm>
            <a:off x="457200" y="2362200"/>
            <a:ext cx="8229600" cy="3962400"/>
          </a:xfrm>
        </p:spPr>
        <p:txBody>
          <a:bodyPr/>
          <a:lstStyle/>
          <a:p>
            <a:pPr>
              <a:spcAft>
                <a:spcPts val="900"/>
              </a:spcAft>
            </a:pPr>
            <a:r>
              <a:rPr lang="en-US" sz="2000" b="1" dirty="0"/>
              <a:t>Employers cannot retaliate (fire, lay off, demote, etc.) against employees for engaging in activity protected under the OSH Act.  </a:t>
            </a:r>
          </a:p>
          <a:p>
            <a:pPr>
              <a:spcAft>
                <a:spcPts val="450"/>
              </a:spcAft>
            </a:pPr>
            <a:r>
              <a:rPr lang="en-US" sz="2000" b="1" dirty="0"/>
              <a:t>Protected activity includes:</a:t>
            </a:r>
          </a:p>
          <a:p>
            <a:pPr lvl="1">
              <a:spcBef>
                <a:spcPts val="0"/>
              </a:spcBef>
              <a:buClr>
                <a:srgbClr val="0070C0"/>
              </a:buClr>
              <a:buFont typeface="Courier New" panose="02070309020205020404" pitchFamily="49" charset="0"/>
              <a:buChar char="o"/>
            </a:pPr>
            <a:r>
              <a:rPr lang="en-US" sz="2000" dirty="0"/>
              <a:t>Requesting personal protective equipment</a:t>
            </a:r>
          </a:p>
          <a:p>
            <a:pPr lvl="1">
              <a:spcBef>
                <a:spcPts val="0"/>
              </a:spcBef>
              <a:buClr>
                <a:srgbClr val="0070C0"/>
              </a:buClr>
              <a:buFont typeface="Courier New" panose="02070309020205020404" pitchFamily="49" charset="0"/>
              <a:buChar char="o"/>
            </a:pPr>
            <a:r>
              <a:rPr lang="en-US" sz="2000" dirty="0"/>
              <a:t>Wearing personal protective equipment</a:t>
            </a:r>
          </a:p>
          <a:p>
            <a:pPr lvl="1">
              <a:spcBef>
                <a:spcPts val="0"/>
              </a:spcBef>
              <a:buClr>
                <a:srgbClr val="0070C0"/>
              </a:buClr>
              <a:buFont typeface="Courier New" panose="02070309020205020404" pitchFamily="49" charset="0"/>
              <a:buChar char="o"/>
            </a:pPr>
            <a:r>
              <a:rPr lang="en-US" sz="2000" dirty="0"/>
              <a:t>Reporting a work-related injury or illness, including COVID-19, to an employer or OSHA</a:t>
            </a:r>
          </a:p>
          <a:p>
            <a:pPr lvl="1">
              <a:spcBef>
                <a:spcPts val="0"/>
              </a:spcBef>
              <a:buClr>
                <a:srgbClr val="0070C0"/>
              </a:buClr>
              <a:buFont typeface="Courier New" panose="02070309020205020404" pitchFamily="49" charset="0"/>
              <a:buChar char="o"/>
            </a:pPr>
            <a:r>
              <a:rPr lang="en-US" sz="2000" dirty="0"/>
              <a:t>Reporting an unsafe condition to an employer or OSHA</a:t>
            </a:r>
          </a:p>
          <a:p>
            <a:pPr lvl="1">
              <a:spcBef>
                <a:spcPts val="0"/>
              </a:spcBef>
              <a:buClr>
                <a:srgbClr val="0070C0"/>
              </a:buClr>
              <a:buFont typeface="Courier New" panose="02070309020205020404" pitchFamily="49" charset="0"/>
              <a:buChar char="o"/>
            </a:pPr>
            <a:r>
              <a:rPr lang="en-US" sz="2000" dirty="0"/>
              <a:t>Requesting guidance on workplace safety from an employer, OSHA, or other government entity</a:t>
            </a:r>
          </a:p>
        </p:txBody>
      </p:sp>
    </p:spTree>
    <p:extLst>
      <p:ext uri="{BB962C8B-B14F-4D97-AF65-F5344CB8AC3E}">
        <p14:creationId xmlns:p14="http://schemas.microsoft.com/office/powerpoint/2010/main" val="15100419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569074" cy="868362"/>
          </a:xfrm>
        </p:spPr>
        <p:txBody>
          <a:bodyPr/>
          <a:lstStyle/>
          <a:p>
            <a:pPr algn="ctr" eaLnBrk="1" hangingPunct="1"/>
            <a:r>
              <a:rPr lang="en-US" altLang="en-US" dirty="0">
                <a:solidFill>
                  <a:schemeClr val="bg1"/>
                </a:solidFill>
                <a:latin typeface="Calibri" pitchFamily="34" charset="0"/>
              </a:rPr>
              <a:t>Whistleblower Protections</a:t>
            </a:r>
          </a:p>
        </p:txBody>
      </p:sp>
      <p:sp>
        <p:nvSpPr>
          <p:cNvPr id="3" name="Content Placeholder 2"/>
          <p:cNvSpPr>
            <a:spLocks noGrp="1"/>
          </p:cNvSpPr>
          <p:nvPr>
            <p:ph idx="1"/>
          </p:nvPr>
        </p:nvSpPr>
        <p:spPr bwMode="auto">
          <a:xfrm>
            <a:off x="457201" y="3429000"/>
            <a:ext cx="51816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2100" indent="-292100" eaLnBrk="1" hangingPunct="1">
              <a:spcAft>
                <a:spcPts val="600"/>
              </a:spcAft>
              <a:buSzPct val="110000"/>
              <a:buFont typeface="Wingdings" pitchFamily="2" charset="2"/>
              <a:buChar char="§"/>
              <a:defRPr/>
            </a:pPr>
            <a:r>
              <a:rPr lang="en-US" altLang="en-US" sz="2400" dirty="0">
                <a:latin typeface="Calibri" pitchFamily="34" charset="0"/>
              </a:rPr>
              <a:t>Reducing pay or hours</a:t>
            </a:r>
          </a:p>
          <a:p>
            <a:pPr marL="292100" indent="-292100" eaLnBrk="1" hangingPunct="1">
              <a:spcAft>
                <a:spcPts val="600"/>
              </a:spcAft>
              <a:buSzPct val="110000"/>
              <a:buFont typeface="Wingdings" pitchFamily="2" charset="2"/>
              <a:buChar char="§"/>
              <a:defRPr/>
            </a:pPr>
            <a:r>
              <a:rPr lang="en-US" altLang="en-US" sz="2400" dirty="0">
                <a:latin typeface="Calibri" pitchFamily="34" charset="0"/>
              </a:rPr>
              <a:t>Firing, laying off, or suspending a worker</a:t>
            </a:r>
          </a:p>
          <a:p>
            <a:pPr marL="292100" indent="-292100" eaLnBrk="1" hangingPunct="1">
              <a:spcAft>
                <a:spcPts val="600"/>
              </a:spcAft>
              <a:buSzPct val="110000"/>
              <a:buFont typeface="Wingdings" pitchFamily="2" charset="2"/>
              <a:buChar char="§"/>
              <a:defRPr/>
            </a:pPr>
            <a:r>
              <a:rPr lang="en-US" altLang="en-US" sz="2400" dirty="0">
                <a:latin typeface="Calibri" pitchFamily="34" charset="0"/>
              </a:rPr>
              <a:t>Reassigning, disciplining, or demoting</a:t>
            </a:r>
          </a:p>
          <a:p>
            <a:pPr marL="292100" indent="-292100" eaLnBrk="1" hangingPunct="1">
              <a:spcAft>
                <a:spcPts val="600"/>
              </a:spcAft>
              <a:buSzPct val="110000"/>
              <a:buFont typeface="Wingdings" pitchFamily="2" charset="2"/>
              <a:buChar char="§"/>
              <a:defRPr/>
            </a:pPr>
            <a:r>
              <a:rPr lang="en-US" altLang="en-US" sz="2400" dirty="0">
                <a:latin typeface="Calibri" pitchFamily="34" charset="0"/>
              </a:rPr>
              <a:t>Harassing, threatening, or intimidating</a:t>
            </a:r>
          </a:p>
          <a:p>
            <a:pPr marL="292100" indent="-292100" eaLnBrk="1" hangingPunct="1">
              <a:spcAft>
                <a:spcPts val="600"/>
              </a:spcAft>
              <a:buSzPct val="110000"/>
              <a:buFont typeface="Wingdings" pitchFamily="2" charset="2"/>
              <a:buChar char="§"/>
              <a:defRPr/>
            </a:pPr>
            <a:r>
              <a:rPr lang="en-US" altLang="en-US" sz="2400" dirty="0">
                <a:latin typeface="Calibri" pitchFamily="34" charset="0"/>
              </a:rPr>
              <a:t>Blacklisting from hiring</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sp>
        <p:nvSpPr>
          <p:cNvPr id="4" name="TextBox 1"/>
          <p:cNvSpPr txBox="1">
            <a:spLocks noChangeArrowheads="1"/>
          </p:cNvSpPr>
          <p:nvPr/>
        </p:nvSpPr>
        <p:spPr bwMode="auto">
          <a:xfrm>
            <a:off x="-212725" y="720327"/>
            <a:ext cx="633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dirty="0">
                <a:solidFill>
                  <a:schemeClr val="bg1"/>
                </a:solidFill>
                <a:latin typeface="Calibri" panose="020F0502020204030204" pitchFamily="34" charset="0"/>
              </a:rPr>
              <a:t>What is “Retaliation”?</a:t>
            </a:r>
          </a:p>
        </p:txBody>
      </p:sp>
      <p:sp>
        <p:nvSpPr>
          <p:cNvPr id="5" name="Rectangle 4"/>
          <p:cNvSpPr/>
          <p:nvPr/>
        </p:nvSpPr>
        <p:spPr>
          <a:xfrm>
            <a:off x="293292" y="2375485"/>
            <a:ext cx="7021907" cy="954107"/>
          </a:xfrm>
          <a:prstGeom prst="rect">
            <a:avLst/>
          </a:prstGeom>
        </p:spPr>
        <p:txBody>
          <a:bodyPr wrap="square">
            <a:spAutoFit/>
          </a:bodyPr>
          <a:lstStyle/>
          <a:p>
            <a:pPr marL="0" indent="0" eaLnBrk="1" hangingPunct="1">
              <a:spcAft>
                <a:spcPts val="1200"/>
              </a:spcAft>
              <a:buClr>
                <a:srgbClr val="0070C0"/>
              </a:buClr>
              <a:buSzPct val="110000"/>
              <a:defRPr/>
            </a:pPr>
            <a:r>
              <a:rPr lang="en-US" altLang="en-US" sz="2800" dirty="0">
                <a:latin typeface="Calibri" pitchFamily="34" charset="0"/>
              </a:rPr>
              <a:t>Employers cannot retaliate against workers who exercise their rights.  Retaliation includes:</a:t>
            </a:r>
          </a:p>
        </p:txBody>
      </p:sp>
      <p:grpSp>
        <p:nvGrpSpPr>
          <p:cNvPr id="6" name="Group 2"/>
          <p:cNvGrpSpPr>
            <a:grpSpLocks/>
          </p:cNvGrpSpPr>
          <p:nvPr/>
        </p:nvGrpSpPr>
        <p:grpSpPr bwMode="auto">
          <a:xfrm rot="-581247">
            <a:off x="5255820" y="3423572"/>
            <a:ext cx="3659188" cy="1192212"/>
            <a:chOff x="5411978" y="3307498"/>
            <a:chExt cx="3659598" cy="1193496"/>
          </a:xfrm>
        </p:grpSpPr>
        <p:sp>
          <p:nvSpPr>
            <p:cNvPr id="7" name="Rectangle 6"/>
            <p:cNvSpPr/>
            <p:nvPr/>
          </p:nvSpPr>
          <p:spPr>
            <a:xfrm>
              <a:off x="5409609" y="3632357"/>
              <a:ext cx="3588152" cy="8677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7"/>
            <p:cNvSpPr txBox="1"/>
            <p:nvPr/>
          </p:nvSpPr>
          <p:spPr>
            <a:xfrm>
              <a:off x="5586751" y="3306916"/>
              <a:ext cx="3481778" cy="867709"/>
            </a:xfrm>
            <a:prstGeom prst="rect">
              <a:avLst/>
            </a:prstGeom>
            <a:solidFill>
              <a:schemeClr val="bg1"/>
            </a:solidFill>
            <a:ln w="95250" cmpd="thickThin">
              <a:solidFill>
                <a:srgbClr val="FF0000"/>
              </a:solidFill>
            </a:ln>
          </p:spPr>
          <p:txBody>
            <a:bodyPr>
              <a:spAutoFit/>
            </a:bodyPr>
            <a:lstStyle/>
            <a:p>
              <a:pPr algn="ctr" eaLnBrk="1" hangingPunct="1">
                <a:spcBef>
                  <a:spcPts val="0"/>
                </a:spcBef>
                <a:defRPr/>
              </a:pPr>
              <a:endParaRPr lang="en-US" sz="100" b="1" spc="-10" dirty="0">
                <a:solidFill>
                  <a:srgbClr val="FF0000"/>
                </a:solidFill>
                <a:effectLst>
                  <a:outerShdw blurRad="38100" dist="38100" dir="2700000" algn="tl">
                    <a:srgbClr val="000000">
                      <a:alpha val="43137"/>
                    </a:srgbClr>
                  </a:outerShdw>
                </a:effectLst>
                <a:latin typeface="Shruti" panose="020B0502040204020203" pitchFamily="34" charset="0"/>
                <a:ea typeface="Tahoma" panose="020B0604030504040204" pitchFamily="34" charset="0"/>
                <a:cs typeface="Shruti" panose="020B0502040204020203" pitchFamily="34" charset="0"/>
              </a:endParaRPr>
            </a:p>
            <a:p>
              <a:pPr algn="ctr" eaLnBrk="1" hangingPunct="1">
                <a:lnSpc>
                  <a:spcPct val="60000"/>
                </a:lnSpc>
                <a:spcBef>
                  <a:spcPts val="1200"/>
                </a:spcBef>
                <a:defRPr/>
              </a:pPr>
              <a:endParaRPr lang="en-US" sz="500" b="1" spc="-10" dirty="0">
                <a:solidFill>
                  <a:srgbClr val="FF0000"/>
                </a:solidFill>
                <a:effectLst>
                  <a:outerShdw blurRad="38100" dist="38100" dir="2700000" algn="tl">
                    <a:srgbClr val="000000">
                      <a:alpha val="43137"/>
                    </a:srgbClr>
                  </a:outerShdw>
                </a:effectLst>
                <a:latin typeface="Shruti" panose="020B0502040204020203" pitchFamily="34" charset="0"/>
                <a:ea typeface="Tahoma" panose="020B0604030504040204" pitchFamily="34" charset="0"/>
                <a:cs typeface="Shruti" panose="020B0502040204020203" pitchFamily="34" charset="0"/>
              </a:endParaRPr>
            </a:p>
            <a:p>
              <a:pPr algn="ctr" eaLnBrk="1" hangingPunct="1">
                <a:lnSpc>
                  <a:spcPct val="60000"/>
                </a:lnSpc>
                <a:spcBef>
                  <a:spcPts val="1200"/>
                </a:spcBef>
                <a:defRPr/>
              </a:pPr>
              <a:r>
                <a:rPr lang="en-US" sz="4400" b="1" spc="-150" dirty="0">
                  <a:solidFill>
                    <a:srgbClr val="FF0000"/>
                  </a:solidFill>
                  <a:effectLst>
                    <a:outerShdw blurRad="38100" dist="38100" dir="2700000" algn="tl">
                      <a:srgbClr val="000000">
                        <a:alpha val="43137"/>
                      </a:srgbClr>
                    </a:outerShdw>
                  </a:effectLst>
                  <a:latin typeface="Shruti" panose="020B0502040204020203" pitchFamily="34" charset="0"/>
                  <a:ea typeface="Tahoma" panose="020B0604030504040204" pitchFamily="34" charset="0"/>
                  <a:cs typeface="Shruti" panose="020B0502040204020203" pitchFamily="34" charset="0"/>
                </a:rPr>
                <a:t>RETALIATION</a:t>
              </a:r>
              <a:endParaRPr lang="en-US" sz="2800" b="1" spc="-150" dirty="0">
                <a:solidFill>
                  <a:srgbClr val="FF0000"/>
                </a:solidFill>
                <a:effectLst>
                  <a:outerShdw blurRad="38100" dist="38100" dir="2700000" algn="tl">
                    <a:srgbClr val="000000">
                      <a:alpha val="43137"/>
                    </a:srgbClr>
                  </a:outerShdw>
                </a:effectLst>
                <a:latin typeface="Shruti" panose="020B0502040204020203" pitchFamily="34" charset="0"/>
                <a:ea typeface="Tahoma" panose="020B0604030504040204" pitchFamily="34" charset="0"/>
                <a:cs typeface="Shruti" panose="020B0502040204020203" pitchFamily="34" charset="0"/>
              </a:endParaRPr>
            </a:p>
          </p:txBody>
        </p:sp>
      </p:grpSp>
    </p:spTree>
    <p:extLst>
      <p:ext uri="{BB962C8B-B14F-4D97-AF65-F5344CB8AC3E}">
        <p14:creationId xmlns:p14="http://schemas.microsoft.com/office/powerpoint/2010/main" val="22865367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6781800" cy="868362"/>
          </a:xfrm>
        </p:spPr>
        <p:txBody>
          <a:bodyPr/>
          <a:lstStyle/>
          <a:p>
            <a:pPr algn="ctr" eaLnBrk="1" hangingPunct="1"/>
            <a:endParaRPr lang="en-US" altLang="en-US" dirty="0">
              <a:solidFill>
                <a:schemeClr val="bg1"/>
              </a:solidFill>
              <a:latin typeface="Calibri" pitchFamily="34" charset="0"/>
            </a:endParaRP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9144000" cy="6005963"/>
          </a:xfrm>
          <a:prstGeom prst="rect">
            <a:avLst/>
          </a:prstGeom>
          <a:ln w="12700">
            <a:solidFill>
              <a:schemeClr val="bg1">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Rectangle 4" descr="Gray shaded box"/>
          <p:cNvSpPr/>
          <p:nvPr/>
        </p:nvSpPr>
        <p:spPr bwMode="auto">
          <a:xfrm>
            <a:off x="-19050" y="6158363"/>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Whisteblowers.gov</a:t>
            </a:r>
            <a:endParaRPr lang="en-US" b="1" dirty="0">
              <a:solidFill>
                <a:srgbClr val="0070C0"/>
              </a:solidFill>
            </a:endParaRPr>
          </a:p>
        </p:txBody>
      </p:sp>
    </p:spTree>
    <p:extLst>
      <p:ext uri="{BB962C8B-B14F-4D97-AF65-F5344CB8AC3E}">
        <p14:creationId xmlns:p14="http://schemas.microsoft.com/office/powerpoint/2010/main" val="33579305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continual updates</a:t>
            </a:r>
            <a:endParaRPr lang="en-US" dirty="0"/>
          </a:p>
        </p:txBody>
      </p:sp>
      <p:sp>
        <p:nvSpPr>
          <p:cNvPr id="5" name="Content Placeholder 4"/>
          <p:cNvSpPr>
            <a:spLocks noGrp="1"/>
          </p:cNvSpPr>
          <p:nvPr>
            <p:ph sz="half" idx="1"/>
          </p:nvPr>
        </p:nvSpPr>
        <p:spPr>
          <a:xfrm>
            <a:off x="457200" y="2628901"/>
            <a:ext cx="8172450" cy="2822972"/>
          </a:xfrm>
        </p:spPr>
        <p:txBody>
          <a:bodyPr/>
          <a:lstStyle/>
          <a:p>
            <a:r>
              <a:rPr lang="en-US" b="1" dirty="0" smtClean="0"/>
              <a:t>Visit OSHA’s website to sign up to receive OSHA information:</a:t>
            </a:r>
          </a:p>
          <a:p>
            <a:pPr lvl="1">
              <a:buClr>
                <a:srgbClr val="0070C0"/>
              </a:buClr>
              <a:buFont typeface="Courier New" panose="02070309020205020404" pitchFamily="49" charset="0"/>
              <a:buChar char="o"/>
            </a:pPr>
            <a:r>
              <a:rPr lang="en-US" sz="1500" dirty="0"/>
              <a:t>QuickTakes biweekly newsletter</a:t>
            </a:r>
          </a:p>
          <a:p>
            <a:pPr lvl="1">
              <a:buClr>
                <a:srgbClr val="0070C0"/>
              </a:buClr>
              <a:buFont typeface="Courier New" panose="02070309020205020404" pitchFamily="49" charset="0"/>
              <a:buChar char="o"/>
            </a:pPr>
            <a:r>
              <a:rPr lang="en-US" sz="1500" dirty="0"/>
              <a:t>Tip of the Day</a:t>
            </a:r>
          </a:p>
          <a:p>
            <a:pPr lvl="1">
              <a:spcAft>
                <a:spcPts val="900"/>
              </a:spcAft>
              <a:buClr>
                <a:srgbClr val="0070C0"/>
              </a:buClr>
              <a:buFont typeface="Courier New" panose="02070309020205020404" pitchFamily="49" charset="0"/>
              <a:buChar char="o"/>
            </a:pPr>
            <a:r>
              <a:rPr lang="en-US" sz="1500" dirty="0"/>
              <a:t>www.osha.gov/contactus</a:t>
            </a:r>
          </a:p>
          <a:p>
            <a:r>
              <a:rPr lang="en-US" b="1" dirty="0" smtClean="0"/>
              <a:t>Follow OSHA on social media</a:t>
            </a:r>
          </a:p>
          <a:p>
            <a:pPr lvl="1">
              <a:buClr>
                <a:srgbClr val="0070C0"/>
              </a:buClr>
              <a:buFont typeface="Courier New" panose="02070309020205020404" pitchFamily="49" charset="0"/>
              <a:buChar char="o"/>
            </a:pPr>
            <a:r>
              <a:rPr lang="en-US" sz="1500" dirty="0"/>
              <a:t>Twitter: @OSHA_DOL</a:t>
            </a:r>
          </a:p>
          <a:p>
            <a:pPr lvl="1">
              <a:buClr>
                <a:srgbClr val="0070C0"/>
              </a:buClr>
              <a:buFont typeface="Courier New" panose="02070309020205020404" pitchFamily="49" charset="0"/>
              <a:buChar char="o"/>
            </a:pPr>
            <a:r>
              <a:rPr lang="en-US" sz="1500" dirty="0"/>
              <a:t>Facebook: Follow the Department of Labor page</a:t>
            </a:r>
          </a:p>
          <a:p>
            <a:pPr lvl="1"/>
            <a:endParaRPr lang="en-US" dirty="0"/>
          </a:p>
        </p:txBody>
      </p:sp>
      <p:sp>
        <p:nvSpPr>
          <p:cNvPr id="7" name="Rectangle 6" descr="URL if needed" title="URL if needed"/>
          <p:cNvSpPr/>
          <p:nvPr/>
        </p:nvSpPr>
        <p:spPr bwMode="auto">
          <a:xfrm>
            <a:off x="457200" y="5482829"/>
            <a:ext cx="5086350" cy="346472"/>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TextBox 3" descr="URL if needed" title="URL if needed"/>
          <p:cNvSpPr txBox="1">
            <a:spLocks noChangeArrowheads="1"/>
          </p:cNvSpPr>
          <p:nvPr/>
        </p:nvSpPr>
        <p:spPr bwMode="auto">
          <a:xfrm>
            <a:off x="457200" y="5479257"/>
            <a:ext cx="508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0070C0"/>
                </a:solidFill>
                <a:latin typeface="Calibri" panose="020F0502020204030204" pitchFamily="34" charset="0"/>
              </a:rPr>
              <a:t>www.osha.gov/coronavirus</a:t>
            </a:r>
          </a:p>
        </p:txBody>
      </p:sp>
    </p:spTree>
    <p:extLst>
      <p:ext uri="{BB962C8B-B14F-4D97-AF65-F5344CB8AC3E}">
        <p14:creationId xmlns:p14="http://schemas.microsoft.com/office/powerpoint/2010/main" val="2920993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95"/>
            <a:ext cx="4953000" cy="868362"/>
          </a:xfrm>
        </p:spPr>
        <p:txBody>
          <a:bodyPr/>
          <a:lstStyle/>
          <a:p>
            <a:pPr algn="ctr" eaLnBrk="1" hangingPunct="1"/>
            <a:r>
              <a:rPr lang="en-US" altLang="en-US" dirty="0" smtClean="0">
                <a:solidFill>
                  <a:schemeClr val="bg1"/>
                </a:solidFill>
                <a:latin typeface="Calibri" pitchFamily="34" charset="0"/>
              </a:rPr>
              <a:t>OSHA QuickTakes</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2622902" y="2209800"/>
            <a:ext cx="6427544" cy="3874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spcBef>
                <a:spcPct val="0"/>
              </a:spcBef>
              <a:spcAft>
                <a:spcPct val="75000"/>
              </a:spcAft>
              <a:buClr>
                <a:srgbClr val="0082C4"/>
              </a:buClr>
              <a:buFont typeface="Wingdings" pitchFamily="2" charset="2"/>
              <a:buChar char="§"/>
            </a:pPr>
            <a:r>
              <a:rPr lang="en-US" altLang="en-US" sz="2800" b="1" dirty="0">
                <a:solidFill>
                  <a:srgbClr val="0070C0"/>
                </a:solidFill>
                <a:latin typeface="Calibri" panose="020F0502020204030204" pitchFamily="34" charset="0"/>
                <a:cs typeface="Calibri" panose="020F0502020204030204" pitchFamily="34" charset="0"/>
              </a:rPr>
              <a:t>Free</a:t>
            </a:r>
            <a:r>
              <a:rPr lang="en-US" altLang="en-US" sz="2800" dirty="0">
                <a:latin typeface="Calibri" panose="020F0502020204030204" pitchFamily="34" charset="0"/>
                <a:cs typeface="Calibri" panose="020F0502020204030204" pitchFamily="34" charset="0"/>
              </a:rPr>
              <a:t> OSHA e-newsletter delivered twice monthly to </a:t>
            </a:r>
            <a:r>
              <a:rPr lang="en-US" altLang="en-US" sz="2800" dirty="0" smtClean="0">
                <a:latin typeface="Calibri" panose="020F0502020204030204" pitchFamily="34" charset="0"/>
                <a:cs typeface="Calibri" panose="020F0502020204030204" pitchFamily="34" charset="0"/>
              </a:rPr>
              <a:t>more than </a:t>
            </a:r>
            <a:r>
              <a:rPr lang="en-US" altLang="en-US" sz="2800" dirty="0">
                <a:latin typeface="Calibri" panose="020F0502020204030204" pitchFamily="34" charset="0"/>
                <a:cs typeface="Calibri" panose="020F0502020204030204" pitchFamily="34" charset="0"/>
              </a:rPr>
              <a:t>200,000 subscribers  </a:t>
            </a:r>
          </a:p>
          <a:p>
            <a:pPr eaLnBrk="1" hangingPunct="1">
              <a:lnSpc>
                <a:spcPct val="80000"/>
              </a:lnSpc>
              <a:spcBef>
                <a:spcPct val="0"/>
              </a:spcBef>
              <a:spcAft>
                <a:spcPct val="75000"/>
              </a:spcAft>
              <a:buClr>
                <a:srgbClr val="0082C4"/>
              </a:buClr>
              <a:buFont typeface="Wingdings" pitchFamily="2" charset="2"/>
              <a:buChar char="§"/>
            </a:pPr>
            <a:r>
              <a:rPr lang="en-US" altLang="en-US" sz="2800" b="1" dirty="0">
                <a:solidFill>
                  <a:srgbClr val="0070C0"/>
                </a:solidFill>
                <a:latin typeface="Calibri" panose="020F0502020204030204" pitchFamily="34" charset="0"/>
                <a:cs typeface="Calibri" panose="020F0502020204030204" pitchFamily="34" charset="0"/>
              </a:rPr>
              <a:t>Latest news </a:t>
            </a:r>
            <a:r>
              <a:rPr lang="en-US" altLang="en-US" sz="2800" dirty="0">
                <a:latin typeface="Calibri" panose="020F0502020204030204" pitchFamily="34" charset="0"/>
                <a:cs typeface="Calibri" panose="020F0502020204030204" pitchFamily="34" charset="0"/>
              </a:rPr>
              <a:t>about OSHA initiatives and products </a:t>
            </a:r>
            <a:br>
              <a:rPr lang="en-US" altLang="en-US" sz="28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to help employers and workers  find and prevent workplace hazards</a:t>
            </a:r>
          </a:p>
          <a:p>
            <a:pPr eaLnBrk="1" hangingPunct="1">
              <a:lnSpc>
                <a:spcPct val="80000"/>
              </a:lnSpc>
              <a:spcBef>
                <a:spcPct val="0"/>
              </a:spcBef>
              <a:spcAft>
                <a:spcPct val="75000"/>
              </a:spcAft>
              <a:buClr>
                <a:srgbClr val="0082C4"/>
              </a:buClr>
              <a:buFont typeface="Wingdings" pitchFamily="2" charset="2"/>
              <a:buChar char="§"/>
            </a:pPr>
            <a:r>
              <a:rPr lang="en-US" altLang="en-US" sz="2800" dirty="0">
                <a:latin typeface="Calibri" panose="020F0502020204030204" pitchFamily="34" charset="0"/>
                <a:cs typeface="Calibri" panose="020F0502020204030204" pitchFamily="34" charset="0"/>
              </a:rPr>
              <a:t>Sign up at </a:t>
            </a:r>
            <a:r>
              <a:rPr lang="en-US" altLang="en-US" sz="2800" b="1" dirty="0">
                <a:solidFill>
                  <a:srgbClr val="0070C0"/>
                </a:solidFill>
                <a:latin typeface="Calibri" panose="020F0502020204030204" pitchFamily="34" charset="0"/>
                <a:cs typeface="Calibri" panose="020F0502020204030204" pitchFamily="34" charset="0"/>
              </a:rPr>
              <a:t>www.osha.gov</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sp>
        <p:nvSpPr>
          <p:cNvPr id="4" name="Rectangle 3"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www.osha.gov/quicktakes</a:t>
            </a:r>
            <a:endParaRPr lang="en-US" b="1" dirty="0">
              <a:solidFill>
                <a:srgbClr val="0070C0"/>
              </a:solidFill>
            </a:endParaRPr>
          </a:p>
        </p:txBody>
      </p:sp>
      <p:pic>
        <p:nvPicPr>
          <p:cNvPr id="24" name="Picture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399" y="2286000"/>
            <a:ext cx="2470503" cy="2565522"/>
          </a:xfrm>
          <a:prstGeom prst="rect">
            <a:avLst/>
          </a:prstGeom>
        </p:spPr>
      </p:pic>
    </p:spTree>
    <p:extLst>
      <p:ext uri="{BB962C8B-B14F-4D97-AF65-F5344CB8AC3E}">
        <p14:creationId xmlns:p14="http://schemas.microsoft.com/office/powerpoint/2010/main" val="30272793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7" y="-39128"/>
            <a:ext cx="5292832" cy="868362"/>
          </a:xfrm>
        </p:spPr>
        <p:txBody>
          <a:bodyPr/>
          <a:lstStyle/>
          <a:p>
            <a:pPr algn="ctr" eaLnBrk="1" hangingPunct="1"/>
            <a:r>
              <a:rPr lang="en-US" altLang="en-US" dirty="0" smtClean="0">
                <a:solidFill>
                  <a:schemeClr val="bg1"/>
                </a:solidFill>
                <a:latin typeface="Calibri" pitchFamily="34" charset="0"/>
              </a:rPr>
              <a:t>OSHA Publications</a:t>
            </a:r>
            <a:endParaRPr lang="en-US" altLang="en-US" dirty="0">
              <a:solidFill>
                <a:schemeClr val="bg1"/>
              </a:solidFill>
              <a:latin typeface="Calibri" pitchFamily="34" charset="0"/>
            </a:endParaRPr>
          </a:p>
        </p:txBody>
      </p:sp>
      <p:sp>
        <p:nvSpPr>
          <p:cNvPr id="14" name="Rectangle 13" descr="Gray shaded box"/>
          <p:cNvSpPr/>
          <p:nvPr/>
        </p:nvSpPr>
        <p:spPr bwMode="auto">
          <a:xfrm>
            <a:off x="0" y="6248400"/>
            <a:ext cx="6629400" cy="461963"/>
          </a:xfrm>
          <a:prstGeom prst="rect">
            <a:avLst/>
          </a:prstGeom>
          <a:solidFill>
            <a:schemeClr val="tx1">
              <a:lumMod val="75000"/>
              <a:lumOff val="2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b="1" dirty="0" smtClean="0">
                <a:solidFill>
                  <a:srgbClr val="0070C0"/>
                </a:solidFill>
              </a:rPr>
              <a:t>www.osha.gov/publications</a:t>
            </a:r>
            <a:endParaRPr lang="en-US" b="1" dirty="0">
              <a:solidFill>
                <a:srgbClr val="0070C0"/>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3115" y="-15860"/>
            <a:ext cx="2184452" cy="1906309"/>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76600" y="937295"/>
            <a:ext cx="2069969" cy="4657431"/>
          </a:xfrm>
          <a:prstGeom prst="rect">
            <a:avLst/>
          </a:prstGeom>
          <a:ln>
            <a:solidFill>
              <a:schemeClr val="tx1"/>
            </a:solidFill>
          </a:ln>
        </p:spPr>
      </p:pic>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7426" y="1663308"/>
            <a:ext cx="2384612" cy="3205403"/>
          </a:xfrm>
          <a:prstGeom prst="rect">
            <a:avLst/>
          </a:prstGeom>
          <a:ln>
            <a:solidFill>
              <a:schemeClr val="tx1"/>
            </a:solidFill>
          </a:ln>
        </p:spPr>
      </p:pic>
      <p:pic>
        <p:nvPicPr>
          <p:cNvPr id="19" name="Picture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25705" y="2061508"/>
            <a:ext cx="2373000" cy="2954618"/>
          </a:xfrm>
          <a:prstGeom prst="rect">
            <a:avLst/>
          </a:prstGeom>
          <a:ln>
            <a:solidFill>
              <a:schemeClr val="tx1"/>
            </a:solidFill>
          </a:ln>
        </p:spPr>
      </p:pic>
      <p:pic>
        <p:nvPicPr>
          <p:cNvPr id="16" name="Pictur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95549" y="2941645"/>
            <a:ext cx="2116656" cy="3198694"/>
          </a:xfrm>
          <a:prstGeom prst="rect">
            <a:avLst/>
          </a:prstGeom>
          <a:ln>
            <a:solidFill>
              <a:schemeClr val="tx1"/>
            </a:solidFill>
          </a:ln>
        </p:spPr>
      </p:pic>
      <p:pic>
        <p:nvPicPr>
          <p:cNvPr id="17" name="Picture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359732" y="2374677"/>
            <a:ext cx="1629383" cy="3657600"/>
          </a:xfrm>
          <a:prstGeom prst="rect">
            <a:avLst/>
          </a:prstGeom>
          <a:ln>
            <a:solidFill>
              <a:schemeClr val="tx1"/>
            </a:solidFill>
          </a:ln>
        </p:spPr>
      </p:pic>
    </p:spTree>
    <p:extLst>
      <p:ext uri="{BB962C8B-B14F-4D97-AF65-F5344CB8AC3E}">
        <p14:creationId xmlns:p14="http://schemas.microsoft.com/office/powerpoint/2010/main" val="3468423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41194" y="448742"/>
            <a:ext cx="8802806" cy="576262"/>
          </a:xfrm>
        </p:spPr>
        <p:txBody>
          <a:bodyPr/>
          <a:lstStyle/>
          <a:p>
            <a:pPr eaLnBrk="1" hangingPunct="1"/>
            <a:r>
              <a:rPr lang="en-US" altLang="en-US" sz="4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Regional and Area Office Functions </a:t>
            </a:r>
          </a:p>
        </p:txBody>
      </p:sp>
      <p:sp>
        <p:nvSpPr>
          <p:cNvPr id="6" name="Rectangle 3"/>
          <p:cNvSpPr txBox="1">
            <a:spLocks noChangeArrowheads="1"/>
          </p:cNvSpPr>
          <p:nvPr/>
        </p:nvSpPr>
        <p:spPr>
          <a:xfrm>
            <a:off x="609600" y="2362200"/>
            <a:ext cx="4648200" cy="4267200"/>
          </a:xfrm>
          <a:prstGeom prst="rect">
            <a:avLst/>
          </a:prstGeom>
        </p:spPr>
        <p:txBody>
          <a:bodyPr/>
          <a:lstStyle>
            <a:lvl1pPr marL="342900" indent="-342900" algn="l" rtl="0" eaLnBrk="0" fontAlgn="base" hangingPunct="0">
              <a:spcBef>
                <a:spcPct val="20000"/>
              </a:spcBef>
              <a:spcAft>
                <a:spcPct val="0"/>
              </a:spcAft>
              <a:buClr>
                <a:srgbClr val="0070C0"/>
              </a:buClr>
              <a:buFont typeface="Wingdings"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70C0"/>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ts val="0"/>
              </a:spcBef>
              <a:spcAft>
                <a:spcPts val="1600"/>
              </a:spcAft>
              <a:defRPr/>
            </a:pPr>
            <a:r>
              <a:rPr lang="en-US" altLang="en-US" sz="3000" kern="0" dirty="0" smtClean="0">
                <a:latin typeface="Calibri" panose="020F0502020204030204" pitchFamily="34" charset="0"/>
                <a:cs typeface="Calibri" panose="020F0502020204030204" pitchFamily="34" charset="0"/>
              </a:rPr>
              <a:t>Inspections</a:t>
            </a:r>
          </a:p>
          <a:p>
            <a:pPr eaLnBrk="1" hangingPunct="1">
              <a:spcBef>
                <a:spcPts val="0"/>
              </a:spcBef>
              <a:spcAft>
                <a:spcPts val="1600"/>
              </a:spcAft>
              <a:defRPr/>
            </a:pPr>
            <a:r>
              <a:rPr lang="en-US" altLang="en-US" sz="3000" kern="0" dirty="0" smtClean="0">
                <a:latin typeface="Calibri" panose="020F0502020204030204" pitchFamily="34" charset="0"/>
                <a:cs typeface="Calibri" panose="020F0502020204030204" pitchFamily="34" charset="0"/>
              </a:rPr>
              <a:t>Compliance Assistance</a:t>
            </a:r>
          </a:p>
          <a:p>
            <a:pPr eaLnBrk="1" hangingPunct="1">
              <a:spcBef>
                <a:spcPts val="0"/>
              </a:spcBef>
              <a:spcAft>
                <a:spcPts val="1600"/>
              </a:spcAft>
              <a:defRPr/>
            </a:pPr>
            <a:r>
              <a:rPr lang="en-US" altLang="en-US" sz="3000" kern="0" dirty="0" smtClean="0">
                <a:latin typeface="Calibri" panose="020F0502020204030204" pitchFamily="34" charset="0"/>
                <a:cs typeface="Calibri" panose="020F0502020204030204" pitchFamily="34" charset="0"/>
              </a:rPr>
              <a:t>Outreach</a:t>
            </a:r>
          </a:p>
          <a:p>
            <a:pPr eaLnBrk="1" hangingPunct="1">
              <a:spcBef>
                <a:spcPts val="0"/>
              </a:spcBef>
              <a:spcAft>
                <a:spcPts val="1600"/>
              </a:spcAft>
              <a:defRPr/>
            </a:pPr>
            <a:r>
              <a:rPr lang="en-US" altLang="en-US" sz="3000" kern="0" dirty="0" smtClean="0">
                <a:latin typeface="Calibri" panose="020F0502020204030204" pitchFamily="34" charset="0"/>
                <a:cs typeface="Calibri" panose="020F0502020204030204" pitchFamily="34" charset="0"/>
              </a:rPr>
              <a:t>Training</a:t>
            </a:r>
          </a:p>
          <a:p>
            <a:pPr eaLnBrk="1" hangingPunct="1">
              <a:spcBef>
                <a:spcPts val="0"/>
              </a:spcBef>
              <a:spcAft>
                <a:spcPts val="1600"/>
              </a:spcAft>
              <a:defRPr/>
            </a:pPr>
            <a:r>
              <a:rPr lang="en-US" altLang="en-US" sz="3000" kern="0" dirty="0" smtClean="0">
                <a:latin typeface="Calibri" panose="020F0502020204030204" pitchFamily="34" charset="0"/>
                <a:cs typeface="Calibri" panose="020F0502020204030204" pitchFamily="34" charset="0"/>
              </a:rPr>
              <a:t>Penalty Collection</a:t>
            </a:r>
          </a:p>
          <a:p>
            <a:pPr eaLnBrk="1" hangingPunct="1">
              <a:spcBef>
                <a:spcPts val="0"/>
              </a:spcBef>
              <a:spcAft>
                <a:spcPts val="1600"/>
              </a:spcAft>
              <a:defRPr/>
            </a:pPr>
            <a:r>
              <a:rPr lang="en-US" altLang="en-US" sz="3000" kern="0" dirty="0" smtClean="0">
                <a:latin typeface="Calibri" panose="020F0502020204030204" pitchFamily="34" charset="0"/>
                <a:cs typeface="Calibri" panose="020F0502020204030204" pitchFamily="34" charset="0"/>
              </a:rPr>
              <a:t>Abatement Assurance</a:t>
            </a:r>
          </a:p>
        </p:txBody>
      </p:sp>
      <p:pic>
        <p:nvPicPr>
          <p:cNvPr id="2" name="Picture 1" descr="Photograph of OSHA employee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0" y="2514600"/>
            <a:ext cx="3810000" cy="2875472"/>
          </a:xfrm>
          <a:prstGeom prst="rect">
            <a:avLst/>
          </a:prstGeom>
          <a:ln>
            <a:solidFill>
              <a:schemeClr val="bg1">
                <a:lumMod val="50000"/>
              </a:schemeClr>
            </a:solidFill>
          </a:ln>
        </p:spPr>
      </p:pic>
    </p:spTree>
    <p:extLst>
      <p:ext uri="{BB962C8B-B14F-4D97-AF65-F5344CB8AC3E}">
        <p14:creationId xmlns:p14="http://schemas.microsoft.com/office/powerpoint/2010/main" val="2703558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781800" cy="868362"/>
          </a:xfrm>
        </p:spPr>
        <p:txBody>
          <a:bodyPr/>
          <a:lstStyle/>
          <a:p>
            <a:pPr eaLnBrk="1" hangingPunct="1"/>
            <a:r>
              <a:rPr lang="en-US" altLang="en-US" sz="3600" dirty="0" smtClean="0">
                <a:solidFill>
                  <a:schemeClr val="bg1"/>
                </a:solidFill>
                <a:latin typeface="Calibri" pitchFamily="34" charset="0"/>
              </a:rPr>
              <a:t>Spanish-Language Resources</a:t>
            </a:r>
            <a:r>
              <a:rPr lang="en-US" altLang="en-US" dirty="0">
                <a:solidFill>
                  <a:srgbClr val="0070C0"/>
                </a:solidFill>
                <a:latin typeface="Calibri" pitchFamily="34" charset="0"/>
              </a:rPr>
              <a:t/>
            </a:r>
            <a:br>
              <a:rPr lang="en-US" altLang="en-US" dirty="0">
                <a:solidFill>
                  <a:srgbClr val="0070C0"/>
                </a:solidFill>
                <a:latin typeface="Calibri" pitchFamily="34" charset="0"/>
              </a:rPr>
            </a:b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304800" y="22098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Clr>
                <a:srgbClr val="0070C0"/>
              </a:buClr>
              <a:buSzPct val="115000"/>
              <a:buFont typeface="Wingdings" pitchFamily="2" charset="2"/>
              <a:buChar char="§"/>
            </a:pPr>
            <a:r>
              <a:rPr lang="en-US" altLang="en-US" dirty="0" smtClean="0">
                <a:latin typeface="Calibri" pitchFamily="34" charset="0"/>
              </a:rPr>
              <a:t>OSHA Webpage</a:t>
            </a:r>
          </a:p>
          <a:p>
            <a:pPr>
              <a:spcBef>
                <a:spcPct val="0"/>
              </a:spcBef>
              <a:spcAft>
                <a:spcPts val="2400"/>
              </a:spcAft>
              <a:buClr>
                <a:srgbClr val="0070C0"/>
              </a:buClr>
              <a:buSzPct val="115000"/>
              <a:buFont typeface="Wingdings" pitchFamily="2" charset="2"/>
              <a:buChar char="§"/>
            </a:pPr>
            <a:r>
              <a:rPr lang="en-US" altLang="en-US" dirty="0" smtClean="0">
                <a:latin typeface="Calibri" pitchFamily="34" charset="0"/>
              </a:rPr>
              <a:t>OSHA Poster</a:t>
            </a:r>
          </a:p>
          <a:p>
            <a:pPr>
              <a:spcBef>
                <a:spcPct val="0"/>
              </a:spcBef>
              <a:spcAft>
                <a:spcPts val="2400"/>
              </a:spcAft>
              <a:buClr>
                <a:srgbClr val="0070C0"/>
              </a:buClr>
              <a:buSzPct val="115000"/>
              <a:buFont typeface="Wingdings" pitchFamily="2" charset="2"/>
              <a:buChar char="§"/>
            </a:pPr>
            <a:r>
              <a:rPr lang="en-US" altLang="en-US" dirty="0" smtClean="0">
                <a:latin typeface="Calibri" pitchFamily="34" charset="0"/>
              </a:rPr>
              <a:t>Publications </a:t>
            </a:r>
          </a:p>
          <a:p>
            <a:pPr>
              <a:spcBef>
                <a:spcPct val="0"/>
              </a:spcBef>
              <a:spcAft>
                <a:spcPts val="2400"/>
              </a:spcAft>
              <a:buClr>
                <a:srgbClr val="0070C0"/>
              </a:buClr>
              <a:buSzPct val="115000"/>
              <a:buFont typeface="Wingdings" pitchFamily="2" charset="2"/>
              <a:buChar char="§"/>
            </a:pPr>
            <a:r>
              <a:rPr lang="en-US" altLang="en-US" dirty="0" smtClean="0">
                <a:latin typeface="Calibri" pitchFamily="34" charset="0"/>
              </a:rPr>
              <a:t>Videos</a:t>
            </a:r>
          </a:p>
          <a:p>
            <a:pPr>
              <a:spcBef>
                <a:spcPct val="0"/>
              </a:spcBef>
              <a:spcAft>
                <a:spcPts val="2400"/>
              </a:spcAft>
              <a:buClr>
                <a:srgbClr val="0070C0"/>
              </a:buClr>
              <a:buSzPct val="115000"/>
              <a:buFont typeface="Wingdings" pitchFamily="2" charset="2"/>
              <a:buChar char="§"/>
            </a:pPr>
            <a:r>
              <a:rPr lang="en-US" altLang="en-US" dirty="0" smtClean="0">
                <a:latin typeface="Calibri" pitchFamily="34" charset="0"/>
              </a:rPr>
              <a:t>800 Number</a:t>
            </a:r>
          </a:p>
          <a:p>
            <a:pPr>
              <a:spcBef>
                <a:spcPct val="0"/>
              </a:spcBef>
              <a:spcAft>
                <a:spcPts val="2400"/>
              </a:spcAft>
              <a:buClr>
                <a:srgbClr val="0070C0"/>
              </a:buClr>
              <a:buSzPct val="115000"/>
              <a:buFont typeface="Wingdings" pitchFamily="2" charset="2"/>
              <a:buChar char="§"/>
            </a:pPr>
            <a:r>
              <a:rPr lang="en-US" altLang="en-US" dirty="0" smtClean="0">
                <a:latin typeface="Calibri" pitchFamily="34" charset="0"/>
              </a:rPr>
              <a:t>Dictionaries</a:t>
            </a:r>
          </a:p>
          <a:p>
            <a:pPr>
              <a:spcBef>
                <a:spcPct val="0"/>
              </a:spcBef>
              <a:spcAft>
                <a:spcPts val="2400"/>
              </a:spcAft>
              <a:buClr>
                <a:srgbClr val="0070C0"/>
              </a:buClr>
              <a:buSzPct val="115000"/>
              <a:buFont typeface="Wingdings" pitchFamily="2" charset="2"/>
              <a:buChar char="§"/>
            </a:pPr>
            <a:endParaRPr lang="en-US" altLang="en-US" dirty="0" smtClean="0">
              <a:latin typeface="Calibri" pitchFamily="34" charset="0"/>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t="4557" b="11049"/>
          <a:stretch/>
        </p:blipFill>
        <p:spPr bwMode="auto">
          <a:xfrm>
            <a:off x="3650298" y="914400"/>
            <a:ext cx="2105025" cy="3962400"/>
          </a:xfrm>
          <a:prstGeom prst="rect">
            <a:avLst/>
          </a:prstGeom>
          <a:noFill/>
          <a:ln>
            <a:noFill/>
          </a:ln>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4325778" y="2141538"/>
            <a:ext cx="2361883" cy="3421062"/>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5" cstate="screen">
            <a:extLst>
              <a:ext uri="{28A0092B-C50C-407E-A947-70E740481C1C}">
                <a14:useLocalDpi xmlns:a14="http://schemas.microsoft.com/office/drawing/2010/main"/>
              </a:ext>
            </a:extLst>
          </a:blip>
          <a:srcRect/>
          <a:stretch/>
        </p:blipFill>
        <p:spPr bwMode="auto">
          <a:xfrm>
            <a:off x="6120287" y="3067050"/>
            <a:ext cx="2485708" cy="2990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5718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a:t>
            </a:r>
            <a:endParaRPr lang="en-US" dirty="0"/>
          </a:p>
        </p:txBody>
      </p:sp>
      <p:sp>
        <p:nvSpPr>
          <p:cNvPr id="3" name="Content Placeholder 2"/>
          <p:cNvSpPr>
            <a:spLocks noGrp="1"/>
          </p:cNvSpPr>
          <p:nvPr>
            <p:ph idx="1"/>
          </p:nvPr>
        </p:nvSpPr>
        <p:spPr/>
        <p:txBody>
          <a:bodyPr/>
          <a:lstStyle/>
          <a:p>
            <a:r>
              <a:rPr lang="en-US" dirty="0" smtClean="0"/>
              <a:t>Name of employer</a:t>
            </a:r>
          </a:p>
          <a:p>
            <a:r>
              <a:rPr lang="en-US" dirty="0" smtClean="0"/>
              <a:t>Location / Address of employer</a:t>
            </a:r>
          </a:p>
          <a:p>
            <a:r>
              <a:rPr lang="en-US" dirty="0" smtClean="0"/>
              <a:t>Alleged hazard</a:t>
            </a:r>
          </a:p>
          <a:p>
            <a:r>
              <a:rPr lang="en-US" dirty="0" smtClean="0"/>
              <a:t>Location of hazard</a:t>
            </a:r>
          </a:p>
          <a:p>
            <a:r>
              <a:rPr lang="en-US" dirty="0" smtClean="0"/>
              <a:t>Name of employee / exposed persons</a:t>
            </a:r>
          </a:p>
          <a:p>
            <a:pPr lvl="1"/>
            <a:r>
              <a:rPr lang="en-US" dirty="0" smtClean="0"/>
              <a:t>Identifying information kept confidential</a:t>
            </a:r>
            <a:endParaRPr lang="en-US" dirty="0"/>
          </a:p>
        </p:txBody>
      </p:sp>
    </p:spTree>
    <p:extLst>
      <p:ext uri="{BB962C8B-B14F-4D97-AF65-F5344CB8AC3E}">
        <p14:creationId xmlns:p14="http://schemas.microsoft.com/office/powerpoint/2010/main" val="19218030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3886200" cy="868362"/>
          </a:xfrm>
        </p:spPr>
        <p:txBody>
          <a:bodyPr/>
          <a:lstStyle/>
          <a:p>
            <a:pPr algn="ctr" eaLnBrk="1" hangingPunct="1"/>
            <a:r>
              <a:rPr lang="en-US" altLang="en-US" dirty="0" smtClean="0">
                <a:solidFill>
                  <a:schemeClr val="bg1"/>
                </a:solidFill>
                <a:latin typeface="Calibri" pitchFamily="34" charset="0"/>
              </a:rPr>
              <a:t>Contact Us</a:t>
            </a:r>
            <a:endParaRPr lang="en-US" altLang="en-US" dirty="0">
              <a:solidFill>
                <a:schemeClr val="bg1"/>
              </a:solidFill>
              <a:latin typeface="Calibri" pitchFamily="34" charset="0"/>
            </a:endParaRPr>
          </a:p>
        </p:txBody>
      </p:sp>
      <p:sp>
        <p:nvSpPr>
          <p:cNvPr id="3" name="Content Placeholder 2"/>
          <p:cNvSpPr>
            <a:spLocks noGrp="1"/>
          </p:cNvSpPr>
          <p:nvPr>
            <p:ph idx="1"/>
          </p:nvPr>
        </p:nvSpPr>
        <p:spPr bwMode="auto">
          <a:xfrm>
            <a:off x="609600" y="2209800"/>
            <a:ext cx="71628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spcAft>
                <a:spcPts val="2400"/>
              </a:spcAft>
              <a:buSzPct val="115000"/>
              <a:buFont typeface="Wingdings" pitchFamily="2" charset="2"/>
              <a:buChar char="§"/>
            </a:pPr>
            <a:r>
              <a:rPr lang="en-US" sz="2800" dirty="0">
                <a:latin typeface="Calibri" pitchFamily="34" charset="0"/>
                <a:cs typeface="Calibri" pitchFamily="34" charset="0"/>
              </a:rPr>
              <a:t>Toll-free hotline:  1-800-321-OSHA (</a:t>
            </a:r>
            <a:r>
              <a:rPr lang="en-US" sz="2800" dirty="0" smtClean="0">
                <a:latin typeface="Calibri" pitchFamily="34" charset="0"/>
                <a:cs typeface="Calibri" pitchFamily="34" charset="0"/>
              </a:rPr>
              <a:t>6742)</a:t>
            </a:r>
          </a:p>
          <a:p>
            <a:pPr>
              <a:spcBef>
                <a:spcPct val="0"/>
              </a:spcBef>
              <a:spcAft>
                <a:spcPts val="2400"/>
              </a:spcAft>
              <a:buSzPct val="115000"/>
              <a:buFont typeface="Wingdings" pitchFamily="2" charset="2"/>
              <a:buChar char="§"/>
            </a:pPr>
            <a:r>
              <a:rPr lang="en-US" sz="2800" dirty="0" smtClean="0">
                <a:latin typeface="Calibri" pitchFamily="34" charset="0"/>
                <a:cs typeface="Calibri" pitchFamily="34" charset="0"/>
              </a:rPr>
              <a:t>Submit </a:t>
            </a:r>
            <a:r>
              <a:rPr lang="en-US" sz="2800" dirty="0">
                <a:latin typeface="Calibri" pitchFamily="34" charset="0"/>
                <a:cs typeface="Calibri" pitchFamily="34" charset="0"/>
              </a:rPr>
              <a:t>email questions through OSHA’s website at www.osha.gov</a:t>
            </a:r>
          </a:p>
          <a:p>
            <a:pPr>
              <a:spcBef>
                <a:spcPct val="0"/>
              </a:spcBef>
              <a:spcAft>
                <a:spcPts val="2400"/>
              </a:spcAft>
              <a:buSzPct val="115000"/>
              <a:buFont typeface="Wingdings" pitchFamily="2" charset="2"/>
              <a:buChar char="§"/>
            </a:pPr>
            <a:r>
              <a:rPr lang="en-US" sz="2800" dirty="0">
                <a:latin typeface="Calibri" pitchFamily="34" charset="0"/>
                <a:cs typeface="Calibri" pitchFamily="34" charset="0"/>
              </a:rPr>
              <a:t>Contact your local OSHA Area </a:t>
            </a:r>
            <a:r>
              <a:rPr lang="en-US" sz="2800" dirty="0" smtClean="0">
                <a:latin typeface="Calibri" pitchFamily="34" charset="0"/>
                <a:cs typeface="Calibri" pitchFamily="34" charset="0"/>
              </a:rPr>
              <a:t>Office</a:t>
            </a:r>
          </a:p>
          <a:p>
            <a:pPr lvl="1">
              <a:spcBef>
                <a:spcPct val="0"/>
              </a:spcBef>
              <a:spcAft>
                <a:spcPts val="2400"/>
              </a:spcAft>
              <a:buSzPct val="115000"/>
              <a:buFont typeface="Wingdings" pitchFamily="2" charset="2"/>
              <a:buChar char="§"/>
            </a:pPr>
            <a:r>
              <a:rPr lang="en-US" dirty="0" smtClean="0">
                <a:latin typeface="Calibri" pitchFamily="34" charset="0"/>
                <a:cs typeface="Calibri" pitchFamily="34" charset="0"/>
              </a:rPr>
              <a:t>Wichita Area Office: 316-269-6644 / 316-796-8830 </a:t>
            </a:r>
            <a:r>
              <a:rPr lang="en-US" dirty="0">
                <a:latin typeface="Calibri" pitchFamily="34" charset="0"/>
                <a:cs typeface="Calibri" pitchFamily="34" charset="0"/>
              </a:rPr>
              <a:t>(Ask for duty officer) </a:t>
            </a:r>
            <a:endParaRPr lang="en-US" dirty="0" smtClean="0">
              <a:latin typeface="Calibri" pitchFamily="34" charset="0"/>
              <a:cs typeface="Calibri" pitchFamily="34" charset="0"/>
            </a:endParaRPr>
          </a:p>
          <a:p>
            <a:pPr lvl="1">
              <a:spcBef>
                <a:spcPct val="0"/>
              </a:spcBef>
              <a:spcAft>
                <a:spcPts val="2400"/>
              </a:spcAft>
              <a:buSzPct val="115000"/>
              <a:buFont typeface="Wingdings" pitchFamily="2" charset="2"/>
              <a:buChar char="§"/>
            </a:pPr>
            <a:r>
              <a:rPr lang="en-US" dirty="0" smtClean="0">
                <a:latin typeface="Calibri" pitchFamily="34" charset="0"/>
                <a:cs typeface="Calibri" pitchFamily="34" charset="0"/>
              </a:rPr>
              <a:t>Mcdonnell.david@dol.gov</a:t>
            </a:r>
          </a:p>
          <a:p>
            <a:pPr marL="0" indent="0">
              <a:spcBef>
                <a:spcPct val="0"/>
              </a:spcBef>
              <a:spcAft>
                <a:spcPts val="2400"/>
              </a:spcAft>
              <a:buClr>
                <a:srgbClr val="0070C0"/>
              </a:buClr>
              <a:buSzPct val="115000"/>
              <a:buNone/>
            </a:pPr>
            <a:endParaRPr lang="en-US" altLang="en-US" dirty="0" smtClean="0">
              <a:latin typeface="Calibri" pitchFamily="34" charset="0"/>
            </a:endParaRPr>
          </a:p>
        </p:txBody>
      </p:sp>
    </p:spTree>
    <p:extLst>
      <p:ext uri="{BB962C8B-B14F-4D97-AF65-F5344CB8AC3E}">
        <p14:creationId xmlns:p14="http://schemas.microsoft.com/office/powerpoint/2010/main" val="24912376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White box"/>
          <p:cNvSpPr/>
          <p:nvPr/>
        </p:nvSpPr>
        <p:spPr>
          <a:xfrm>
            <a:off x="6781800" y="6019800"/>
            <a:ext cx="21336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8"/>
          <p:cNvSpPr txBox="1"/>
          <p:nvPr/>
        </p:nvSpPr>
        <p:spPr bwMode="auto">
          <a:xfrm>
            <a:off x="1392650" y="4303712"/>
            <a:ext cx="6358700" cy="1030288"/>
          </a:xfrm>
          <a:prstGeom prst="rect">
            <a:avLst/>
          </a:prstGeom>
          <a:noFill/>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Aft>
                <a:spcPts val="600"/>
              </a:spcAft>
            </a:pPr>
            <a:r>
              <a:rPr lang="en-US" sz="2800" b="1" dirty="0">
                <a:solidFill>
                  <a:srgbClr val="182C83"/>
                </a:solidFill>
                <a:latin typeface="Calibri" charset="0"/>
              </a:rPr>
              <a:t>www.osha.gov</a:t>
            </a:r>
          </a:p>
          <a:p>
            <a:pPr algn="ctr" eaLnBrk="1" hangingPunct="1"/>
            <a:r>
              <a:rPr lang="en-US" sz="2800" b="1" dirty="0">
                <a:solidFill>
                  <a:srgbClr val="182C83"/>
                </a:solidFill>
                <a:latin typeface="Calibri" charset="0"/>
              </a:rPr>
              <a:t>800-321-OSHA (6742</a:t>
            </a:r>
            <a:r>
              <a:rPr lang="en-US" sz="2800" b="1" dirty="0">
                <a:solidFill>
                  <a:srgbClr val="182C83"/>
                </a:solidFill>
                <a:effectLst>
                  <a:outerShdw blurRad="38100" dist="38100" dir="2700000" algn="tl">
                    <a:srgbClr val="DDDDDD"/>
                  </a:outerShdw>
                </a:effectLst>
                <a:latin typeface="Calibri" charset="0"/>
              </a:rPr>
              <a:t>)</a:t>
            </a:r>
          </a:p>
        </p:txBody>
      </p:sp>
      <p:pic>
        <p:nvPicPr>
          <p:cNvPr id="4" name="Picture 3" descr="secondary-OSHA logo.jpg" title="OSHA logo"/>
          <p:cNvPicPr>
            <a:picLocks noChangeAspect="1"/>
          </p:cNvPicPr>
          <p:nvPr/>
        </p:nvPicPr>
        <p:blipFill rotWithShape="1">
          <a:blip r:embed="rId3" cstate="email">
            <a:extLst>
              <a:ext uri="{28A0092B-C50C-407E-A947-70E740481C1C}">
                <a14:useLocalDpi xmlns:a14="http://schemas.microsoft.com/office/drawing/2010/main" val="0"/>
              </a:ext>
            </a:extLst>
          </a:blip>
          <a:srcRect b="41192"/>
          <a:stretch/>
        </p:blipFill>
        <p:spPr>
          <a:xfrm>
            <a:off x="3094387" y="3236912"/>
            <a:ext cx="2955227" cy="918643"/>
          </a:xfrm>
          <a:prstGeom prst="rect">
            <a:avLst/>
          </a:prstGeom>
        </p:spPr>
      </p:pic>
      <p:sp>
        <p:nvSpPr>
          <p:cNvPr id="3" name="Title 2"/>
          <p:cNvSpPr>
            <a:spLocks noGrp="1"/>
          </p:cNvSpPr>
          <p:nvPr>
            <p:ph type="title"/>
          </p:nvPr>
        </p:nvSpPr>
        <p:spPr/>
        <p:txBody>
          <a:bodyPr/>
          <a:lstStyle/>
          <a:p>
            <a:r>
              <a:rPr lang="en-US" dirty="0" smtClean="0"/>
              <a:t>OSHA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
            <a:ext cx="4876800" cy="868362"/>
          </a:xfrm>
        </p:spPr>
        <p:txBody>
          <a:bodyPr/>
          <a:lstStyle/>
          <a:p>
            <a:pPr algn="ctr" eaLnBrk="1" hangingPunct="1"/>
            <a:r>
              <a:rPr lang="en-US" altLang="en-US" dirty="0" smtClean="0">
                <a:solidFill>
                  <a:schemeClr val="bg1"/>
                </a:solidFill>
                <a:latin typeface="Calibri" pitchFamily="34" charset="0"/>
              </a:rPr>
              <a:t>OSHA Enforcement</a:t>
            </a:r>
            <a:endParaRPr lang="en-US" altLang="en-US" dirty="0">
              <a:solidFill>
                <a:schemeClr val="bg1"/>
              </a:solidFill>
              <a:latin typeface="Calibri"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7800" y="2063987"/>
            <a:ext cx="5715000" cy="1905000"/>
          </a:xfrm>
          <a:prstGeom prst="rect">
            <a:avLst/>
          </a:prstGeom>
        </p:spPr>
      </p:pic>
      <p:sp>
        <p:nvSpPr>
          <p:cNvPr id="5" name="Rectangle 4"/>
          <p:cNvSpPr/>
          <p:nvPr/>
        </p:nvSpPr>
        <p:spPr>
          <a:xfrm>
            <a:off x="1421921" y="4191000"/>
            <a:ext cx="6019800" cy="1569660"/>
          </a:xfrm>
          <a:prstGeom prst="rect">
            <a:avLst/>
          </a:prstGeom>
          <a:ln>
            <a:solidFill>
              <a:schemeClr val="tx1"/>
            </a:solidFill>
          </a:ln>
        </p:spPr>
        <p:txBody>
          <a:bodyPr wrap="square">
            <a:spAutoFit/>
          </a:bodyPr>
          <a:lstStyle/>
          <a:p>
            <a:r>
              <a:rPr lang="en-US" sz="2400" dirty="0"/>
              <a:t>OSHA sets enforcement policy and targeted inspection programs, and responds to fatalities, catastrophes and complaints.</a:t>
            </a:r>
          </a:p>
        </p:txBody>
      </p:sp>
    </p:spTree>
    <p:extLst>
      <p:ext uri="{BB962C8B-B14F-4D97-AF65-F5344CB8AC3E}">
        <p14:creationId xmlns:p14="http://schemas.microsoft.com/office/powerpoint/2010/main" val="390577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535655"/>
            <a:ext cx="4572000"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Aft>
                <a:spcPts val="1800"/>
              </a:spcAft>
            </a:pPr>
            <a:r>
              <a:rPr lang="en-US" altLang="en-US" sz="4400" b="1" dirty="0" smtClean="0">
                <a:solidFill>
                  <a:schemeClr val="bg1"/>
                </a:solidFill>
                <a:effectLst>
                  <a:outerShdw blurRad="38100" dist="38100" dir="2700000" algn="tl">
                    <a:srgbClr val="000000">
                      <a:alpha val="43137"/>
                    </a:srgbClr>
                  </a:outerShdw>
                </a:effectLst>
                <a:latin typeface="Calibri" panose="020F0502020204030204" pitchFamily="34" charset="0"/>
              </a:rPr>
              <a:t>Inspection Types</a:t>
            </a:r>
            <a:endParaRPr lang="en-US" altLang="en-US" sz="44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2" name="TextBox 1"/>
          <p:cNvSpPr txBox="1"/>
          <p:nvPr/>
        </p:nvSpPr>
        <p:spPr>
          <a:xfrm>
            <a:off x="762000" y="3124200"/>
            <a:ext cx="6110287" cy="1431161"/>
          </a:xfrm>
          <a:prstGeom prst="rect">
            <a:avLst/>
          </a:prstGeom>
          <a:noFill/>
        </p:spPr>
        <p:txBody>
          <a:bodyPr wrap="square" rtlCol="0">
            <a:spAutoFit/>
          </a:bodyPr>
          <a:lstStyle/>
          <a:p>
            <a:pPr marL="457200" indent="-457200">
              <a:spcAft>
                <a:spcPts val="1800"/>
              </a:spcAft>
              <a:buClr>
                <a:srgbClr val="0070C0"/>
              </a:buClr>
              <a:buSzPct val="110000"/>
              <a:buFont typeface="Wingdings" panose="05000000000000000000" pitchFamily="2" charset="2"/>
              <a:buChar char="§"/>
            </a:pPr>
            <a:r>
              <a:rPr lang="en-US" sz="3600" dirty="0" smtClean="0">
                <a:latin typeface="Calibri" panose="020F0502020204030204" pitchFamily="34" charset="0"/>
                <a:cs typeface="Calibri" panose="020F0502020204030204" pitchFamily="34" charset="0"/>
              </a:rPr>
              <a:t>Unprogrammed inspections</a:t>
            </a:r>
          </a:p>
          <a:p>
            <a:pPr marL="457200" indent="-457200">
              <a:spcAft>
                <a:spcPts val="1800"/>
              </a:spcAft>
              <a:buClr>
                <a:srgbClr val="0070C0"/>
              </a:buClr>
              <a:buSzPct val="110000"/>
              <a:buFont typeface="Wingdings" panose="05000000000000000000" pitchFamily="2" charset="2"/>
              <a:buChar char="§"/>
            </a:pPr>
            <a:r>
              <a:rPr lang="en-US" sz="3600" dirty="0" smtClean="0">
                <a:latin typeface="Calibri" panose="020F0502020204030204" pitchFamily="34" charset="0"/>
                <a:cs typeface="Calibri" panose="020F0502020204030204" pitchFamily="34" charset="0"/>
              </a:rPr>
              <a:t>Programmed inspections</a:t>
            </a:r>
            <a:endParaRPr lang="en-US" sz="3600" dirty="0">
              <a:latin typeface="Calibri" panose="020F0502020204030204" pitchFamily="34" charset="0"/>
              <a:cs typeface="Calibri" panose="020F0502020204030204" pitchFamily="34" charset="0"/>
            </a:endParaRPr>
          </a:p>
        </p:txBody>
      </p:sp>
      <p:sp>
        <p:nvSpPr>
          <p:cNvPr id="3" name="Rectangle 2"/>
          <p:cNvSpPr/>
          <p:nvPr/>
        </p:nvSpPr>
        <p:spPr>
          <a:xfrm>
            <a:off x="6934199"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934199" y="3124200"/>
            <a:ext cx="3810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391399"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391399" y="31242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62886"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862886" y="31242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320086" y="2667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320086" y="31242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34199" y="35814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934199"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391399" y="35814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391399"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862886" y="35814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862886"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320086" y="3581400"/>
            <a:ext cx="3810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20086" y="40386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934199" y="44958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6934199"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391399" y="4495800"/>
            <a:ext cx="381000" cy="381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391399"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862886" y="44958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7862886"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320086" y="44958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320086" y="4953000"/>
            <a:ext cx="381000" cy="381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236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3315</TotalTime>
  <Words>6479</Words>
  <Application>Microsoft Office PowerPoint</Application>
  <PresentationFormat>On-screen Show (4:3)</PresentationFormat>
  <Paragraphs>593</Paragraphs>
  <Slides>73</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73</vt:i4>
      </vt:variant>
    </vt:vector>
  </HeadingPairs>
  <TitlesOfParts>
    <vt:vector size="86" baseType="lpstr">
      <vt:lpstr>ＭＳ Ｐゴシック</vt:lpstr>
      <vt:lpstr>Arial</vt:lpstr>
      <vt:lpstr>Bernard MT Condensed</vt:lpstr>
      <vt:lpstr>Calibri</vt:lpstr>
      <vt:lpstr>Courier New</vt:lpstr>
      <vt:lpstr>David</vt:lpstr>
      <vt:lpstr>Old English Text MT</vt:lpstr>
      <vt:lpstr>Shruti</vt:lpstr>
      <vt:lpstr>Tahoma</vt:lpstr>
      <vt:lpstr>Times New Roman</vt:lpstr>
      <vt:lpstr>Wingdings</vt:lpstr>
      <vt:lpstr>Default Design</vt:lpstr>
      <vt:lpstr>1_Default Design</vt:lpstr>
      <vt:lpstr>Addressing Seasonal Farm Worker Safety Concerns</vt:lpstr>
      <vt:lpstr>Topics</vt:lpstr>
      <vt:lpstr>OSHA’s Mission</vt:lpstr>
      <vt:lpstr>PowerPoint Presentation</vt:lpstr>
      <vt:lpstr>Inspections by Federal OSHA </vt:lpstr>
      <vt:lpstr>How OSHA is Organized</vt:lpstr>
      <vt:lpstr>Regional and Area Office Functions </vt:lpstr>
      <vt:lpstr>OSHA Enforcement</vt:lpstr>
      <vt:lpstr>PowerPoint Presentation</vt:lpstr>
      <vt:lpstr>PowerPoint Presentation</vt:lpstr>
      <vt:lpstr>PowerPoint Presentation</vt:lpstr>
      <vt:lpstr>PowerPoint Presentation</vt:lpstr>
      <vt:lpstr>Violation Classification </vt:lpstr>
      <vt:lpstr>OSHA Penalty Levels: 2019</vt:lpstr>
      <vt:lpstr> Top 10 Violations</vt:lpstr>
      <vt:lpstr>Compliance Assistance Specialists</vt:lpstr>
      <vt:lpstr>Agricultural Operations - Hazards and Controls</vt:lpstr>
      <vt:lpstr>Focus Four Hazards</vt:lpstr>
      <vt:lpstr>Zoonotic Diseases</vt:lpstr>
      <vt:lpstr>Grain Bins and Silos</vt:lpstr>
      <vt:lpstr>Hazardous Equipment and Machinery</vt:lpstr>
      <vt:lpstr>Heat</vt:lpstr>
      <vt:lpstr>Ladders and Falls</vt:lpstr>
      <vt:lpstr>Musculoskeletal Injuries</vt:lpstr>
      <vt:lpstr>Noise</vt:lpstr>
      <vt:lpstr>Pesticides and Other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Respiratory Distress</vt:lpstr>
      <vt:lpstr>Unsanitary Conditions</vt:lpstr>
      <vt:lpstr>Heat Illness Prevention</vt:lpstr>
      <vt:lpstr>Vehicle Hazards</vt:lpstr>
      <vt:lpstr>Vehicle Hazards cont.</vt:lpstr>
      <vt:lpstr>Vehicle Hazards Cont.</vt:lpstr>
      <vt:lpstr>Vehicle Hazards Cont.</vt:lpstr>
      <vt:lpstr>Vehicle Hazards Cont.</vt:lpstr>
      <vt:lpstr>Vehicle Hazards Cont.</vt:lpstr>
      <vt:lpstr>Protecting Young Workers</vt:lpstr>
      <vt:lpstr>Youth</vt:lpstr>
      <vt:lpstr>Employer Responsibilities</vt:lpstr>
      <vt:lpstr>Recordkeeping and Reporting</vt:lpstr>
      <vt:lpstr>OSHA Poster – It’s the Law!</vt:lpstr>
      <vt:lpstr>  Recordkeeping</vt:lpstr>
      <vt:lpstr>Reporting Fatalities  and Severe Injuries</vt:lpstr>
      <vt:lpstr>How to Report Fatalities and Severe Injuries</vt:lpstr>
      <vt:lpstr>Help for Small Businesses:  OSHA’s On-Site Consultation Program </vt:lpstr>
      <vt:lpstr>Other Outreach Initiatives and Resources</vt:lpstr>
      <vt:lpstr>Protecting Temporary Workers: A joint responsibility</vt:lpstr>
      <vt:lpstr>Temporary Workers</vt:lpstr>
      <vt:lpstr>Why Are Temp Workers At High Risk of Injury? </vt:lpstr>
      <vt:lpstr>Temporary Workers:  Outreach &amp; Education</vt:lpstr>
      <vt:lpstr>Prevent Workplace Violence</vt:lpstr>
      <vt:lpstr>Worker Rights</vt:lpstr>
      <vt:lpstr>Work Refusals under the OSH Act</vt:lpstr>
      <vt:lpstr>Whistleblower Protection </vt:lpstr>
      <vt:lpstr>Whistleblower Protections</vt:lpstr>
      <vt:lpstr>Whistleblower Protections under the OSH Act </vt:lpstr>
      <vt:lpstr>Whistleblower Protections</vt:lpstr>
      <vt:lpstr>PowerPoint Presentation</vt:lpstr>
      <vt:lpstr>For continual updates</vt:lpstr>
      <vt:lpstr>OSHA QuickTakes</vt:lpstr>
      <vt:lpstr>OSHA Publications</vt:lpstr>
      <vt:lpstr>Spanish-Language Resources </vt:lpstr>
      <vt:lpstr>Referrals</vt:lpstr>
      <vt:lpstr>Contact Us</vt:lpstr>
      <vt:lpstr>OSHA</vt:lpstr>
    </vt:vector>
  </TitlesOfParts>
  <Manager/>
  <Company>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Template</dc:title>
  <dc:subject/>
  <dc:creator>Office of Communications</dc:creator>
  <cp:keywords/>
  <dc:description/>
  <cp:lastModifiedBy>Janet Sutton</cp:lastModifiedBy>
  <cp:revision>248</cp:revision>
  <cp:lastPrinted>2018-12-07T14:42:03Z</cp:lastPrinted>
  <dcterms:created xsi:type="dcterms:W3CDTF">2006-10-02T15:43:52Z</dcterms:created>
  <dcterms:modified xsi:type="dcterms:W3CDTF">2020-08-28T14:32:57Z</dcterms:modified>
  <cp:category/>
</cp:coreProperties>
</file>