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3" r:id="rId7"/>
    <p:sldId id="262" r:id="rId8"/>
    <p:sldId id="267" r:id="rId9"/>
    <p:sldId id="266" r:id="rId10"/>
    <p:sldId id="264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25707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2" b="-9938"/>
          <a:stretch/>
        </p:blipFill>
        <p:spPr>
          <a:xfrm>
            <a:off x="172718" y="6075946"/>
            <a:ext cx="2848387" cy="6680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2" b="-9938"/>
          <a:stretch/>
        </p:blipFill>
        <p:spPr>
          <a:xfrm>
            <a:off x="172718" y="6075946"/>
            <a:ext cx="2848387" cy="6680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2" b="-9938"/>
          <a:stretch/>
        </p:blipFill>
        <p:spPr>
          <a:xfrm>
            <a:off x="172718" y="6075946"/>
            <a:ext cx="2848387" cy="6680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p.gov/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www.youtube.com/watch?v=vv3IBZkUgwg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kforce-ks.com/" TargetMode="External"/><Relationship Id="rId5" Type="http://schemas.openxmlformats.org/officeDocument/2006/relationships/hyperlink" Target="https://www.ssa.gov/site/languages/en/" TargetMode="External"/><Relationship Id="rId4" Type="http://schemas.openxmlformats.org/officeDocument/2006/relationships/hyperlink" Target="https://www.dol.ks.gov/espano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Say What?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Serving Customers with Limited English Proficiency (LEP)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3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93884"/>
            <a:ext cx="10801806" cy="39625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Children and family members of customers should not be relied upon to provide interpretation services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Likely don’t have experience with the specialized vocabulary we use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Cannot be an impartial interpreter/translator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Google Translate is amazing, but limited. It should not be used when providing services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Translate when checking in customers or making appointments only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Machine based translations are able only to decode language rather than interpreting meaning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May not have specialized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Translations of our customer forms will be available in the 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8" y="241755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725781"/>
          </a:xfrm>
        </p:spPr>
        <p:txBody>
          <a:bodyPr>
            <a:normAutofit/>
          </a:bodyPr>
          <a:lstStyle/>
          <a:p>
            <a:r>
              <a:rPr lang="en-US" dirty="0" smtClean="0"/>
              <a:t>Interagency Video </a:t>
            </a:r>
            <a:r>
              <a:rPr lang="en-US" i="1" dirty="0" smtClean="0"/>
              <a:t>Communicating Effectively with Limited English Proficient Individuals: 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www.youtube.com/watch?v=vv3IBZkUgwg&amp;feature=youtu.be</a:t>
            </a:r>
            <a:r>
              <a:rPr lang="en-US" dirty="0" smtClean="0"/>
              <a:t> (only slightly ridiculous)</a:t>
            </a:r>
          </a:p>
          <a:p>
            <a:r>
              <a:rPr lang="en-US" dirty="0" smtClean="0"/>
              <a:t>LEP.gov, A Federal Interagency Website: </a:t>
            </a:r>
            <a:r>
              <a:rPr lang="en-US" dirty="0">
                <a:hlinkClick r:id="rId3"/>
              </a:rPr>
              <a:t>https://www.lep.gov/</a:t>
            </a:r>
            <a:endParaRPr lang="en-US" dirty="0" smtClean="0"/>
          </a:p>
          <a:p>
            <a:r>
              <a:rPr lang="en-US" dirty="0" smtClean="0"/>
              <a:t>Kansas Department of Labor: </a:t>
            </a:r>
            <a:r>
              <a:rPr lang="en-US" dirty="0">
                <a:hlinkClick r:id="rId4"/>
              </a:rPr>
              <a:t>https://www.dol.ks.gov/espanol</a:t>
            </a:r>
            <a:endParaRPr lang="en-US" dirty="0" smtClean="0"/>
          </a:p>
          <a:p>
            <a:r>
              <a:rPr lang="en-US" dirty="0" smtClean="0"/>
              <a:t>Social Security: </a:t>
            </a:r>
            <a:r>
              <a:rPr lang="en-US" dirty="0">
                <a:hlinkClick r:id="rId5"/>
              </a:rPr>
              <a:t>https://www.ssa.gov/site/languages/en/</a:t>
            </a:r>
            <a:endParaRPr lang="en-US" dirty="0"/>
          </a:p>
          <a:p>
            <a:r>
              <a:rPr lang="en-US" dirty="0" smtClean="0"/>
              <a:t>Unemployment: Doesn’t have a dedicated Spanish page; however several of their forms are translated.</a:t>
            </a:r>
          </a:p>
          <a:p>
            <a:r>
              <a:rPr lang="en-US" dirty="0" smtClean="0"/>
              <a:t>WFC LEP Policy (update coming w/in next month) can be found in the “About” section on </a:t>
            </a:r>
            <a:r>
              <a:rPr lang="en-US" dirty="0" smtClean="0">
                <a:hlinkClick r:id="rId6"/>
              </a:rPr>
              <a:t>workforce-ks.com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01" y="153585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Concerns, Comments?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pic>
        <p:nvPicPr>
          <p:cNvPr id="2" name="Wh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71949" y="848912"/>
            <a:ext cx="3848100" cy="28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20653"/>
            <a:ext cx="11029615" cy="7078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Limited English proficient (LEP): </a:t>
            </a:r>
            <a:r>
              <a:rPr lang="en-US" dirty="0" smtClean="0"/>
              <a:t>An individual whose primary language for communication is NOT English and who has limited ability to read, speak, write, and/or understand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38" y="100584"/>
            <a:ext cx="2286762" cy="1934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192" y="2669938"/>
            <a:ext cx="11128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Translator: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Individual who has received training in the skills of translation and can competently render a message written from one language into one or more </a:t>
            </a:r>
            <a:r>
              <a:rPr lang="en-US" sz="2000" dirty="0" smtClean="0">
                <a:solidFill>
                  <a:schemeClr val="accent2"/>
                </a:solidFill>
              </a:rPr>
              <a:t>languages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192" y="3419225"/>
            <a:ext cx="11175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Interpreter: </a:t>
            </a:r>
            <a:r>
              <a:rPr lang="en-US" sz="2000" dirty="0">
                <a:solidFill>
                  <a:schemeClr val="accent2"/>
                </a:solidFill>
              </a:rPr>
              <a:t>Individual who has received training in the skills of interpretation and can competently render a message spoken from one language into one or more </a:t>
            </a:r>
            <a:r>
              <a:rPr lang="en-US" sz="2000" dirty="0" smtClean="0">
                <a:solidFill>
                  <a:schemeClr val="accent2"/>
                </a:solidFill>
              </a:rPr>
              <a:t>languages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192" y="4168512"/>
            <a:ext cx="10851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Qualified interpreter: </a:t>
            </a:r>
            <a:r>
              <a:rPr lang="en-US" sz="2000" dirty="0">
                <a:solidFill>
                  <a:schemeClr val="accent2"/>
                </a:solidFill>
              </a:rPr>
              <a:t>Individual who demonstrates expertise and ability to communicate information effectively, accurately, and impartially in both English and the other </a:t>
            </a:r>
            <a:r>
              <a:rPr lang="en-US" sz="2000" dirty="0" smtClean="0">
                <a:solidFill>
                  <a:schemeClr val="accent2"/>
                </a:solidFill>
              </a:rPr>
              <a:t>language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192" y="4917799"/>
            <a:ext cx="10811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Meaningful access: </a:t>
            </a:r>
            <a:r>
              <a:rPr lang="en-US" sz="2000" dirty="0">
                <a:solidFill>
                  <a:schemeClr val="accent2"/>
                </a:solidFill>
              </a:rPr>
              <a:t>refers to the provision of reasonable language assistance services at no cost that enable an LEP individual to have substantially equal participation in and access to the benefits of our </a:t>
            </a:r>
            <a:r>
              <a:rPr lang="en-US" sz="2000" dirty="0" smtClean="0">
                <a:solidFill>
                  <a:schemeClr val="accent2"/>
                </a:solidFill>
              </a:rPr>
              <a:t>services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in the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4687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The </a:t>
            </a:r>
            <a:r>
              <a:rPr lang="en-US" b="1" dirty="0">
                <a:solidFill>
                  <a:schemeClr val="accent1"/>
                </a:solidFill>
              </a:rPr>
              <a:t>1964 Civil Rights Act </a:t>
            </a:r>
            <a:r>
              <a:rPr lang="en-US" dirty="0"/>
              <a:t>“No person in the United States shall, on the ground of race, color or </a:t>
            </a:r>
            <a:r>
              <a:rPr lang="en-US" b="1" u="sng" dirty="0"/>
              <a:t>national origin</a:t>
            </a:r>
            <a:r>
              <a:rPr lang="en-US" dirty="0"/>
              <a:t>, be excluded from participation in, be denied the benefits of, or be subjected to discrimination under any program or activity receiving federal financial assistance.” —42 U.S.C. § 2000d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136563"/>
            <a:ext cx="5422392" cy="436482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Executive Order 13166 </a:t>
            </a:r>
            <a:r>
              <a:rPr lang="en-US" b="1" dirty="0" smtClean="0">
                <a:solidFill>
                  <a:schemeClr val="accent1"/>
                </a:solidFill>
              </a:rPr>
              <a:t>“</a:t>
            </a:r>
            <a:r>
              <a:rPr lang="en-US" b="1" dirty="0">
                <a:solidFill>
                  <a:schemeClr val="accent1"/>
                </a:solidFill>
              </a:rPr>
              <a:t>Improving Access to Services for Persons with Limited English Proficiency” </a:t>
            </a:r>
            <a:r>
              <a:rPr lang="en-US" dirty="0"/>
              <a:t>was issued and directed federal agencies to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• Publish guidance on how their recipients can provide access to LEP persons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• Improve the language accessibility of their own programs.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Break down language barriers by implementing consistent standards of language assistance across federal agencies and amongst all recipients of federal financial assistance.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Order covers all federal and federally assisted programs and activities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48" y="0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LEP in WIOA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039113"/>
            <a:ext cx="11029615" cy="38578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“Section 188 of WIOA specifically requires covered entities within the workforce system to take reasonable steps to </a:t>
            </a:r>
            <a:r>
              <a:rPr lang="en-US" sz="2000" b="1" dirty="0" smtClean="0">
                <a:solidFill>
                  <a:schemeClr val="accent1"/>
                </a:solidFill>
              </a:rPr>
              <a:t>ensure meaningful access </a:t>
            </a:r>
            <a:r>
              <a:rPr lang="en-US" sz="2000" dirty="0" smtClean="0"/>
              <a:t>to LEP individuals served or encountered so that they may be effectively informed about and/or able to participate in programs and activities….. [T]he workforce system should </a:t>
            </a:r>
            <a:r>
              <a:rPr lang="en-US" sz="2000" b="1" dirty="0" smtClean="0">
                <a:solidFill>
                  <a:schemeClr val="accent1"/>
                </a:solidFill>
              </a:rPr>
              <a:t>provide high quality of service and serve the needs of all customers</a:t>
            </a:r>
            <a:r>
              <a:rPr lang="en-US" sz="2000" dirty="0" smtClean="0"/>
              <a:t>. </a:t>
            </a:r>
            <a:r>
              <a:rPr lang="en-US" sz="1600" dirty="0" smtClean="0"/>
              <a:t>(TEN 28-16, Change 2)”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 a federally funded institution, the WFC is required to abide by these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It’s just good customer service to make sure all individuals have equal access to our services and </a:t>
            </a:r>
            <a:r>
              <a:rPr lang="en-US" sz="1800" dirty="0" smtClean="0"/>
              <a:t>programs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48" y="0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LEP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51210"/>
            <a:ext cx="11029615" cy="388556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At the Front Desk (or when first meeting with a customer)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your best judgement and don’t be afraid to ask their preferred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the language identification flash cards to help determine language preference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a bilingual employee is available, request assistance in checking them 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the customer speaks a language other than one spoken by staff, utilize appropriate resources 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Google Translate is okay to use at check in &amp; when making an appointment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Also use Language Line if necessary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38" y="100584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Language ID Flash Cards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38" y="100584"/>
            <a:ext cx="2286762" cy="193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367" y="2035184"/>
            <a:ext cx="2965090" cy="459915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893" y="2035184"/>
            <a:ext cx="3044345" cy="459915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3945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LEP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135769"/>
            <a:ext cx="11029615" cy="398306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Remember, proficiency in one form of communication (speaking, reading, writing) doesn’t guarantee proficiency in all forms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Many people can be conversationally proficient in a language and still struggle with specialized 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you find the customer is struggling to </a:t>
            </a:r>
            <a:r>
              <a:rPr lang="en-US" dirty="0" smtClean="0"/>
              <a:t>communicate or comprehend, </a:t>
            </a:r>
            <a:r>
              <a:rPr lang="en-US" dirty="0"/>
              <a:t>determine if they’d prefer to continue in an alternate language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the </a:t>
            </a:r>
            <a:r>
              <a:rPr lang="en-US" dirty="0"/>
              <a:t>language question in </a:t>
            </a:r>
            <a:r>
              <a:rPr lang="en-US" b="1" dirty="0" smtClean="0"/>
              <a:t>KANSAS</a:t>
            </a:r>
            <a:r>
              <a:rPr lang="en-US" dirty="0" smtClean="0"/>
              <a:t>WORKS as an opener</a:t>
            </a:r>
            <a:endParaRPr lang="en-US" dirty="0"/>
          </a:p>
          <a:p>
            <a:pPr marL="1242900" lvl="2" indent="-342900">
              <a:buFont typeface="Arial" panose="020B0604020202020204" pitchFamily="34" charset="0"/>
              <a:buChar char="•"/>
            </a:pPr>
            <a:r>
              <a:rPr lang="en-US" dirty="0"/>
              <a:t>Is it hard for you to speak, read, write, or understand English and: (a) English is not your native language or (b) You live in a family or community where English is not the main language</a:t>
            </a:r>
            <a:r>
              <a:rPr lang="en-US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they agree, use the appropriate resources to assist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Language Line is our current tool to assist LEP customers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38" y="100584"/>
            <a:ext cx="2286762" cy="1934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648" y="0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LEP Customers </a:t>
            </a:r>
            <a:r>
              <a:rPr lang="en-US" sz="3200" dirty="0" smtClean="0"/>
              <a:t>(cont’d)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83664"/>
            <a:ext cx="11029615" cy="426110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peak slower with LEP customers (not louder)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careful not to speak to someone like they’re dumb. It’s easy to come off as condescending when speaking slowly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Enunciate and use voice intonation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sure to fully pronounce each word (this should also help in speaking slower)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 aware that intoning upwards at the end of a sentence makes it sound like a question; use this when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Hand gestures &amp; body language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physical part of speaking is just as important make sure that your gestures aren’t distracting from your speech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Be aware of what messages you’re conveying with your body language &amp; facial </a:t>
            </a:r>
            <a:r>
              <a:rPr lang="en-US" dirty="0" smtClean="0"/>
              <a:t>expressions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If/When working with an interpreter, watch out for acronyms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238" y="73661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96751"/>
            <a:ext cx="11029615" cy="399350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Accessible 24/7 for phone interpretation, so use it!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Can do 3-way calling as </a:t>
            </a:r>
            <a:r>
              <a:rPr lang="en-US" dirty="0" smtClean="0"/>
              <a:t>well (not on outgoing Google Voice; use *67 to block number on personal phone)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Over 200 languages can be interpreted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Simply call Language Line, enter the client ID and then go for it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See the </a:t>
            </a:r>
            <a:r>
              <a:rPr lang="en-US" i="1" dirty="0" smtClean="0"/>
              <a:t>Language Line Quick Reference Guide</a:t>
            </a:r>
            <a:r>
              <a:rPr lang="en-US" dirty="0" smtClean="0"/>
              <a:t> on the Intranet for phone number &amp;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information about using Language Line in any case notes that are entered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 that the customer was LEP and requested interpretation services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 the language of choice</a:t>
            </a:r>
          </a:p>
          <a:p>
            <a:pPr marL="97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 the interpreter’s (Language Line calls them linguists) name and id number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377" y="62150"/>
            <a:ext cx="2286762" cy="193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7">
      <a:dk1>
        <a:srgbClr val="000000"/>
      </a:dk1>
      <a:lt1>
        <a:sysClr val="window" lastClr="FFFFFF"/>
      </a:lt1>
      <a:dk2>
        <a:srgbClr val="13406A"/>
      </a:dk2>
      <a:lt2>
        <a:srgbClr val="EBEBEB"/>
      </a:lt2>
      <a:accent1>
        <a:srgbClr val="AD2531"/>
      </a:accent1>
      <a:accent2>
        <a:srgbClr val="13406A"/>
      </a:accent2>
      <a:accent3>
        <a:srgbClr val="F3F2DD"/>
      </a:accent3>
      <a:accent4>
        <a:srgbClr val="B6A781"/>
      </a:accent4>
      <a:accent5>
        <a:srgbClr val="75CEEC"/>
      </a:accent5>
      <a:accent6>
        <a:srgbClr val="65D6A0"/>
      </a:accent6>
      <a:hlink>
        <a:srgbClr val="00B0F0"/>
      </a:hlink>
      <a:folHlink>
        <a:srgbClr val="BDE0FB"/>
      </a:folHlink>
    </a:clrScheme>
    <a:fontScheme name="WFC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1431</TotalTime>
  <Words>1062</Words>
  <Application>Microsoft Office PowerPoint</Application>
  <PresentationFormat>Widescreen</PresentationFormat>
  <Paragraphs>75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 2</vt:lpstr>
      <vt:lpstr>Dividend</vt:lpstr>
      <vt:lpstr>Say What? </vt:lpstr>
      <vt:lpstr>Important Definitions</vt:lpstr>
      <vt:lpstr>LEP in the Laws</vt:lpstr>
      <vt:lpstr>LEP in WIOA</vt:lpstr>
      <vt:lpstr>Identifying LEP Individuals</vt:lpstr>
      <vt:lpstr>Language ID Flash Cards</vt:lpstr>
      <vt:lpstr>Serving LEP Customers</vt:lpstr>
      <vt:lpstr>Serving LEP Customers (cont’d)</vt:lpstr>
      <vt:lpstr>Language Line</vt:lpstr>
      <vt:lpstr>Additional Considerations</vt:lpstr>
      <vt:lpstr>LEP Resources</vt:lpstr>
      <vt:lpstr>Questions, Concerns,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Sutton</dc:creator>
  <cp:lastModifiedBy>Janet Sutton</cp:lastModifiedBy>
  <cp:revision>60</cp:revision>
  <dcterms:created xsi:type="dcterms:W3CDTF">2019-07-08T14:13:44Z</dcterms:created>
  <dcterms:modified xsi:type="dcterms:W3CDTF">2020-07-22T17:48:35Z</dcterms:modified>
</cp:coreProperties>
</file>