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62" r:id="rId4"/>
    <p:sldId id="265" r:id="rId5"/>
    <p:sldId id="259" r:id="rId6"/>
    <p:sldId id="264" r:id="rId7"/>
    <p:sldId id="263" r:id="rId8"/>
    <p:sldId id="266" r:id="rId9"/>
    <p:sldId id="261" r:id="rId10"/>
    <p:sldId id="257" r:id="rId11"/>
    <p:sldId id="269" r:id="rId12"/>
    <p:sldId id="268" r:id="rId13"/>
    <p:sldId id="26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84" d="100"/>
          <a:sy n="84" d="100"/>
        </p:scale>
        <p:origin x="490"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dirty="0"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no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8/25/2021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06479" y="6223924"/>
            <a:ext cx="1956510" cy="51065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8/25/2021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8/25/2021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8/25/2021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8/25/2021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8/25/2021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normAutofit/>
          </a:bodyPr>
          <a:lstStyle>
            <a:lvl1pPr>
              <a:defRPr sz="2000"/>
            </a:lvl1pPr>
            <a:lvl2pPr>
              <a:defRPr sz="1800"/>
            </a:lvl2pPr>
            <a:lvl3pPr>
              <a:defRPr sz="1600"/>
            </a:lvl3pPr>
            <a:lvl4pPr>
              <a:defRPr sz="1400"/>
            </a:lvl4pPr>
            <a:lvl5pPr>
              <a:defRPr sz="14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8/25/2021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06479" y="6223924"/>
            <a:ext cx="1956510" cy="51065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8/25/2021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8/25/2021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06479" y="6223924"/>
            <a:ext cx="1956510" cy="51065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8/25/2021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06479" y="6223924"/>
            <a:ext cx="1956510" cy="51065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8/25/2021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8/25/2021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8/25/2021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8/25/2021</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8/25/2021</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sedgwickcounty.org/emergency-communications/about-9-1-1/"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Incident Reports and You</a:t>
            </a:r>
            <a:endParaRPr lang="en-US" dirty="0"/>
          </a:p>
        </p:txBody>
      </p:sp>
      <p:sp>
        <p:nvSpPr>
          <p:cNvPr id="3" name="Subtitle 2"/>
          <p:cNvSpPr>
            <a:spLocks noGrp="1"/>
          </p:cNvSpPr>
          <p:nvPr>
            <p:ph type="subTitle" idx="1"/>
          </p:nvPr>
        </p:nvSpPr>
        <p:spPr/>
        <p:txBody>
          <a:bodyPr/>
          <a:lstStyle/>
          <a:p>
            <a:r>
              <a:rPr lang="en-US" dirty="0" smtClean="0"/>
              <a:t>When, Why, and How to complete Customer Incident Reports</a:t>
            </a:r>
            <a:endParaRPr lang="en-US" dirty="0"/>
          </a:p>
        </p:txBody>
      </p:sp>
    </p:spTree>
    <p:extLst>
      <p:ext uri="{BB962C8B-B14F-4D97-AF65-F5344CB8AC3E}">
        <p14:creationId xmlns:p14="http://schemas.microsoft.com/office/powerpoint/2010/main" val="32651664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to Report</a:t>
            </a:r>
            <a:endParaRPr lang="en-US" dirty="0"/>
          </a:p>
        </p:txBody>
      </p:sp>
      <p:sp>
        <p:nvSpPr>
          <p:cNvPr id="3" name="Content Placeholder 2"/>
          <p:cNvSpPr>
            <a:spLocks noGrp="1"/>
          </p:cNvSpPr>
          <p:nvPr>
            <p:ph sz="half" idx="1"/>
          </p:nvPr>
        </p:nvSpPr>
        <p:spPr>
          <a:xfrm>
            <a:off x="317241" y="2259609"/>
            <a:ext cx="6270171" cy="3208129"/>
          </a:xfrm>
        </p:spPr>
        <p:txBody>
          <a:bodyPr>
            <a:normAutofit/>
          </a:bodyPr>
          <a:lstStyle/>
          <a:p>
            <a:r>
              <a:rPr lang="en-US" dirty="0" smtClean="0"/>
              <a:t>Incident Report forms are found on the Intranet (WFC029-0910 Incident Report)</a:t>
            </a:r>
          </a:p>
          <a:p>
            <a:r>
              <a:rPr lang="en-US" dirty="0" smtClean="0"/>
              <a:t>Try to gather as much information as possible during the event; this includes any witnesses and their information</a:t>
            </a:r>
          </a:p>
          <a:p>
            <a:pPr lvl="1"/>
            <a:r>
              <a:rPr lang="en-US" dirty="0" smtClean="0"/>
              <a:t>Listed witnesses should be asked to complete additional incident reports or provide a statement to be included in the report</a:t>
            </a:r>
          </a:p>
          <a:p>
            <a:r>
              <a:rPr lang="en-US" dirty="0" smtClean="0"/>
              <a:t>Staff involved should be the one to complete the form, then submit it to the supervisor in attendance</a:t>
            </a:r>
            <a:endParaRPr lang="en-US" i="1" dirty="0" smtClean="0"/>
          </a:p>
        </p:txBody>
      </p:sp>
      <p:pic>
        <p:nvPicPr>
          <p:cNvPr id="7" name="Content Placeholder 6"/>
          <p:cNvPicPr>
            <a:picLocks noGrp="1" noChangeAspect="1"/>
          </p:cNvPicPr>
          <p:nvPr>
            <p:ph sz="half" idx="2"/>
          </p:nvPr>
        </p:nvPicPr>
        <p:blipFill rotWithShape="1">
          <a:blip r:embed="rId2"/>
          <a:srcRect l="13326" t="9458" r="62735" b="5262"/>
          <a:stretch/>
        </p:blipFill>
        <p:spPr>
          <a:xfrm>
            <a:off x="6979298" y="597160"/>
            <a:ext cx="4795585" cy="53384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747443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Supervisors &amp; Reports</a:t>
            </a:r>
            <a:endParaRPr lang="en-US" dirty="0"/>
          </a:p>
        </p:txBody>
      </p:sp>
      <p:sp>
        <p:nvSpPr>
          <p:cNvPr id="3" name="Content Placeholder 2"/>
          <p:cNvSpPr>
            <a:spLocks noGrp="1"/>
          </p:cNvSpPr>
          <p:nvPr>
            <p:ph sz="half" idx="1"/>
          </p:nvPr>
        </p:nvSpPr>
        <p:spPr>
          <a:xfrm>
            <a:off x="818712" y="2222287"/>
            <a:ext cx="6235231" cy="3638763"/>
          </a:xfrm>
        </p:spPr>
        <p:txBody>
          <a:bodyPr/>
          <a:lstStyle/>
          <a:p>
            <a:r>
              <a:rPr lang="en-US" dirty="0" smtClean="0"/>
              <a:t>Attending supervisors will add their comments, details about actions taken, and the resolution of the incident</a:t>
            </a:r>
          </a:p>
          <a:p>
            <a:r>
              <a:rPr lang="en-US" dirty="0" smtClean="0"/>
              <a:t>Supervisors will submit the completed Incident Report through M-Files using the “Incident Report” class of documents found under “Customer Incident”</a:t>
            </a:r>
          </a:p>
          <a:p>
            <a:r>
              <a:rPr lang="en-US" dirty="0" smtClean="0"/>
              <a:t>If a customer has to complete an activity before receiving additional services or has other restrictions, Supervisors will enter a </a:t>
            </a:r>
            <a:r>
              <a:rPr lang="en-US" dirty="0" smtClean="0"/>
              <a:t>Job Seeker</a:t>
            </a:r>
            <a:r>
              <a:rPr lang="en-US" dirty="0" smtClean="0"/>
              <a:t> </a:t>
            </a:r>
            <a:r>
              <a:rPr lang="en-US" dirty="0" smtClean="0"/>
              <a:t>Note stating “See incident report dated XXXX” in </a:t>
            </a:r>
            <a:r>
              <a:rPr lang="en-US" b="1" dirty="0" smtClean="0"/>
              <a:t>KANSAS</a:t>
            </a:r>
            <a:r>
              <a:rPr lang="en-US" dirty="0" smtClean="0"/>
              <a:t>WORKS</a:t>
            </a:r>
            <a:endParaRPr lang="en-US" dirty="0"/>
          </a:p>
        </p:txBody>
      </p:sp>
      <p:pic>
        <p:nvPicPr>
          <p:cNvPr id="5" name="Content Placeholder 4"/>
          <p:cNvPicPr>
            <a:picLocks noGrp="1" noChangeAspect="1"/>
          </p:cNvPicPr>
          <p:nvPr>
            <p:ph sz="half" idx="2"/>
          </p:nvPr>
        </p:nvPicPr>
        <p:blipFill rotWithShape="1">
          <a:blip r:embed="rId2"/>
          <a:srcRect l="13114" t="8645" r="62317" b="5263"/>
          <a:stretch/>
        </p:blipFill>
        <p:spPr>
          <a:xfrm>
            <a:off x="7389844" y="834075"/>
            <a:ext cx="4590663" cy="50269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ounded Rectangle 5"/>
          <p:cNvSpPr/>
          <p:nvPr/>
        </p:nvSpPr>
        <p:spPr>
          <a:xfrm>
            <a:off x="7389843" y="3946849"/>
            <a:ext cx="4590663" cy="1914201"/>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33783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Key Takeaways</a:t>
            </a:r>
            <a:endParaRPr lang="en-US" dirty="0"/>
          </a:p>
        </p:txBody>
      </p:sp>
      <p:sp>
        <p:nvSpPr>
          <p:cNvPr id="6" name="Content Placeholder 5"/>
          <p:cNvSpPr>
            <a:spLocks noGrp="1"/>
          </p:cNvSpPr>
          <p:nvPr>
            <p:ph idx="1"/>
          </p:nvPr>
        </p:nvSpPr>
        <p:spPr>
          <a:xfrm>
            <a:off x="818712" y="2222287"/>
            <a:ext cx="10554574" cy="4281150"/>
          </a:xfrm>
        </p:spPr>
        <p:txBody>
          <a:bodyPr>
            <a:normAutofit/>
          </a:bodyPr>
          <a:lstStyle/>
          <a:p>
            <a:r>
              <a:rPr lang="en-US" dirty="0" smtClean="0"/>
              <a:t>If a customer is behaving in an offensive or inappropriate manner, discuss it with your supervisor</a:t>
            </a:r>
          </a:p>
          <a:p>
            <a:pPr lvl="1"/>
            <a:r>
              <a:rPr lang="en-US" dirty="0" smtClean="0"/>
              <a:t>Incident reports are key in establishing patterns of negative behavior, which is the main reason customers have restrictions placed on their accounts</a:t>
            </a:r>
          </a:p>
          <a:p>
            <a:r>
              <a:rPr lang="en-US" dirty="0" smtClean="0"/>
              <a:t>Supervisors will determine if a formal report is necessary for behavior based incidents</a:t>
            </a:r>
          </a:p>
          <a:p>
            <a:r>
              <a:rPr lang="en-US" dirty="0" smtClean="0"/>
              <a:t>Any time the authorities are called, a report MUST be filed</a:t>
            </a:r>
          </a:p>
          <a:p>
            <a:pPr lvl="1"/>
            <a:r>
              <a:rPr lang="en-US" b="1" dirty="0" smtClean="0"/>
              <a:t>In an emergency, call 911 first</a:t>
            </a:r>
          </a:p>
          <a:p>
            <a:r>
              <a:rPr lang="en-US" dirty="0" smtClean="0"/>
              <a:t>Any time anyone is injured, even if it’s minor, a report MUST be filed</a:t>
            </a:r>
          </a:p>
          <a:p>
            <a:r>
              <a:rPr lang="en-US" dirty="0" smtClean="0"/>
              <a:t>Involved staff begin the incident report and then send it to the attending supervisor (email or paper is fine)</a:t>
            </a:r>
          </a:p>
          <a:p>
            <a:pPr lvl="1"/>
            <a:r>
              <a:rPr lang="en-US" dirty="0" smtClean="0"/>
              <a:t>The Supervisor completes the report and submits it through M-Files</a:t>
            </a:r>
          </a:p>
        </p:txBody>
      </p:sp>
      <p:sp>
        <p:nvSpPr>
          <p:cNvPr id="7" name="AutoShape 2" descr="Image result for takeaway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4" name="Picture 4" descr="https://miro.medium.com/max/952/1*fN0eTteKorE3w_n_4wsIgw.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3087" y="136411"/>
            <a:ext cx="3035494" cy="1683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44816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r>
              <a:rPr lang="en-US" sz="3200" dirty="0" smtClean="0"/>
              <a:t>Questions, Comments, Concerns?</a:t>
            </a:r>
            <a:endParaRPr lang="en-US" sz="3200" dirty="0"/>
          </a:p>
        </p:txBody>
      </p:sp>
      <p:pic>
        <p:nvPicPr>
          <p:cNvPr id="7" name="Picture 2" descr="Image result for incident report m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1467" y="643813"/>
            <a:ext cx="4949068" cy="37060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446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Has There Been an Incident?</a:t>
            </a:r>
            <a:endParaRPr lang="en-US" dirty="0"/>
          </a:p>
        </p:txBody>
      </p:sp>
      <p:sp>
        <p:nvSpPr>
          <p:cNvPr id="3" name="Content Placeholder 2"/>
          <p:cNvSpPr>
            <a:spLocks noGrp="1"/>
          </p:cNvSpPr>
          <p:nvPr>
            <p:ph idx="1"/>
          </p:nvPr>
        </p:nvSpPr>
        <p:spPr>
          <a:xfrm>
            <a:off x="625151" y="2222286"/>
            <a:ext cx="6960637" cy="4262489"/>
          </a:xfrm>
        </p:spPr>
        <p:txBody>
          <a:bodyPr>
            <a:normAutofit/>
          </a:bodyPr>
          <a:lstStyle/>
          <a:p>
            <a:r>
              <a:rPr lang="en-US" dirty="0" smtClean="0"/>
              <a:t>Typically customer incidents warranting a report fall into one of three categories:</a:t>
            </a:r>
          </a:p>
          <a:p>
            <a:pPr lvl="1"/>
            <a:r>
              <a:rPr lang="en-US" dirty="0" smtClean="0"/>
              <a:t>Behavior Based (no immediate danger)</a:t>
            </a:r>
          </a:p>
          <a:p>
            <a:pPr lvl="1"/>
            <a:r>
              <a:rPr lang="en-US" dirty="0" smtClean="0"/>
              <a:t>Injury or Accident (Medical assistance)</a:t>
            </a:r>
          </a:p>
          <a:p>
            <a:pPr lvl="1"/>
            <a:r>
              <a:rPr lang="en-US" dirty="0" smtClean="0"/>
              <a:t>Threatening Behavior (Police assistance)</a:t>
            </a:r>
          </a:p>
          <a:p>
            <a:r>
              <a:rPr lang="en-US" dirty="0" smtClean="0"/>
              <a:t>No matter the type of incident, staff should always seek out a supervisor/director to assist with the situation</a:t>
            </a:r>
          </a:p>
          <a:p>
            <a:pPr lvl="1"/>
            <a:r>
              <a:rPr lang="en-US" dirty="0" smtClean="0"/>
              <a:t>If no supervisor is available, notify immediate supervisor ASAP</a:t>
            </a:r>
          </a:p>
          <a:p>
            <a:r>
              <a:rPr lang="en-US" dirty="0" smtClean="0"/>
              <a:t>Incident reports should be completed within 24 hours</a:t>
            </a:r>
          </a:p>
        </p:txBody>
      </p:sp>
      <p:pic>
        <p:nvPicPr>
          <p:cNvPr id="4" name="Picture 3"/>
          <p:cNvPicPr>
            <a:picLocks noChangeAspect="1"/>
          </p:cNvPicPr>
          <p:nvPr/>
        </p:nvPicPr>
        <p:blipFill>
          <a:blip r:embed="rId2"/>
          <a:stretch>
            <a:fillRect/>
          </a:stretch>
        </p:blipFill>
        <p:spPr>
          <a:xfrm>
            <a:off x="7901515" y="2839280"/>
            <a:ext cx="3991881" cy="3028500"/>
          </a:xfrm>
          <a:prstGeom prst="rect">
            <a:avLst/>
          </a:prstGeom>
        </p:spPr>
      </p:pic>
    </p:spTree>
    <p:extLst>
      <p:ext uri="{BB962C8B-B14F-4D97-AF65-F5344CB8AC3E}">
        <p14:creationId xmlns:p14="http://schemas.microsoft.com/office/powerpoint/2010/main" val="15477293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 Based Incidents</a:t>
            </a:r>
            <a:endParaRPr lang="en-US" dirty="0"/>
          </a:p>
        </p:txBody>
      </p:sp>
      <p:sp>
        <p:nvSpPr>
          <p:cNvPr id="3" name="Content Placeholder 2"/>
          <p:cNvSpPr>
            <a:spLocks noGrp="1"/>
          </p:cNvSpPr>
          <p:nvPr>
            <p:ph idx="1"/>
          </p:nvPr>
        </p:nvSpPr>
        <p:spPr>
          <a:xfrm>
            <a:off x="818712" y="2222287"/>
            <a:ext cx="10554574" cy="2956203"/>
          </a:xfrm>
        </p:spPr>
        <p:txBody>
          <a:bodyPr/>
          <a:lstStyle/>
          <a:p>
            <a:pPr marL="0" indent="0">
              <a:buNone/>
            </a:pPr>
            <a:r>
              <a:rPr lang="en-US" dirty="0" smtClean="0"/>
              <a:t>You go to the front to call your next customer and they are asleep in their chair. You wake them and take them to your desk. During the meeting, they are uncooperative and borderline hostile. You ask if they’d prefer another staff member assist them; they agree. You go to talk to a co-worker about taking your customer. When you return, they are asleep in their chair again. </a:t>
            </a:r>
          </a:p>
          <a:p>
            <a:pPr marL="0" indent="0">
              <a:buNone/>
            </a:pPr>
            <a:r>
              <a:rPr lang="en-US" dirty="0" smtClean="0"/>
              <a:t>You and your co-worker wake them, ensure they’re medically okay, and ask them if they’d like to proceed. They say yes, and your co-worker takes over and has a similar experience, though the customer does see the appointment through to the end with your co-worker.</a:t>
            </a:r>
          </a:p>
        </p:txBody>
      </p:sp>
      <p:sp>
        <p:nvSpPr>
          <p:cNvPr id="4" name="AutoShape 2" descr="Image result for scenari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7183" y="160338"/>
            <a:ext cx="2059474" cy="15899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0"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7932" y="1416842"/>
            <a:ext cx="8847183" cy="497654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Report it stamp"/>
          <p:cNvPicPr>
            <a:picLocks noChangeAspect="1" noChangeArrowheads="1"/>
          </p:cNvPicPr>
          <p:nvPr/>
        </p:nvPicPr>
        <p:blipFill rotWithShape="1">
          <a:blip r:embed="rId4">
            <a:extLst>
              <a:ext uri="{28A0092B-C50C-407E-A947-70E740481C1C}">
                <a14:useLocalDpi xmlns:a14="http://schemas.microsoft.com/office/drawing/2010/main" val="0"/>
              </a:ext>
            </a:extLst>
          </a:blip>
          <a:srcRect b="10764"/>
          <a:stretch/>
        </p:blipFill>
        <p:spPr bwMode="auto">
          <a:xfrm>
            <a:off x="2589701" y="2017999"/>
            <a:ext cx="7012595" cy="37742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6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animEffect transition="in" filter="wipe(down)">
                                      <p:cBhvr>
                                        <p:cTn id="11" dur="580">
                                          <p:stCondLst>
                                            <p:cond delay="0"/>
                                          </p:stCondLst>
                                        </p:cTn>
                                        <p:tgtEl>
                                          <p:spTgt spid="2052"/>
                                        </p:tgtEl>
                                      </p:cBhvr>
                                    </p:animEffect>
                                    <p:anim calcmode="lin" valueType="num">
                                      <p:cBhvr>
                                        <p:cTn id="12" dur="1822" tmFilter="0,0; 0.14,0.36; 0.43,0.73; 0.71,0.91; 1.0,1.0">
                                          <p:stCondLst>
                                            <p:cond delay="0"/>
                                          </p:stCondLst>
                                        </p:cTn>
                                        <p:tgtEl>
                                          <p:spTgt spid="205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05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05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05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052"/>
                                        </p:tgtEl>
                                        <p:attrNameLst>
                                          <p:attrName>ppt_y</p:attrName>
                                        </p:attrNameLst>
                                      </p:cBhvr>
                                      <p:tavLst>
                                        <p:tav tm="0" fmla="#ppt_y-sin(pi*$)/81">
                                          <p:val>
                                            <p:fltVal val="0"/>
                                          </p:val>
                                        </p:tav>
                                        <p:tav tm="100000">
                                          <p:val>
                                            <p:fltVal val="1"/>
                                          </p:val>
                                        </p:tav>
                                      </p:tavLst>
                                    </p:anim>
                                    <p:animScale>
                                      <p:cBhvr>
                                        <p:cTn id="17" dur="26">
                                          <p:stCondLst>
                                            <p:cond delay="650"/>
                                          </p:stCondLst>
                                        </p:cTn>
                                        <p:tgtEl>
                                          <p:spTgt spid="2052"/>
                                        </p:tgtEl>
                                      </p:cBhvr>
                                      <p:to x="100000" y="60000"/>
                                    </p:animScale>
                                    <p:animScale>
                                      <p:cBhvr>
                                        <p:cTn id="18" dur="166" decel="50000">
                                          <p:stCondLst>
                                            <p:cond delay="676"/>
                                          </p:stCondLst>
                                        </p:cTn>
                                        <p:tgtEl>
                                          <p:spTgt spid="2052"/>
                                        </p:tgtEl>
                                      </p:cBhvr>
                                      <p:to x="100000" y="100000"/>
                                    </p:animScale>
                                    <p:animScale>
                                      <p:cBhvr>
                                        <p:cTn id="19" dur="26">
                                          <p:stCondLst>
                                            <p:cond delay="1312"/>
                                          </p:stCondLst>
                                        </p:cTn>
                                        <p:tgtEl>
                                          <p:spTgt spid="2052"/>
                                        </p:tgtEl>
                                      </p:cBhvr>
                                      <p:to x="100000" y="80000"/>
                                    </p:animScale>
                                    <p:animScale>
                                      <p:cBhvr>
                                        <p:cTn id="20" dur="166" decel="50000">
                                          <p:stCondLst>
                                            <p:cond delay="1338"/>
                                          </p:stCondLst>
                                        </p:cTn>
                                        <p:tgtEl>
                                          <p:spTgt spid="2052"/>
                                        </p:tgtEl>
                                      </p:cBhvr>
                                      <p:to x="100000" y="100000"/>
                                    </p:animScale>
                                    <p:animScale>
                                      <p:cBhvr>
                                        <p:cTn id="21" dur="26">
                                          <p:stCondLst>
                                            <p:cond delay="1642"/>
                                          </p:stCondLst>
                                        </p:cTn>
                                        <p:tgtEl>
                                          <p:spTgt spid="2052"/>
                                        </p:tgtEl>
                                      </p:cBhvr>
                                      <p:to x="100000" y="90000"/>
                                    </p:animScale>
                                    <p:animScale>
                                      <p:cBhvr>
                                        <p:cTn id="22" dur="166" decel="50000">
                                          <p:stCondLst>
                                            <p:cond delay="1668"/>
                                          </p:stCondLst>
                                        </p:cTn>
                                        <p:tgtEl>
                                          <p:spTgt spid="2052"/>
                                        </p:tgtEl>
                                      </p:cBhvr>
                                      <p:to x="100000" y="100000"/>
                                    </p:animScale>
                                    <p:animScale>
                                      <p:cBhvr>
                                        <p:cTn id="23" dur="26">
                                          <p:stCondLst>
                                            <p:cond delay="1808"/>
                                          </p:stCondLst>
                                        </p:cTn>
                                        <p:tgtEl>
                                          <p:spTgt spid="2052"/>
                                        </p:tgtEl>
                                      </p:cBhvr>
                                      <p:to x="100000" y="95000"/>
                                    </p:animScale>
                                    <p:animScale>
                                      <p:cBhvr>
                                        <p:cTn id="24" dur="166" decel="50000">
                                          <p:stCondLst>
                                            <p:cond delay="1834"/>
                                          </p:stCondLst>
                                        </p:cTn>
                                        <p:tgtEl>
                                          <p:spTgt spid="205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 it? Yeah, that seems right.</a:t>
            </a:r>
            <a:endParaRPr lang="en-US" dirty="0"/>
          </a:p>
        </p:txBody>
      </p:sp>
      <p:sp>
        <p:nvSpPr>
          <p:cNvPr id="3" name="Content Placeholder 2"/>
          <p:cNvSpPr>
            <a:spLocks noGrp="1"/>
          </p:cNvSpPr>
          <p:nvPr>
            <p:ph idx="1"/>
          </p:nvPr>
        </p:nvSpPr>
        <p:spPr>
          <a:xfrm>
            <a:off x="818712" y="2222287"/>
            <a:ext cx="10554574" cy="4290480"/>
          </a:xfrm>
        </p:spPr>
        <p:txBody>
          <a:bodyPr/>
          <a:lstStyle/>
          <a:p>
            <a:r>
              <a:rPr lang="en-US" dirty="0" smtClean="0"/>
              <a:t>This customer is clearly not ready for a job, for whatever reason</a:t>
            </a:r>
          </a:p>
          <a:p>
            <a:r>
              <a:rPr lang="en-US" dirty="0" smtClean="0"/>
              <a:t>A change in staff should be documented</a:t>
            </a:r>
          </a:p>
          <a:p>
            <a:r>
              <a:rPr lang="en-US" dirty="0" smtClean="0"/>
              <a:t>They may have a problem and this could be the start of a line of inappropriate behaviors</a:t>
            </a:r>
          </a:p>
          <a:p>
            <a:pPr lvl="1"/>
            <a:r>
              <a:rPr lang="en-US" dirty="0" smtClean="0"/>
              <a:t>In order to head problems off down the road, there must be documentation to support a ban or restrictions</a:t>
            </a:r>
          </a:p>
          <a:p>
            <a:r>
              <a:rPr lang="en-US" dirty="0" smtClean="0"/>
              <a:t>Take it to a supervisor if they weren’t involved already, and they’ll determine if a formal incident report is required</a:t>
            </a:r>
          </a:p>
        </p:txBody>
      </p:sp>
    </p:spTree>
    <p:extLst>
      <p:ext uri="{BB962C8B-B14F-4D97-AF65-F5344CB8AC3E}">
        <p14:creationId xmlns:p14="http://schemas.microsoft.com/office/powerpoint/2010/main" val="16841640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 Based Incidents</a:t>
            </a:r>
            <a:endParaRPr lang="en-US" dirty="0"/>
          </a:p>
        </p:txBody>
      </p:sp>
      <p:sp>
        <p:nvSpPr>
          <p:cNvPr id="3" name="Content Placeholder 2"/>
          <p:cNvSpPr>
            <a:spLocks noGrp="1"/>
          </p:cNvSpPr>
          <p:nvPr>
            <p:ph idx="1"/>
          </p:nvPr>
        </p:nvSpPr>
        <p:spPr>
          <a:xfrm>
            <a:off x="818712" y="2222287"/>
            <a:ext cx="10554574" cy="2293729"/>
          </a:xfrm>
        </p:spPr>
        <p:txBody>
          <a:bodyPr/>
          <a:lstStyle/>
          <a:p>
            <a:pPr marL="0" indent="0">
              <a:buNone/>
            </a:pPr>
            <a:r>
              <a:rPr lang="en-US" dirty="0" smtClean="0"/>
              <a:t>A customer, who has been in to see several WPs prior to your meeting, mentions loudly that the reason she lost her previous job was because “those Asians took it.” She continues to make culturally insensitive remarks while discussing her work history. You successfully redirect her and continue with the session. </a:t>
            </a:r>
          </a:p>
        </p:txBody>
      </p:sp>
      <p:sp>
        <p:nvSpPr>
          <p:cNvPr id="4" name="AutoShape 2" descr="Image result for scenari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7183" y="160338"/>
            <a:ext cx="2059474" cy="15899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0" name="Picture 6" descr="Image result for What do you 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4903" y="1576259"/>
            <a:ext cx="4830388" cy="483038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Report it stamp"/>
          <p:cNvPicPr>
            <a:picLocks noChangeAspect="1" noChangeArrowheads="1"/>
          </p:cNvPicPr>
          <p:nvPr/>
        </p:nvPicPr>
        <p:blipFill rotWithShape="1">
          <a:blip r:embed="rId4">
            <a:extLst>
              <a:ext uri="{28A0092B-C50C-407E-A947-70E740481C1C}">
                <a14:useLocalDpi xmlns:a14="http://schemas.microsoft.com/office/drawing/2010/main" val="0"/>
              </a:ext>
            </a:extLst>
          </a:blip>
          <a:srcRect b="10579"/>
          <a:stretch/>
        </p:blipFill>
        <p:spPr bwMode="auto">
          <a:xfrm>
            <a:off x="2480880" y="2222287"/>
            <a:ext cx="6876376" cy="37085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2241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nodeType="clickEffect">
                                  <p:stCondLst>
                                    <p:cond delay="0"/>
                                  </p:stCondLst>
                                  <p:childTnLst>
                                    <p:set>
                                      <p:cBhvr>
                                        <p:cTn id="10" dur="1" fill="hold">
                                          <p:stCondLst>
                                            <p:cond delay="0"/>
                                          </p:stCondLst>
                                        </p:cTn>
                                        <p:tgtEl>
                                          <p:spTgt spid="1038"/>
                                        </p:tgtEl>
                                        <p:attrNameLst>
                                          <p:attrName>style.visibility</p:attrName>
                                        </p:attrNameLst>
                                      </p:cBhvr>
                                      <p:to>
                                        <p:strVal val="visible"/>
                                      </p:to>
                                    </p:set>
                                    <p:animEffect transition="in" filter="fade">
                                      <p:cBhvr>
                                        <p:cTn id="11" dur="2000"/>
                                        <p:tgtEl>
                                          <p:spTgt spid="1038"/>
                                        </p:tgtEl>
                                      </p:cBhvr>
                                    </p:animEffect>
                                    <p:anim calcmode="lin" valueType="num">
                                      <p:cBhvr>
                                        <p:cTn id="12" dur="2000" fill="hold"/>
                                        <p:tgtEl>
                                          <p:spTgt spid="1038"/>
                                        </p:tgtEl>
                                        <p:attrNameLst>
                                          <p:attrName>ppt_w</p:attrName>
                                        </p:attrNameLst>
                                      </p:cBhvr>
                                      <p:tavLst>
                                        <p:tav tm="0" fmla="#ppt_w*sin(2.5*pi*$)">
                                          <p:val>
                                            <p:fltVal val="0"/>
                                          </p:val>
                                        </p:tav>
                                        <p:tav tm="100000">
                                          <p:val>
                                            <p:fltVal val="1"/>
                                          </p:val>
                                        </p:tav>
                                      </p:tavLst>
                                    </p:anim>
                                    <p:anim calcmode="lin" valueType="num">
                                      <p:cBhvr>
                                        <p:cTn id="13" dur="2000" fill="hold"/>
                                        <p:tgtEl>
                                          <p:spTgt spid="103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 it? I totally handled it.</a:t>
            </a:r>
            <a:endParaRPr lang="en-US" dirty="0"/>
          </a:p>
        </p:txBody>
      </p:sp>
      <p:sp>
        <p:nvSpPr>
          <p:cNvPr id="3" name="Content Placeholder 2"/>
          <p:cNvSpPr>
            <a:spLocks noGrp="1"/>
          </p:cNvSpPr>
          <p:nvPr>
            <p:ph idx="1"/>
          </p:nvPr>
        </p:nvSpPr>
        <p:spPr>
          <a:xfrm>
            <a:off x="818712" y="2222287"/>
            <a:ext cx="10554574" cy="4150521"/>
          </a:xfrm>
        </p:spPr>
        <p:txBody>
          <a:bodyPr>
            <a:normAutofit/>
          </a:bodyPr>
          <a:lstStyle/>
          <a:p>
            <a:r>
              <a:rPr lang="en-US" dirty="0" smtClean="0"/>
              <a:t>Even though you were successful in redirecting the customer and were ultimately able to help them, their behavior was unprofessional and potentially offensive</a:t>
            </a:r>
          </a:p>
          <a:p>
            <a:r>
              <a:rPr lang="en-US" dirty="0" smtClean="0"/>
              <a:t>As this was a returning customer, it’s likely other WPs have experienced similar behaviors with this customer</a:t>
            </a:r>
          </a:p>
          <a:p>
            <a:r>
              <a:rPr lang="en-US" dirty="0" smtClean="0"/>
              <a:t>Talk the incident over with your supervisor. Discuss if this was an isolated incident or if they have been repeating this behavior </a:t>
            </a:r>
          </a:p>
          <a:p>
            <a:r>
              <a:rPr lang="en-US" dirty="0" smtClean="0"/>
              <a:t>The supervisor will decide if an incident report is warranted. If they decide it’s not necessary, a </a:t>
            </a:r>
            <a:r>
              <a:rPr lang="en-US" dirty="0" smtClean="0"/>
              <a:t>Job Seeker</a:t>
            </a:r>
            <a:r>
              <a:rPr lang="en-US" dirty="0" smtClean="0"/>
              <a:t> </a:t>
            </a:r>
            <a:r>
              <a:rPr lang="en-US" dirty="0" smtClean="0"/>
              <a:t>Note objectively detailing the situation and what was done to resolve it must be entered in </a:t>
            </a:r>
            <a:r>
              <a:rPr lang="en-US" b="1" dirty="0" smtClean="0"/>
              <a:t>KANSAS</a:t>
            </a:r>
            <a:r>
              <a:rPr lang="en-US" dirty="0" smtClean="0"/>
              <a:t>WORKS</a:t>
            </a:r>
            <a:endParaRPr lang="en-US" dirty="0"/>
          </a:p>
        </p:txBody>
      </p:sp>
    </p:spTree>
    <p:extLst>
      <p:ext uri="{BB962C8B-B14F-4D97-AF65-F5344CB8AC3E}">
        <p14:creationId xmlns:p14="http://schemas.microsoft.com/office/powerpoint/2010/main" val="33797238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 Based Incidents</a:t>
            </a:r>
            <a:endParaRPr lang="en-US" dirty="0"/>
          </a:p>
        </p:txBody>
      </p:sp>
      <p:sp>
        <p:nvSpPr>
          <p:cNvPr id="3" name="Content Placeholder 2"/>
          <p:cNvSpPr>
            <a:spLocks noGrp="1"/>
          </p:cNvSpPr>
          <p:nvPr>
            <p:ph idx="1"/>
          </p:nvPr>
        </p:nvSpPr>
        <p:spPr>
          <a:xfrm>
            <a:off x="818712" y="2222287"/>
            <a:ext cx="10554574" cy="2956203"/>
          </a:xfrm>
        </p:spPr>
        <p:txBody>
          <a:bodyPr/>
          <a:lstStyle/>
          <a:p>
            <a:pPr marL="0" indent="0">
              <a:buNone/>
            </a:pPr>
            <a:r>
              <a:rPr lang="en-US" dirty="0" smtClean="0"/>
              <a:t>You’re assisting a new customer and while going over their work history, they spend five or so minutes talking about how much they hated their previous employer. You’re able to redirect them and carry on with the appointment. However, each time you mention work they make a comment about their previous employer. </a:t>
            </a:r>
          </a:p>
        </p:txBody>
      </p:sp>
      <p:sp>
        <p:nvSpPr>
          <p:cNvPr id="4" name="AutoShape 2" descr="Image result for scenari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7183" y="160338"/>
            <a:ext cx="2059474" cy="15899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6" name="Picture 4" descr="Image result for What do you 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4698" y="2088372"/>
            <a:ext cx="6540507" cy="392430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let it slide meme"/>
          <p:cNvPicPr>
            <a:picLocks noChangeAspect="1" noChangeArrowheads="1"/>
          </p:cNvPicPr>
          <p:nvPr/>
        </p:nvPicPr>
        <p:blipFill rotWithShape="1">
          <a:blip r:embed="rId4">
            <a:extLst>
              <a:ext uri="{28A0092B-C50C-407E-A947-70E740481C1C}">
                <a14:useLocalDpi xmlns:a14="http://schemas.microsoft.com/office/drawing/2010/main" val="0"/>
              </a:ext>
            </a:extLst>
          </a:blip>
          <a:srcRect t="16783"/>
          <a:stretch/>
        </p:blipFill>
        <p:spPr bwMode="auto">
          <a:xfrm>
            <a:off x="3278388" y="1569553"/>
            <a:ext cx="5953125" cy="49619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488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anim calcmode="lin" valueType="num">
                                      <p:cBhvr additive="base">
                                        <p:cTn id="11" dur="500" fill="hold"/>
                                        <p:tgtEl>
                                          <p:spTgt spid="3074"/>
                                        </p:tgtEl>
                                        <p:attrNameLst>
                                          <p:attrName>ppt_x</p:attrName>
                                        </p:attrNameLst>
                                      </p:cBhvr>
                                      <p:tavLst>
                                        <p:tav tm="0">
                                          <p:val>
                                            <p:strVal val="#ppt_x"/>
                                          </p:val>
                                        </p:tav>
                                        <p:tav tm="100000">
                                          <p:val>
                                            <p:strVal val="#ppt_x"/>
                                          </p:val>
                                        </p:tav>
                                      </p:tavLst>
                                    </p:anim>
                                    <p:anim calcmode="lin" valueType="num">
                                      <p:cBhvr additive="base">
                                        <p:cTn id="12"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272" y="456519"/>
            <a:ext cx="11019453" cy="970450"/>
          </a:xfrm>
        </p:spPr>
        <p:txBody>
          <a:bodyPr/>
          <a:lstStyle/>
          <a:p>
            <a:r>
              <a:rPr lang="en-US" dirty="0" smtClean="0"/>
              <a:t>Let it slide? But they wouldn’t shut up!</a:t>
            </a:r>
            <a:endParaRPr lang="en-US" dirty="0"/>
          </a:p>
        </p:txBody>
      </p:sp>
      <p:sp>
        <p:nvSpPr>
          <p:cNvPr id="3" name="Content Placeholder 2"/>
          <p:cNvSpPr>
            <a:spLocks noGrp="1"/>
          </p:cNvSpPr>
          <p:nvPr>
            <p:ph idx="1"/>
          </p:nvPr>
        </p:nvSpPr>
        <p:spPr>
          <a:xfrm>
            <a:off x="818710" y="1995835"/>
            <a:ext cx="10554574" cy="2405697"/>
          </a:xfrm>
        </p:spPr>
        <p:txBody>
          <a:bodyPr/>
          <a:lstStyle/>
          <a:p>
            <a:r>
              <a:rPr lang="en-US" dirty="0" smtClean="0"/>
              <a:t>It sounds like this customer was just venting</a:t>
            </a:r>
          </a:p>
          <a:p>
            <a:pPr lvl="1"/>
            <a:r>
              <a:rPr lang="en-US" dirty="0" smtClean="0"/>
              <a:t>Nothing offensive, just their grievances</a:t>
            </a:r>
          </a:p>
          <a:p>
            <a:pPr lvl="1"/>
            <a:r>
              <a:rPr lang="en-US" dirty="0" smtClean="0"/>
              <a:t>Didn’t get in the way of providing the assistance they required</a:t>
            </a:r>
          </a:p>
          <a:p>
            <a:r>
              <a:rPr lang="en-US" dirty="0" smtClean="0"/>
              <a:t>If there’s a question, talk with your supervisor</a:t>
            </a:r>
            <a:endParaRPr lang="en-US" dirty="0"/>
          </a:p>
        </p:txBody>
      </p:sp>
      <p:pic>
        <p:nvPicPr>
          <p:cNvPr id="4098" name="Picture 2" descr="Image result for let it 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4457" y="4401532"/>
            <a:ext cx="5323079" cy="21900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4649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Incidents</a:t>
            </a:r>
            <a:endParaRPr lang="en-US" dirty="0"/>
          </a:p>
        </p:txBody>
      </p:sp>
      <p:sp>
        <p:nvSpPr>
          <p:cNvPr id="3" name="Content Placeholder 2"/>
          <p:cNvSpPr>
            <a:spLocks noGrp="1"/>
          </p:cNvSpPr>
          <p:nvPr>
            <p:ph idx="1"/>
          </p:nvPr>
        </p:nvSpPr>
        <p:spPr>
          <a:xfrm>
            <a:off x="810000" y="2184965"/>
            <a:ext cx="10554574" cy="4271819"/>
          </a:xfrm>
        </p:spPr>
        <p:txBody>
          <a:bodyPr/>
          <a:lstStyle/>
          <a:p>
            <a:r>
              <a:rPr lang="en-US" dirty="0" smtClean="0"/>
              <a:t>If you see an emergency happening: </a:t>
            </a:r>
            <a:r>
              <a:rPr lang="en-US" b="1" u="sng" dirty="0" smtClean="0"/>
              <a:t>CALL 911 FIRST,</a:t>
            </a:r>
            <a:r>
              <a:rPr lang="en-US" dirty="0" smtClean="0"/>
              <a:t> then get a supervisor</a:t>
            </a:r>
          </a:p>
          <a:p>
            <a:pPr lvl="1"/>
            <a:r>
              <a:rPr lang="en-US" dirty="0" smtClean="0"/>
              <a:t>Call 911 if a person, animal, or property has been harmed or is in danger of being harmed</a:t>
            </a:r>
          </a:p>
          <a:p>
            <a:pPr lvl="1"/>
            <a:r>
              <a:rPr lang="en-US" dirty="0" smtClean="0"/>
              <a:t>Call 911 if you need a police officer, firefighter, or ambulance</a:t>
            </a:r>
          </a:p>
          <a:p>
            <a:pPr lvl="1"/>
            <a:r>
              <a:rPr lang="en-US" dirty="0" smtClean="0"/>
              <a:t>Check out </a:t>
            </a:r>
            <a:r>
              <a:rPr lang="en-US" dirty="0" smtClean="0">
                <a:hlinkClick r:id="rId2"/>
              </a:rPr>
              <a:t>Sedgwick County’s “About 9-1-1”</a:t>
            </a:r>
            <a:r>
              <a:rPr lang="en-US" dirty="0" smtClean="0"/>
              <a:t> page for additional information</a:t>
            </a:r>
          </a:p>
          <a:p>
            <a:r>
              <a:rPr lang="en-US" dirty="0"/>
              <a:t>Any time the police, EMS, or Fire Department has to be </a:t>
            </a:r>
            <a:r>
              <a:rPr lang="en-US" dirty="0" smtClean="0"/>
              <a:t>called, </a:t>
            </a:r>
            <a:r>
              <a:rPr lang="en-US" dirty="0"/>
              <a:t>a report must be </a:t>
            </a:r>
            <a:r>
              <a:rPr lang="en-US" dirty="0" smtClean="0"/>
              <a:t>completed</a:t>
            </a:r>
            <a:endParaRPr lang="en-US" dirty="0"/>
          </a:p>
          <a:p>
            <a:r>
              <a:rPr lang="en-US" dirty="0" smtClean="0"/>
              <a:t>Any time someone is injured (even if it’s minor, even if they refused medical assistance), a report must be completed</a:t>
            </a:r>
          </a:p>
          <a:p>
            <a:pPr lvl="1"/>
            <a:r>
              <a:rPr lang="en-US" dirty="0" smtClean="0"/>
              <a:t>This includes minor slips and falls</a:t>
            </a:r>
          </a:p>
          <a:p>
            <a:r>
              <a:rPr lang="en-US" dirty="0" smtClean="0"/>
              <a:t>Don’t forget, Security is available via phone, </a:t>
            </a:r>
            <a:r>
              <a:rPr lang="en-US" dirty="0" err="1" smtClean="0"/>
              <a:t>MiCollab</a:t>
            </a:r>
            <a:r>
              <a:rPr lang="en-US" dirty="0" smtClean="0"/>
              <a:t>, email, and in person</a:t>
            </a:r>
            <a:endParaRPr lang="en-US" dirty="0"/>
          </a:p>
        </p:txBody>
      </p:sp>
      <p:pic>
        <p:nvPicPr>
          <p:cNvPr id="3074" name="Picture 2" descr="Image result for incident report me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1640" y="217630"/>
            <a:ext cx="3118953" cy="20793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40016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Custom 2">
      <a:dk1>
        <a:srgbClr val="000000"/>
      </a:dk1>
      <a:lt1>
        <a:sysClr val="window" lastClr="FFFFFF"/>
      </a:lt1>
      <a:dk2>
        <a:srgbClr val="13406A"/>
      </a:dk2>
      <a:lt2>
        <a:srgbClr val="EBEBEB"/>
      </a:lt2>
      <a:accent1>
        <a:srgbClr val="AD2531"/>
      </a:accent1>
      <a:accent2>
        <a:srgbClr val="B6A781"/>
      </a:accent2>
      <a:accent3>
        <a:srgbClr val="F3F2DD"/>
      </a:accent3>
      <a:accent4>
        <a:srgbClr val="5AA0F5"/>
      </a:accent4>
      <a:accent5>
        <a:srgbClr val="75CEEC"/>
      </a:accent5>
      <a:accent6>
        <a:srgbClr val="65D6A0"/>
      </a:accent6>
      <a:hlink>
        <a:srgbClr val="00B0F0"/>
      </a:hlink>
      <a:folHlink>
        <a:srgbClr val="BDE0FB"/>
      </a:folHlink>
    </a:clrScheme>
    <a:fontScheme name="WFC1">
      <a:majorFont>
        <a:latin typeface="Arial Black"/>
        <a:ea typeface=""/>
        <a:cs typeface=""/>
      </a:majorFont>
      <a:minorFont>
        <a:latin typeface="Arial"/>
        <a:ea typeface=""/>
        <a:cs typeface=""/>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TM03457503[[fn=Quotable]]</Template>
  <TotalTime>616</TotalTime>
  <Words>991</Words>
  <Application>Microsoft Office PowerPoint</Application>
  <PresentationFormat>Widescreen</PresentationFormat>
  <Paragraphs>61</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Arial Black</vt:lpstr>
      <vt:lpstr>Wingdings 2</vt:lpstr>
      <vt:lpstr>Quotable</vt:lpstr>
      <vt:lpstr>Incident Reports and You</vt:lpstr>
      <vt:lpstr>Has There Been an Incident?</vt:lpstr>
      <vt:lpstr>Behavior Based Incidents</vt:lpstr>
      <vt:lpstr>Report it? Yeah, that seems right.</vt:lpstr>
      <vt:lpstr>Behavior Based Incidents</vt:lpstr>
      <vt:lpstr>Report it? I totally handled it.</vt:lpstr>
      <vt:lpstr>Behavior Based Incidents</vt:lpstr>
      <vt:lpstr>Let it slide? But they wouldn’t shut up!</vt:lpstr>
      <vt:lpstr>Other Incidents</vt:lpstr>
      <vt:lpstr>Time to Report</vt:lpstr>
      <vt:lpstr>Supervisors &amp; Reports</vt:lpstr>
      <vt:lpstr>Key Takeaways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Janet Sutton</dc:creator>
  <cp:lastModifiedBy>Janet Sutton</cp:lastModifiedBy>
  <cp:revision>38</cp:revision>
  <dcterms:created xsi:type="dcterms:W3CDTF">2019-11-05T20:58:03Z</dcterms:created>
  <dcterms:modified xsi:type="dcterms:W3CDTF">2021-08-25T14:30:52Z</dcterms:modified>
</cp:coreProperties>
</file>