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10" d="100"/>
          <a:sy n="110" d="100"/>
        </p:scale>
        <p:origin x="43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4/15/2020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80424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4/15/2020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54353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4/15/2020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59062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4/15/2020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505892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4/15/2020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8424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4/15/2020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07989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4/15/2020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82282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88372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42522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686" y="6248399"/>
            <a:ext cx="1901251" cy="496229"/>
          </a:xfrm>
          <a:prstGeom prst="rect">
            <a:avLst/>
          </a:prstGeom>
        </p:spPr>
      </p:pic>
    </p:spTree>
    <p:extLst>
      <p:ext uri="{BB962C8B-B14F-4D97-AF65-F5344CB8AC3E}">
        <p14:creationId xmlns:p14="http://schemas.microsoft.com/office/powerpoint/2010/main" val="1419941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4/15/2020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66559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4/15/2020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7373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4/15/2020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05210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4/15/2020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51234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4/15/2020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33175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4/15/2020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1770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4/15/2020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63500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4/15/2020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060813527"/>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janetworkforce@gmail.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Hanging out with Google</a:t>
            </a:r>
            <a:endParaRPr lang="en-US" dirty="0"/>
          </a:p>
        </p:txBody>
      </p:sp>
      <p:sp>
        <p:nvSpPr>
          <p:cNvPr id="3" name="Subtitle 2"/>
          <p:cNvSpPr>
            <a:spLocks noGrp="1"/>
          </p:cNvSpPr>
          <p:nvPr>
            <p:ph type="subTitle" idx="1"/>
          </p:nvPr>
        </p:nvSpPr>
        <p:spPr/>
        <p:txBody>
          <a:bodyPr/>
          <a:lstStyle/>
          <a:p>
            <a:r>
              <a:rPr lang="en-US" dirty="0" smtClean="0"/>
              <a:t>Another option for connecting with Customers</a:t>
            </a:r>
            <a:endParaRPr lang="en-US" dirty="0"/>
          </a:p>
        </p:txBody>
      </p:sp>
    </p:spTree>
    <p:extLst>
      <p:ext uri="{BB962C8B-B14F-4D97-AF65-F5344CB8AC3E}">
        <p14:creationId xmlns:p14="http://schemas.microsoft.com/office/powerpoint/2010/main" val="185780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Capabilities</a:t>
            </a:r>
            <a:endParaRPr lang="en-US" dirty="0"/>
          </a:p>
        </p:txBody>
      </p:sp>
      <p:sp>
        <p:nvSpPr>
          <p:cNvPr id="3" name="Content Placeholder 2"/>
          <p:cNvSpPr>
            <a:spLocks noGrp="1"/>
          </p:cNvSpPr>
          <p:nvPr>
            <p:ph idx="1"/>
          </p:nvPr>
        </p:nvSpPr>
        <p:spPr>
          <a:xfrm>
            <a:off x="1104293" y="1586387"/>
            <a:ext cx="8946541" cy="4195481"/>
          </a:xfrm>
        </p:spPr>
        <p:txBody>
          <a:bodyPr/>
          <a:lstStyle/>
          <a:p>
            <a:r>
              <a:rPr lang="en-US" dirty="0" smtClean="0"/>
              <a:t>One-on-one or group chats (up to 100 people)</a:t>
            </a:r>
          </a:p>
          <a:p>
            <a:r>
              <a:rPr lang="en-US" dirty="0" smtClean="0"/>
              <a:t>Voice &amp; video calls (group calls up to 10 people)</a:t>
            </a:r>
          </a:p>
          <a:p>
            <a:pPr lvl="1"/>
            <a:r>
              <a:rPr lang="en-US" dirty="0" smtClean="0"/>
              <a:t>Must register a phone number to make calls</a:t>
            </a:r>
          </a:p>
          <a:p>
            <a:r>
              <a:rPr lang="en-US" dirty="0" smtClean="0"/>
              <a:t>Works across devices synced with Google account</a:t>
            </a:r>
          </a:p>
          <a:p>
            <a:r>
              <a:rPr lang="en-US" dirty="0" smtClean="0"/>
              <a:t>Works with Android and Apple phones</a:t>
            </a:r>
          </a:p>
          <a:p>
            <a:r>
              <a:rPr lang="en-US" dirty="0" smtClean="0"/>
              <a:t>MUST have a Google account to access</a:t>
            </a:r>
          </a:p>
          <a:p>
            <a:pPr lvl="1"/>
            <a:r>
              <a:rPr lang="en-US" dirty="0" smtClean="0"/>
              <a:t>To host &amp; to participate</a:t>
            </a:r>
            <a:endParaRPr lang="en-US" dirty="0"/>
          </a:p>
        </p:txBody>
      </p:sp>
      <p:pic>
        <p:nvPicPr>
          <p:cNvPr id="4" name="Picture 3"/>
          <p:cNvPicPr>
            <a:picLocks noChangeAspect="1"/>
          </p:cNvPicPr>
          <p:nvPr/>
        </p:nvPicPr>
        <p:blipFill rotWithShape="1">
          <a:blip r:embed="rId2"/>
          <a:srcRect b="2809"/>
          <a:stretch/>
        </p:blipFill>
        <p:spPr>
          <a:xfrm>
            <a:off x="7764235" y="3452326"/>
            <a:ext cx="3749320" cy="2696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7949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413" y="465038"/>
            <a:ext cx="3846815" cy="832104"/>
          </a:xfrm>
        </p:spPr>
        <p:txBody>
          <a:bodyPr/>
          <a:lstStyle/>
          <a:p>
            <a:r>
              <a:rPr lang="en-US" sz="4200" dirty="0" smtClean="0"/>
              <a:t>Chat Set Up</a:t>
            </a:r>
            <a:endParaRPr lang="en-US" sz="4200" dirty="0"/>
          </a:p>
        </p:txBody>
      </p:sp>
      <p:pic>
        <p:nvPicPr>
          <p:cNvPr id="4" name="Content Placeholder 3"/>
          <p:cNvPicPr>
            <a:picLocks noGrp="1" noChangeAspect="1"/>
          </p:cNvPicPr>
          <p:nvPr>
            <p:ph idx="1"/>
          </p:nvPr>
        </p:nvPicPr>
        <p:blipFill rotWithShape="1">
          <a:blip r:embed="rId2"/>
          <a:srcRect r="24901" b="12248"/>
          <a:stretch/>
        </p:blipFill>
        <p:spPr>
          <a:xfrm>
            <a:off x="5723192" y="530352"/>
            <a:ext cx="3902075" cy="2564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Placeholder 4"/>
          <p:cNvSpPr>
            <a:spLocks noGrp="1"/>
          </p:cNvSpPr>
          <p:nvPr>
            <p:ph type="body" sz="half" idx="2"/>
          </p:nvPr>
        </p:nvSpPr>
        <p:spPr>
          <a:xfrm>
            <a:off x="1078992" y="1730248"/>
            <a:ext cx="4453128" cy="4332224"/>
          </a:xfrm>
        </p:spPr>
        <p:txBody>
          <a:bodyPr>
            <a:normAutofit/>
          </a:bodyPr>
          <a:lstStyle/>
          <a:p>
            <a:r>
              <a:rPr lang="en-US" sz="1600" dirty="0" smtClean="0"/>
              <a:t>1. Once logged into a Google account, access Hangouts chat feature through Gmail or by going to hangouts.google.com</a:t>
            </a:r>
          </a:p>
          <a:p>
            <a:endParaRPr lang="en-US" sz="1600" dirty="0"/>
          </a:p>
          <a:p>
            <a:r>
              <a:rPr lang="en-US" sz="1600" dirty="0" smtClean="0"/>
              <a:t>2. Choose the “Message” option to invite someone to chat</a:t>
            </a:r>
          </a:p>
          <a:p>
            <a:endParaRPr lang="en-US" sz="1600" dirty="0"/>
          </a:p>
          <a:p>
            <a:r>
              <a:rPr lang="en-US" sz="1600" dirty="0" smtClean="0"/>
              <a:t>3. The recipient can go to hangouts.google.com after logging into their Google account, click the three bars at the top left to access more options, find invites and accept the invitation to chat.</a:t>
            </a:r>
            <a:endParaRPr lang="en-US" sz="1600" dirty="0"/>
          </a:p>
        </p:txBody>
      </p:sp>
      <p:pic>
        <p:nvPicPr>
          <p:cNvPr id="6" name="Picture 5"/>
          <p:cNvPicPr>
            <a:picLocks noChangeAspect="1"/>
          </p:cNvPicPr>
          <p:nvPr/>
        </p:nvPicPr>
        <p:blipFill rotWithShape="1">
          <a:blip r:embed="rId3"/>
          <a:srcRect l="8540" t="21521" r="78280" b="8463"/>
          <a:stretch/>
        </p:blipFill>
        <p:spPr>
          <a:xfrm>
            <a:off x="10216262" y="1540764"/>
            <a:ext cx="1680082" cy="5020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Oval 6"/>
          <p:cNvSpPr/>
          <p:nvPr/>
        </p:nvSpPr>
        <p:spPr>
          <a:xfrm>
            <a:off x="8448324" y="1814914"/>
            <a:ext cx="530352" cy="770468"/>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9526366" y="2228424"/>
            <a:ext cx="788798" cy="93980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303520" y="457200"/>
            <a:ext cx="487045" cy="48260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a:srcRect t="12114" r="63367" b="31282"/>
          <a:stretch/>
        </p:blipFill>
        <p:spPr>
          <a:xfrm>
            <a:off x="5711635" y="3261868"/>
            <a:ext cx="3913632" cy="3401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ounded Rectangle 13"/>
          <p:cNvSpPr/>
          <p:nvPr/>
        </p:nvSpPr>
        <p:spPr>
          <a:xfrm>
            <a:off x="5723192" y="5303520"/>
            <a:ext cx="1570355" cy="1088136"/>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61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111" y="452718"/>
            <a:ext cx="9404723" cy="818298"/>
          </a:xfrm>
        </p:spPr>
        <p:txBody>
          <a:bodyPr/>
          <a:lstStyle/>
          <a:p>
            <a:r>
              <a:rPr lang="en-US" dirty="0" smtClean="0"/>
              <a:t>Chatting</a:t>
            </a:r>
            <a:endParaRPr lang="en-US" dirty="0"/>
          </a:p>
        </p:txBody>
      </p:sp>
      <p:sp>
        <p:nvSpPr>
          <p:cNvPr id="6" name="Content Placeholder 5"/>
          <p:cNvSpPr>
            <a:spLocks noGrp="1"/>
          </p:cNvSpPr>
          <p:nvPr>
            <p:ph idx="1"/>
          </p:nvPr>
        </p:nvSpPr>
        <p:spPr>
          <a:xfrm>
            <a:off x="646111" y="1271016"/>
            <a:ext cx="5452936" cy="4663440"/>
          </a:xfrm>
        </p:spPr>
        <p:txBody>
          <a:bodyPr>
            <a:normAutofit fontScale="92500"/>
          </a:bodyPr>
          <a:lstStyle/>
          <a:p>
            <a:r>
              <a:rPr lang="en-US" dirty="0" smtClean="0"/>
              <a:t>Chats appear at the lower right of your screen when you have either the hangouts window or Gmail open</a:t>
            </a:r>
          </a:p>
          <a:p>
            <a:r>
              <a:rPr lang="en-US" dirty="0" smtClean="0"/>
              <a:t>They can be “popped out” by clicking the arrow at the top right of the chat</a:t>
            </a:r>
          </a:p>
          <a:p>
            <a:pPr lvl="1"/>
            <a:r>
              <a:rPr lang="en-US" dirty="0" smtClean="0"/>
              <a:t>This opens the chat in a new window and allows you to move it around</a:t>
            </a:r>
          </a:p>
          <a:p>
            <a:pPr lvl="1"/>
            <a:r>
              <a:rPr lang="en-US" dirty="0" smtClean="0"/>
              <a:t>They can also be “popped in” by clicking the arrow again</a:t>
            </a:r>
          </a:p>
          <a:p>
            <a:r>
              <a:rPr lang="en-US" dirty="0" smtClean="0"/>
              <a:t>You can chat with up to 100 people at a time</a:t>
            </a:r>
          </a:p>
          <a:p>
            <a:r>
              <a:rPr lang="en-US" dirty="0" smtClean="0"/>
              <a:t>A full range of emoji are available, you can also insert and send images</a:t>
            </a:r>
            <a:endParaRPr lang="en-US" dirty="0"/>
          </a:p>
        </p:txBody>
      </p:sp>
      <p:pic>
        <p:nvPicPr>
          <p:cNvPr id="7" name="Picture 6"/>
          <p:cNvPicPr>
            <a:picLocks noChangeAspect="1"/>
          </p:cNvPicPr>
          <p:nvPr/>
        </p:nvPicPr>
        <p:blipFill rotWithShape="1">
          <a:blip r:embed="rId2"/>
          <a:srcRect l="34007" t="11824" b="-39"/>
          <a:stretch/>
        </p:blipFill>
        <p:spPr>
          <a:xfrm>
            <a:off x="6519624" y="1645920"/>
            <a:ext cx="5180606" cy="3895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031667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110" y="788620"/>
            <a:ext cx="9404723" cy="844237"/>
          </a:xfrm>
        </p:spPr>
        <p:txBody>
          <a:bodyPr/>
          <a:lstStyle/>
          <a:p>
            <a:r>
              <a:rPr lang="en-US" dirty="0" smtClean="0"/>
              <a:t>Video Calls</a:t>
            </a:r>
            <a:endParaRPr lang="en-US" dirty="0"/>
          </a:p>
        </p:txBody>
      </p:sp>
      <p:sp>
        <p:nvSpPr>
          <p:cNvPr id="6" name="Content Placeholder 5"/>
          <p:cNvSpPr>
            <a:spLocks noGrp="1"/>
          </p:cNvSpPr>
          <p:nvPr>
            <p:ph idx="1"/>
          </p:nvPr>
        </p:nvSpPr>
        <p:spPr>
          <a:xfrm>
            <a:off x="891720" y="2017020"/>
            <a:ext cx="4456752" cy="3489465"/>
          </a:xfrm>
        </p:spPr>
        <p:txBody>
          <a:bodyPr/>
          <a:lstStyle/>
          <a:p>
            <a:r>
              <a:rPr lang="en-US" dirty="0" smtClean="0"/>
              <a:t>You can switch to a video call in the chat box by clicking on the camera icon</a:t>
            </a:r>
          </a:p>
          <a:p>
            <a:r>
              <a:rPr lang="en-US" dirty="0" smtClean="0"/>
              <a:t>You can also start a video call by choosing the “Video Call” option from the Hangouts site</a:t>
            </a:r>
          </a:p>
          <a:p>
            <a:pPr lvl="1"/>
            <a:r>
              <a:rPr lang="en-US" dirty="0" smtClean="0"/>
              <a:t>Then invite people through email or by copying the link and sharing</a:t>
            </a:r>
            <a:endParaRPr lang="en-US" dirty="0"/>
          </a:p>
        </p:txBody>
      </p:sp>
      <p:pic>
        <p:nvPicPr>
          <p:cNvPr id="7" name="Picture 6"/>
          <p:cNvPicPr>
            <a:picLocks noChangeAspect="1"/>
          </p:cNvPicPr>
          <p:nvPr/>
        </p:nvPicPr>
        <p:blipFill rotWithShape="1">
          <a:blip r:embed="rId2"/>
          <a:srcRect l="11043" t="28949" r="74895" b="29659"/>
          <a:stretch/>
        </p:blipFill>
        <p:spPr>
          <a:xfrm>
            <a:off x="7100597" y="4525199"/>
            <a:ext cx="3468850" cy="20884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3"/>
          <a:stretch>
            <a:fillRect/>
          </a:stretch>
        </p:blipFill>
        <p:spPr>
          <a:xfrm>
            <a:off x="6029148" y="282416"/>
            <a:ext cx="5358848" cy="4072481"/>
          </a:xfrm>
          <a:prstGeom prst="rect">
            <a:avLst/>
          </a:prstGeom>
        </p:spPr>
      </p:pic>
      <p:cxnSp>
        <p:nvCxnSpPr>
          <p:cNvPr id="10" name="Straight Arrow Connector 9"/>
          <p:cNvCxnSpPr/>
          <p:nvPr/>
        </p:nvCxnSpPr>
        <p:spPr>
          <a:xfrm>
            <a:off x="8433806" y="788620"/>
            <a:ext cx="802432" cy="219197"/>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187769" y="1947729"/>
            <a:ext cx="763537" cy="907439"/>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527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116" y="475861"/>
            <a:ext cx="6878703" cy="709126"/>
          </a:xfrm>
        </p:spPr>
        <p:txBody>
          <a:bodyPr/>
          <a:lstStyle/>
          <a:p>
            <a:r>
              <a:rPr lang="en-US" sz="4200" dirty="0" smtClean="0"/>
              <a:t>Video Call Features</a:t>
            </a:r>
            <a:endParaRPr lang="en-US" sz="4200" dirty="0"/>
          </a:p>
        </p:txBody>
      </p:sp>
      <p:pic>
        <p:nvPicPr>
          <p:cNvPr id="4" name="Content Placeholder 3"/>
          <p:cNvPicPr>
            <a:picLocks noGrp="1" noChangeAspect="1"/>
          </p:cNvPicPr>
          <p:nvPr>
            <p:ph idx="1"/>
          </p:nvPr>
        </p:nvPicPr>
        <p:blipFill rotWithShape="1">
          <a:blip r:embed="rId2"/>
          <a:srcRect t="5776" r="63893" b="7715"/>
          <a:stretch/>
        </p:blipFill>
        <p:spPr>
          <a:xfrm>
            <a:off x="5652471" y="1447798"/>
            <a:ext cx="6300237" cy="3138585"/>
          </a:xfrm>
          <a:prstGeom prst="rect">
            <a:avLst/>
          </a:prstGeom>
        </p:spPr>
      </p:pic>
      <p:sp>
        <p:nvSpPr>
          <p:cNvPr id="6" name="Text Placeholder 5"/>
          <p:cNvSpPr>
            <a:spLocks noGrp="1"/>
          </p:cNvSpPr>
          <p:nvPr>
            <p:ph type="body" sz="half" idx="2"/>
          </p:nvPr>
        </p:nvSpPr>
        <p:spPr>
          <a:xfrm>
            <a:off x="726784" y="1545090"/>
            <a:ext cx="4768947" cy="4542259"/>
          </a:xfrm>
        </p:spPr>
        <p:txBody>
          <a:bodyPr>
            <a:noAutofit/>
          </a:bodyPr>
          <a:lstStyle/>
          <a:p>
            <a:pPr marL="285750" indent="-285750">
              <a:buFont typeface="Arial" panose="020B0604020202020204" pitchFamily="34" charset="0"/>
              <a:buChar char="•"/>
            </a:pPr>
            <a:r>
              <a:rPr lang="en-US" sz="1800" dirty="0" smtClean="0"/>
              <a:t>Turn video on/off by clicking on the camera button</a:t>
            </a:r>
          </a:p>
          <a:p>
            <a:pPr marL="285750" indent="-285750">
              <a:buFont typeface="Arial" panose="020B0604020202020204" pitchFamily="34" charset="0"/>
              <a:buChar char="•"/>
            </a:pPr>
            <a:r>
              <a:rPr lang="en-US" sz="1800" dirty="0" smtClean="0"/>
              <a:t>Mute audio with the microphone button</a:t>
            </a:r>
          </a:p>
          <a:p>
            <a:pPr marL="285750" indent="-285750">
              <a:buFont typeface="Arial" panose="020B0604020202020204" pitchFamily="34" charset="0"/>
              <a:buChar char="•"/>
            </a:pPr>
            <a:r>
              <a:rPr lang="en-US" sz="1800" dirty="0" smtClean="0"/>
              <a:t>End the call by clicking the red phone button</a:t>
            </a:r>
          </a:p>
          <a:p>
            <a:pPr marL="285750" indent="-285750">
              <a:buFont typeface="Arial" panose="020B0604020202020204" pitchFamily="34" charset="0"/>
              <a:buChar char="•"/>
            </a:pPr>
            <a:r>
              <a:rPr lang="en-US" sz="1800" dirty="0" smtClean="0"/>
              <a:t>Message the group by clicking on the page icon on the left</a:t>
            </a:r>
          </a:p>
          <a:p>
            <a:pPr marL="285750" indent="-285750">
              <a:buFont typeface="Arial" panose="020B0604020202020204" pitchFamily="34" charset="0"/>
              <a:buChar char="•"/>
            </a:pPr>
            <a:r>
              <a:rPr lang="en-US" sz="1800" dirty="0" smtClean="0"/>
              <a:t>General video and audio settings available by clicking the cog wheel </a:t>
            </a:r>
          </a:p>
          <a:p>
            <a:pPr marL="285750" indent="-285750">
              <a:buFont typeface="Arial" panose="020B0604020202020204" pitchFamily="34" charset="0"/>
              <a:buChar char="•"/>
            </a:pPr>
            <a:r>
              <a:rPr lang="en-US" sz="1800" dirty="0" smtClean="0"/>
              <a:t>The three vertical dots drop down additional options, including share screen</a:t>
            </a:r>
          </a:p>
        </p:txBody>
      </p:sp>
      <p:cxnSp>
        <p:nvCxnSpPr>
          <p:cNvPr id="8" name="Straight Arrow Connector 7"/>
          <p:cNvCxnSpPr/>
          <p:nvPr/>
        </p:nvCxnSpPr>
        <p:spPr>
          <a:xfrm flipH="1">
            <a:off x="5887617" y="3480318"/>
            <a:ext cx="354563" cy="671805"/>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1588620" y="1831912"/>
            <a:ext cx="3112" cy="66869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3"/>
          <a:srcRect l="31174" t="9445" r="64338" b="62870"/>
          <a:stretch/>
        </p:blipFill>
        <p:spPr>
          <a:xfrm>
            <a:off x="10311105" y="3192628"/>
            <a:ext cx="1798343" cy="2268794"/>
          </a:xfrm>
          <a:prstGeom prst="rect">
            <a:avLst/>
          </a:prstGeom>
        </p:spPr>
      </p:pic>
      <p:cxnSp>
        <p:nvCxnSpPr>
          <p:cNvPr id="19" name="Straight Arrow Connector 18"/>
          <p:cNvCxnSpPr/>
          <p:nvPr/>
        </p:nvCxnSpPr>
        <p:spPr>
          <a:xfrm>
            <a:off x="11840547" y="1744824"/>
            <a:ext cx="0" cy="127226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8369558" y="4152123"/>
            <a:ext cx="951723" cy="513183"/>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65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Additional Considerations</a:t>
            </a:r>
            <a:endParaRPr lang="en-US" dirty="0"/>
          </a:p>
        </p:txBody>
      </p:sp>
      <p:sp>
        <p:nvSpPr>
          <p:cNvPr id="6" name="Content Placeholder 5"/>
          <p:cNvSpPr>
            <a:spLocks noGrp="1"/>
          </p:cNvSpPr>
          <p:nvPr>
            <p:ph idx="1"/>
          </p:nvPr>
        </p:nvSpPr>
        <p:spPr>
          <a:xfrm>
            <a:off x="999790" y="1367247"/>
            <a:ext cx="6184781" cy="4632960"/>
          </a:xfrm>
        </p:spPr>
        <p:txBody>
          <a:bodyPr>
            <a:normAutofit fontScale="92500" lnSpcReduction="10000"/>
          </a:bodyPr>
          <a:lstStyle/>
          <a:p>
            <a:r>
              <a:rPr lang="en-US" dirty="0" smtClean="0"/>
              <a:t>You’ll need to set up a professional Google account to access any of the products</a:t>
            </a:r>
          </a:p>
          <a:p>
            <a:pPr lvl="1"/>
            <a:r>
              <a:rPr lang="en-US" dirty="0" smtClean="0"/>
              <a:t>Something like </a:t>
            </a:r>
            <a:r>
              <a:rPr lang="en-US" dirty="0" smtClean="0">
                <a:hlinkClick r:id="rId2"/>
              </a:rPr>
              <a:t>janetworkforce@gmail.com</a:t>
            </a:r>
            <a:r>
              <a:rPr lang="en-US" dirty="0" smtClean="0"/>
              <a:t> would be </a:t>
            </a:r>
            <a:r>
              <a:rPr lang="en-US" dirty="0" smtClean="0"/>
              <a:t>appropriate</a:t>
            </a:r>
          </a:p>
          <a:p>
            <a:r>
              <a:rPr lang="en-US" dirty="0" smtClean="0"/>
              <a:t>Chats are not secure. Do not share Personally Identifiable Information over Google chats</a:t>
            </a:r>
          </a:p>
          <a:p>
            <a:pPr lvl="1"/>
            <a:r>
              <a:rPr lang="en-US" dirty="0" smtClean="0"/>
              <a:t>On Zoom, ensure you’re using the require password for added security for PII</a:t>
            </a:r>
            <a:endParaRPr lang="en-US" dirty="0" smtClean="0"/>
          </a:p>
          <a:p>
            <a:r>
              <a:rPr lang="en-US" dirty="0" smtClean="0"/>
              <a:t>Accessing the video call product changes depending on the type of account you log in with</a:t>
            </a:r>
          </a:p>
          <a:p>
            <a:pPr lvl="1"/>
            <a:r>
              <a:rPr lang="en-US" dirty="0" smtClean="0"/>
              <a:t>G-Suite accounts automatically use Google Meet for video calls which looks a little different</a:t>
            </a:r>
          </a:p>
          <a:p>
            <a:pPr marL="0" indent="0">
              <a:buNone/>
            </a:pP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072" y="2414140"/>
            <a:ext cx="4443329" cy="2279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223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66" y="844604"/>
            <a:ext cx="9404723" cy="862898"/>
          </a:xfrm>
        </p:spPr>
        <p:txBody>
          <a:bodyPr/>
          <a:lstStyle/>
          <a:p>
            <a:r>
              <a:rPr lang="en-US" dirty="0" smtClean="0"/>
              <a:t>Homework Time!</a:t>
            </a:r>
            <a:endParaRPr lang="en-US" dirty="0"/>
          </a:p>
        </p:txBody>
      </p:sp>
      <p:sp>
        <p:nvSpPr>
          <p:cNvPr id="3" name="Content Placeholder 2"/>
          <p:cNvSpPr>
            <a:spLocks noGrp="1"/>
          </p:cNvSpPr>
          <p:nvPr>
            <p:ph idx="1"/>
          </p:nvPr>
        </p:nvSpPr>
        <p:spPr>
          <a:xfrm>
            <a:off x="955003" y="1707501"/>
            <a:ext cx="5846065" cy="4235612"/>
          </a:xfrm>
        </p:spPr>
        <p:txBody>
          <a:bodyPr>
            <a:normAutofit/>
          </a:bodyPr>
          <a:lstStyle/>
          <a:p>
            <a:r>
              <a:rPr lang="en-US" dirty="0" smtClean="0"/>
              <a:t>Talk with your supervisor and set up a Zoom and Google Hangouts meeting where you’re the host</a:t>
            </a:r>
          </a:p>
          <a:p>
            <a:pPr lvl="1"/>
            <a:r>
              <a:rPr lang="en-US" dirty="0" smtClean="0"/>
              <a:t>You can schedule with me too if you want</a:t>
            </a:r>
          </a:p>
          <a:p>
            <a:pPr lvl="1"/>
            <a:r>
              <a:rPr lang="en-US" dirty="0" smtClean="0"/>
              <a:t>It’s anticipated that even once we get back into the Center, we’ll offer remote assistance to customers. It’s important that we’re all familiar with these as options</a:t>
            </a:r>
          </a:p>
          <a:p>
            <a:pPr lvl="1"/>
            <a:endParaRPr lang="en-US" dirty="0" smtClean="0"/>
          </a:p>
        </p:txBody>
      </p:sp>
      <p:pic>
        <p:nvPicPr>
          <p:cNvPr id="4" name="Picture 3"/>
          <p:cNvPicPr>
            <a:picLocks noChangeAspect="1"/>
          </p:cNvPicPr>
          <p:nvPr/>
        </p:nvPicPr>
        <p:blipFill>
          <a:blip r:embed="rId2"/>
          <a:stretch>
            <a:fillRect/>
          </a:stretch>
        </p:blipFill>
        <p:spPr>
          <a:xfrm>
            <a:off x="7560136" y="1558213"/>
            <a:ext cx="3175121" cy="4235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5306068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FC1">
  <a:themeElements>
    <a:clrScheme name="WFC1">
      <a:dk1>
        <a:srgbClr val="000000"/>
      </a:dk1>
      <a:lt1>
        <a:sysClr val="window" lastClr="FFFFFF"/>
      </a:lt1>
      <a:dk2>
        <a:srgbClr val="13406A"/>
      </a:dk2>
      <a:lt2>
        <a:srgbClr val="EBEBEB"/>
      </a:lt2>
      <a:accent1>
        <a:srgbClr val="B6A781"/>
      </a:accent1>
      <a:accent2>
        <a:srgbClr val="AD2531"/>
      </a:accent2>
      <a:accent3>
        <a:srgbClr val="F3F2DD"/>
      </a:accent3>
      <a:accent4>
        <a:srgbClr val="5AA0F5"/>
      </a:accent4>
      <a:accent5>
        <a:srgbClr val="75CEEC"/>
      </a:accent5>
      <a:accent6>
        <a:srgbClr val="65D6A0"/>
      </a:accent6>
      <a:hlink>
        <a:srgbClr val="C4E46E"/>
      </a:hlink>
      <a:folHlink>
        <a:srgbClr val="BDE0FB"/>
      </a:folHlink>
    </a:clrScheme>
    <a:fontScheme name="WFC1">
      <a:majorFont>
        <a:latin typeface="Arial Black"/>
        <a:ea typeface=""/>
        <a:cs typeface=""/>
      </a:majorFont>
      <a:minorFont>
        <a:latin typeface="Arial"/>
        <a:ea typeface=""/>
        <a:cs typeface=""/>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WFC1" id="{9BE3BED2-61D7-49F9-A0DE-F0A0E4074605}" vid="{B7AD09C5-37C8-485F-9B6E-3B64450D70EA}"/>
    </a:ext>
  </a:extLst>
</a:theme>
</file>

<file path=docProps/app.xml><?xml version="1.0" encoding="utf-8"?>
<Properties xmlns="http://schemas.openxmlformats.org/officeDocument/2006/extended-properties" xmlns:vt="http://schemas.openxmlformats.org/officeDocument/2006/docPropsVTypes">
  <Template>WFC1</Template>
  <TotalTime>541</TotalTime>
  <Words>482</Words>
  <Application>Microsoft Office PowerPoint</Application>
  <PresentationFormat>Widescreen</PresentationFormat>
  <Paragraphs>45</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Arial Black</vt:lpstr>
      <vt:lpstr>Wingdings 3</vt:lpstr>
      <vt:lpstr>WFC1</vt:lpstr>
      <vt:lpstr>Hanging out with Google</vt:lpstr>
      <vt:lpstr>Capabilities</vt:lpstr>
      <vt:lpstr>Chat Set Up</vt:lpstr>
      <vt:lpstr>Chatting</vt:lpstr>
      <vt:lpstr>Video Calls</vt:lpstr>
      <vt:lpstr>Video Call Features</vt:lpstr>
      <vt:lpstr>Additional Considerations</vt:lpstr>
      <vt:lpstr>Homework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Hanging out with Google</dc:title>
  <dc:creator>Janet Sutton</dc:creator>
  <cp:lastModifiedBy>Janet Sutton</cp:lastModifiedBy>
  <cp:revision>23</cp:revision>
  <dcterms:created xsi:type="dcterms:W3CDTF">2020-04-10T13:43:01Z</dcterms:created>
  <dcterms:modified xsi:type="dcterms:W3CDTF">2020-04-15T17:11:30Z</dcterms:modified>
</cp:coreProperties>
</file>