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12"/>
  </p:notesMasterIdLst>
  <p:sldIdLst>
    <p:sldId id="256" r:id="rId2"/>
    <p:sldId id="265" r:id="rId3"/>
    <p:sldId id="257" r:id="rId4"/>
    <p:sldId id="261" r:id="rId5"/>
    <p:sldId id="258" r:id="rId6"/>
    <p:sldId id="259" r:id="rId7"/>
    <p:sldId id="260"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5938" autoAdjust="0"/>
  </p:normalViewPr>
  <p:slideViewPr>
    <p:cSldViewPr snapToGrid="0">
      <p:cViewPr varScale="1">
        <p:scale>
          <a:sx n="92" d="100"/>
          <a:sy n="92" d="100"/>
        </p:scale>
        <p:origin x="5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E34D3-0A3E-4590-857D-0264D45B7C51}" type="datetimeFigureOut">
              <a:rPr lang="en-US" smtClean="0"/>
              <a:t>9/23/2020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916B3-3CBF-4DA6-AF7C-0AD614E5DD11}" type="slidenum">
              <a:rPr lang="en-US" smtClean="0"/>
              <a:t>‹#›</a:t>
            </a:fld>
            <a:endParaRPr lang="en-US"/>
          </a:p>
        </p:txBody>
      </p:sp>
    </p:spTree>
    <p:extLst>
      <p:ext uri="{BB962C8B-B14F-4D97-AF65-F5344CB8AC3E}">
        <p14:creationId xmlns:p14="http://schemas.microsoft.com/office/powerpoint/2010/main" val="4169964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remember that these</a:t>
            </a:r>
            <a:r>
              <a:rPr lang="en-US" baseline="0" dirty="0" smtClean="0"/>
              <a:t> are just EXAMPLES of behaviors, it’s not meant to be a comprehensive list. Consider working on one or two behaviors at a time. I know I struggled with really listening to customers sometimes, especially if it was before lunch; I’d get hangry and impatient with the stories I assumed I heard before. Obviously, we’re all human and hanger happens, but the goal is to not let the customer see that or let it interfere with the services provided.</a:t>
            </a:r>
            <a:endParaRPr lang="en-US" dirty="0"/>
          </a:p>
        </p:txBody>
      </p:sp>
      <p:sp>
        <p:nvSpPr>
          <p:cNvPr id="4" name="Slide Number Placeholder 3"/>
          <p:cNvSpPr>
            <a:spLocks noGrp="1"/>
          </p:cNvSpPr>
          <p:nvPr>
            <p:ph type="sldNum" sz="quarter" idx="10"/>
          </p:nvPr>
        </p:nvSpPr>
        <p:spPr/>
        <p:txBody>
          <a:bodyPr/>
          <a:lstStyle/>
          <a:p>
            <a:fld id="{7AA916B3-3CBF-4DA6-AF7C-0AD614E5DD11}" type="slidenum">
              <a:rPr lang="en-US" smtClean="0"/>
              <a:t>4</a:t>
            </a:fld>
            <a:endParaRPr lang="en-US"/>
          </a:p>
        </p:txBody>
      </p:sp>
    </p:spTree>
    <p:extLst>
      <p:ext uri="{BB962C8B-B14F-4D97-AF65-F5344CB8AC3E}">
        <p14:creationId xmlns:p14="http://schemas.microsoft.com/office/powerpoint/2010/main" val="370236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customers: This may look more like providing the name and direct email of the person who can be of</a:t>
            </a:r>
            <a:r>
              <a:rPr lang="en-US" baseline="0" dirty="0" smtClean="0"/>
              <a:t> assistance rather than walking them over to that person’s desk. Remember to always check with the staff member you’re handing your customer off to in order to make sure it’s okay and that they’re really the right person.</a:t>
            </a:r>
          </a:p>
          <a:p>
            <a:endParaRPr lang="en-US" baseline="0" dirty="0" smtClean="0"/>
          </a:p>
          <a:p>
            <a:r>
              <a:rPr lang="en-US" baseline="0" dirty="0" smtClean="0"/>
              <a:t>Polite Understanding: When in-person this might be paying close attention when the customer is sharing their story or trying to find a work-around if we can’t help them with exactly what they need; but virtually this may be walking them through connecting to Zoom or using other technology. It might also mean attending to more frustration in customers because of technological or other social issues. Another aspect is to focus on what we CAN do for customers, even if they ask for something we can’t actually do: “I need you to write my resume” “We don’t really write them for you, but we can make it so easy it’s like it writes itself.” and then provide templates, guidance, links to our recorded workshops, etc.</a:t>
            </a:r>
          </a:p>
          <a:p>
            <a:endParaRPr lang="en-US" baseline="0" dirty="0" smtClean="0"/>
          </a:p>
          <a:p>
            <a:r>
              <a:rPr lang="en-US" dirty="0" smtClean="0"/>
              <a:t>Closes Customer Interactions: This is probably even</a:t>
            </a:r>
            <a:r>
              <a:rPr lang="en-US" baseline="0" dirty="0" smtClean="0"/>
              <a:t> more important when delivering virtual services. It’s incredibly important to make sure customers understand what’s happening next. Are you sending them eligibility documents to sign electronically? What’s the deadline for those?  Making sure they understand what they can expect from the WFC and what we need from them. This includes be clear about what’s coming next in case notes as well.</a:t>
            </a:r>
            <a:endParaRPr lang="en-US" dirty="0"/>
          </a:p>
        </p:txBody>
      </p:sp>
      <p:sp>
        <p:nvSpPr>
          <p:cNvPr id="4" name="Slide Number Placeholder 3"/>
          <p:cNvSpPr>
            <a:spLocks noGrp="1"/>
          </p:cNvSpPr>
          <p:nvPr>
            <p:ph type="sldNum" sz="quarter" idx="10"/>
          </p:nvPr>
        </p:nvSpPr>
        <p:spPr/>
        <p:txBody>
          <a:bodyPr/>
          <a:lstStyle/>
          <a:p>
            <a:fld id="{7AA916B3-3CBF-4DA6-AF7C-0AD614E5DD11}" type="slidenum">
              <a:rPr lang="en-US" smtClean="0"/>
              <a:t>7</a:t>
            </a:fld>
            <a:endParaRPr lang="en-US"/>
          </a:p>
        </p:txBody>
      </p:sp>
    </p:spTree>
    <p:extLst>
      <p:ext uri="{BB962C8B-B14F-4D97-AF65-F5344CB8AC3E}">
        <p14:creationId xmlns:p14="http://schemas.microsoft.com/office/powerpoint/2010/main" val="72743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Maintains a courteous</a:t>
            </a:r>
            <a:r>
              <a:rPr lang="en-US" baseline="0" dirty="0" smtClean="0"/>
              <a:t> workplace: “Takes the extra step to be sure customers feel comfortable, even in uncomfortable situations”—for me this looks like cracking some jokes, trying to have some casual conversation before trainings, or reassuring people when they ask so-called stupid questions, that they’re not stupid questions and I’m always happy to help as much as I can.</a:t>
            </a:r>
          </a:p>
          <a:p>
            <a:endParaRPr lang="en-US" baseline="0" dirty="0" smtClean="0"/>
          </a:p>
          <a:p>
            <a:r>
              <a:rPr lang="en-US" baseline="0" dirty="0" smtClean="0"/>
              <a:t>	“Follows up with customer to be sure the help was appropriate”—Again, for me this looks like sending out feedback surveys, asking if my explanation makes sense, etc. </a:t>
            </a:r>
          </a:p>
          <a:p>
            <a:endParaRPr lang="en-US" baseline="0" dirty="0" smtClean="0"/>
          </a:p>
          <a:p>
            <a:r>
              <a:rPr lang="en-US" baseline="0" dirty="0" smtClean="0"/>
              <a:t>Prompt, Friendly Service: A lot of the behaviors listed in this section are about greeting the customer within a specific time frame, calling them by name, etc. But for “inside” customer service this might be answering emails or Jabbers quickly, even if it’s just to say “I’m going to look that up, hang on” or “ I’m working on another project right now, can I get back to you in X days?”</a:t>
            </a:r>
          </a:p>
          <a:p>
            <a:endParaRPr lang="en-US" baseline="0" dirty="0" smtClean="0"/>
          </a:p>
          <a:p>
            <a:r>
              <a:rPr lang="en-US" baseline="0" dirty="0" smtClean="0"/>
              <a:t>Polite Understanding: This one is sometimes tough for me because I frequently assume people know what I know or think the way I think; and that’s just not always true. So this section again deals with listening and patience with customers, so even if you ask a question that I feel like I’ve answered or you ask a question that just been asked of me (usually through email) I’m not gonna go off on anyone and be like “I don’t understand why you people can’t get it together.” or anything like that. </a:t>
            </a:r>
          </a:p>
          <a:p>
            <a:endParaRPr lang="en-US" baseline="0" dirty="0" smtClean="0"/>
          </a:p>
          <a:p>
            <a:r>
              <a:rPr lang="en-US" baseline="0" dirty="0" smtClean="0"/>
              <a:t>How can you apply the CSG to you internal customer service?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AA916B3-3CBF-4DA6-AF7C-0AD614E5DD11}" type="slidenum">
              <a:rPr lang="en-US" smtClean="0"/>
              <a:t>8</a:t>
            </a:fld>
            <a:endParaRPr lang="en-US"/>
          </a:p>
        </p:txBody>
      </p:sp>
    </p:spTree>
    <p:extLst>
      <p:ext uri="{BB962C8B-B14F-4D97-AF65-F5344CB8AC3E}">
        <p14:creationId xmlns:p14="http://schemas.microsoft.com/office/powerpoint/2010/main" val="48739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6827" y="192016"/>
            <a:ext cx="5218253" cy="1655446"/>
          </a:xfrm>
          <a:prstGeom prst="rect">
            <a:avLst/>
          </a:prstGeom>
        </p:spPr>
      </p:pic>
    </p:spTree>
    <p:extLst>
      <p:ext uri="{BB962C8B-B14F-4D97-AF65-F5344CB8AC3E}">
        <p14:creationId xmlns:p14="http://schemas.microsoft.com/office/powerpoint/2010/main" val="131173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3257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038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8091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016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8758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4647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9411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358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89107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484311" y="1847463"/>
            <a:ext cx="10018713" cy="3150636"/>
          </a:xfrm>
        </p:spPr>
        <p:txBody>
          <a:bodyPr anchor="ct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4520" y="6248401"/>
            <a:ext cx="2367229" cy="449774"/>
          </a:xfrm>
          <a:prstGeom prst="rect">
            <a:avLst/>
          </a:prstGeom>
        </p:spPr>
      </p:pic>
    </p:spTree>
    <p:extLst>
      <p:ext uri="{BB962C8B-B14F-4D97-AF65-F5344CB8AC3E}">
        <p14:creationId xmlns:p14="http://schemas.microsoft.com/office/powerpoint/2010/main" val="91832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098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778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152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551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515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499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8579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9/23/2020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069799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5208" y="1978090"/>
            <a:ext cx="8787815" cy="2018177"/>
          </a:xfrm>
        </p:spPr>
        <p:txBody>
          <a:bodyPr>
            <a:normAutofit fontScale="90000"/>
          </a:bodyPr>
          <a:lstStyle/>
          <a:p>
            <a:r>
              <a:rPr lang="en-US" dirty="0" smtClean="0"/>
              <a:t>Getting to Know the Customer Service Grid</a:t>
            </a:r>
            <a:endParaRPr lang="en-US" dirty="0"/>
          </a:p>
        </p:txBody>
      </p:sp>
      <p:sp>
        <p:nvSpPr>
          <p:cNvPr id="3" name="Subtitle 2"/>
          <p:cNvSpPr>
            <a:spLocks noGrp="1"/>
          </p:cNvSpPr>
          <p:nvPr>
            <p:ph type="subTitle" idx="1"/>
          </p:nvPr>
        </p:nvSpPr>
        <p:spPr/>
        <p:txBody>
          <a:bodyPr/>
          <a:lstStyle/>
          <a:p>
            <a:r>
              <a:rPr lang="en-US" dirty="0" smtClean="0"/>
              <a:t>Helping to ensure excellent customer service every time</a:t>
            </a:r>
            <a:endParaRPr lang="en-US" dirty="0"/>
          </a:p>
        </p:txBody>
      </p:sp>
      <p:pic>
        <p:nvPicPr>
          <p:cNvPr id="1026" name="Picture 2" descr="If you would learn about grids That would be great - office | Meme Gene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71" y="3996267"/>
            <a:ext cx="3299790" cy="2735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039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Any question, comments, or concerns?</a:t>
            </a:r>
            <a:endParaRPr lang="en-US" dirty="0"/>
          </a:p>
        </p:txBody>
      </p:sp>
      <p:pic>
        <p:nvPicPr>
          <p:cNvPr id="1026" name="Picture 2" descr="Top 18 happy wednesday memes | Funny Meme Ma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874" y="1909976"/>
            <a:ext cx="6975585" cy="3923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141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Question</a:t>
            </a:r>
            <a:endParaRPr lang="en-US" dirty="0"/>
          </a:p>
        </p:txBody>
      </p:sp>
      <p:sp>
        <p:nvSpPr>
          <p:cNvPr id="3" name="Content Placeholder 2"/>
          <p:cNvSpPr>
            <a:spLocks noGrp="1"/>
          </p:cNvSpPr>
          <p:nvPr>
            <p:ph idx="1"/>
          </p:nvPr>
        </p:nvSpPr>
        <p:spPr>
          <a:xfrm>
            <a:off x="1484311" y="1847463"/>
            <a:ext cx="10018713" cy="1020428"/>
          </a:xfrm>
        </p:spPr>
        <p:txBody>
          <a:bodyPr/>
          <a:lstStyle/>
          <a:p>
            <a:r>
              <a:rPr lang="en-US" dirty="0" smtClean="0"/>
              <a:t>In the chat box, please share your favorite thing about Autumn.</a:t>
            </a:r>
            <a:endParaRPr lang="en-US" dirty="0"/>
          </a:p>
        </p:txBody>
      </p:sp>
      <p:pic>
        <p:nvPicPr>
          <p:cNvPr id="2050" name="Picture 2" descr="Fall foliage is on the way - Peak times to expect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203" y="2867891"/>
            <a:ext cx="5308256" cy="353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749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93710"/>
          </a:xfrm>
        </p:spPr>
        <p:txBody>
          <a:bodyPr/>
          <a:lstStyle/>
          <a:p>
            <a:r>
              <a:rPr lang="en-US" dirty="0" smtClean="0"/>
              <a:t>Background</a:t>
            </a:r>
            <a:endParaRPr lang="en-US" dirty="0"/>
          </a:p>
        </p:txBody>
      </p:sp>
      <p:sp>
        <p:nvSpPr>
          <p:cNvPr id="3" name="Content Placeholder 2"/>
          <p:cNvSpPr>
            <a:spLocks noGrp="1"/>
          </p:cNvSpPr>
          <p:nvPr>
            <p:ph idx="1"/>
          </p:nvPr>
        </p:nvSpPr>
        <p:spPr>
          <a:xfrm>
            <a:off x="1624270" y="1679511"/>
            <a:ext cx="10018713" cy="4404048"/>
          </a:xfrm>
        </p:spPr>
        <p:txBody>
          <a:bodyPr/>
          <a:lstStyle/>
          <a:p>
            <a:r>
              <a:rPr lang="en-US" dirty="0" smtClean="0"/>
              <a:t>Adopted to help all staff understand the basic expectations for customer interactions</a:t>
            </a:r>
          </a:p>
          <a:p>
            <a:pPr lvl="1"/>
            <a:r>
              <a:rPr lang="en-US" dirty="0" smtClean="0"/>
              <a:t>Find the CSG on the Intranet</a:t>
            </a:r>
          </a:p>
          <a:p>
            <a:r>
              <a:rPr lang="en-US" dirty="0" smtClean="0"/>
              <a:t>Adapted from the book </a:t>
            </a:r>
            <a:r>
              <a:rPr lang="en-US" i="1" dirty="0" smtClean="0"/>
              <a:t>Performance-Based Management: What Every Manager Should Do to Get Results</a:t>
            </a:r>
            <a:r>
              <a:rPr lang="en-US" b="1" i="1" dirty="0" smtClean="0"/>
              <a:t> </a:t>
            </a:r>
            <a:r>
              <a:rPr lang="en-US" dirty="0" smtClean="0"/>
              <a:t>by Judith Hale</a:t>
            </a:r>
          </a:p>
          <a:p>
            <a:r>
              <a:rPr lang="en-US" dirty="0" smtClean="0"/>
              <a:t>Consists of 10 elements with examples of unacceptable, acceptable, and exceptional behaviors </a:t>
            </a:r>
          </a:p>
          <a:p>
            <a:r>
              <a:rPr lang="en-US" dirty="0" smtClean="0"/>
              <a:t>Used to help direct staff behaviors toward employer &amp; job-seeker customers</a:t>
            </a:r>
          </a:p>
          <a:p>
            <a:pPr lvl="1"/>
            <a:r>
              <a:rPr lang="en-US" dirty="0" smtClean="0"/>
              <a:t>May also be used for formal or informal self or staff evaluations</a:t>
            </a:r>
            <a:endParaRPr lang="en-US" dirty="0"/>
          </a:p>
        </p:txBody>
      </p:sp>
    </p:spTree>
    <p:extLst>
      <p:ext uri="{BB962C8B-B14F-4D97-AF65-F5344CB8AC3E}">
        <p14:creationId xmlns:p14="http://schemas.microsoft.com/office/powerpoint/2010/main" val="3882318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Service Grid (page 1)</a:t>
            </a:r>
            <a:endParaRPr lang="en-US" dirty="0"/>
          </a:p>
        </p:txBody>
      </p:sp>
      <p:pic>
        <p:nvPicPr>
          <p:cNvPr id="6" name="Content Placeholder 5"/>
          <p:cNvPicPr>
            <a:picLocks noGrp="1" noChangeAspect="1"/>
          </p:cNvPicPr>
          <p:nvPr>
            <p:ph idx="1"/>
          </p:nvPr>
        </p:nvPicPr>
        <p:blipFill rotWithShape="1">
          <a:blip r:embed="rId3"/>
          <a:srcRect l="4135" t="23938" r="77259" b="20112"/>
          <a:stretch/>
        </p:blipFill>
        <p:spPr>
          <a:xfrm>
            <a:off x="2603185" y="1654137"/>
            <a:ext cx="7416862" cy="4561727"/>
          </a:xfrm>
          <a:prstGeom prst="rect">
            <a:avLst/>
          </a:prstGeom>
        </p:spPr>
      </p:pic>
    </p:spTree>
    <p:extLst>
      <p:ext uri="{BB962C8B-B14F-4D97-AF65-F5344CB8AC3E}">
        <p14:creationId xmlns:p14="http://schemas.microsoft.com/office/powerpoint/2010/main" val="3540091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788437"/>
          </a:xfrm>
        </p:spPr>
        <p:txBody>
          <a:bodyPr/>
          <a:lstStyle/>
          <a:p>
            <a:r>
              <a:rPr lang="en-US" dirty="0" smtClean="0"/>
              <a:t>Elements</a:t>
            </a:r>
            <a:endParaRPr lang="en-US" dirty="0"/>
          </a:p>
        </p:txBody>
      </p:sp>
      <p:sp>
        <p:nvSpPr>
          <p:cNvPr id="3" name="Content Placeholder 2"/>
          <p:cNvSpPr>
            <a:spLocks noGrp="1"/>
          </p:cNvSpPr>
          <p:nvPr>
            <p:ph idx="1"/>
          </p:nvPr>
        </p:nvSpPr>
        <p:spPr>
          <a:xfrm>
            <a:off x="1484311" y="1575316"/>
            <a:ext cx="10018713" cy="4788162"/>
          </a:xfrm>
        </p:spPr>
        <p:txBody>
          <a:bodyPr>
            <a:normAutofit fontScale="92500"/>
          </a:bodyPr>
          <a:lstStyle/>
          <a:p>
            <a:r>
              <a:rPr lang="en-US" dirty="0" smtClean="0"/>
              <a:t>Customer Satisfaction</a:t>
            </a:r>
          </a:p>
          <a:p>
            <a:pPr lvl="1"/>
            <a:r>
              <a:rPr lang="en-US" dirty="0" smtClean="0"/>
              <a:t>Suggest services, programs, and products the customer can use to meet their needs; flexibility in approach</a:t>
            </a:r>
          </a:p>
          <a:p>
            <a:r>
              <a:rPr lang="en-US" dirty="0" smtClean="0"/>
              <a:t>Maintains a Courteous Workplace</a:t>
            </a:r>
          </a:p>
          <a:p>
            <a:pPr lvl="1"/>
            <a:r>
              <a:rPr lang="en-US" dirty="0" smtClean="0"/>
              <a:t>Ensures that professionalism rules the day, address conflicts directly but respectfully</a:t>
            </a:r>
          </a:p>
          <a:p>
            <a:r>
              <a:rPr lang="en-US" dirty="0" smtClean="0"/>
              <a:t>Prompt, Friendly Service</a:t>
            </a:r>
          </a:p>
          <a:p>
            <a:pPr lvl="1"/>
            <a:r>
              <a:rPr lang="en-US" dirty="0" smtClean="0"/>
              <a:t>Acknowledge the customers who come in, put them at ease, respect their time</a:t>
            </a:r>
          </a:p>
          <a:p>
            <a:r>
              <a:rPr lang="en-US" dirty="0" smtClean="0"/>
              <a:t>Closes Customer Interactions</a:t>
            </a:r>
            <a:endParaRPr lang="en-US" dirty="0"/>
          </a:p>
          <a:p>
            <a:pPr lvl="1"/>
            <a:r>
              <a:rPr lang="en-US" dirty="0" smtClean="0"/>
              <a:t>Make employers &amp; job-seekers feel they are valued parts of the Workforce Center</a:t>
            </a:r>
          </a:p>
          <a:p>
            <a:r>
              <a:rPr lang="en-US" dirty="0"/>
              <a:t>Polite Understanding</a:t>
            </a:r>
          </a:p>
          <a:p>
            <a:pPr lvl="1"/>
            <a:r>
              <a:rPr lang="en-US" dirty="0"/>
              <a:t>Take the time to understand the customer’s situation and address </a:t>
            </a:r>
            <a:r>
              <a:rPr lang="en-US" dirty="0" smtClean="0"/>
              <a:t>it</a:t>
            </a:r>
            <a:endParaRPr lang="en-US" dirty="0"/>
          </a:p>
        </p:txBody>
      </p:sp>
    </p:spTree>
    <p:extLst>
      <p:ext uri="{BB962C8B-B14F-4D97-AF65-F5344CB8AC3E}">
        <p14:creationId xmlns:p14="http://schemas.microsoft.com/office/powerpoint/2010/main" val="1893438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(continued)</a:t>
            </a:r>
            <a:endParaRPr lang="en-US" dirty="0"/>
          </a:p>
        </p:txBody>
      </p:sp>
      <p:sp>
        <p:nvSpPr>
          <p:cNvPr id="3" name="Content Placeholder 2"/>
          <p:cNvSpPr>
            <a:spLocks noGrp="1"/>
          </p:cNvSpPr>
          <p:nvPr>
            <p:ph idx="1"/>
          </p:nvPr>
        </p:nvSpPr>
        <p:spPr>
          <a:xfrm>
            <a:off x="1484311" y="1576873"/>
            <a:ext cx="10018713" cy="4618653"/>
          </a:xfrm>
        </p:spPr>
        <p:txBody>
          <a:bodyPr>
            <a:normAutofit fontScale="92500"/>
          </a:bodyPr>
          <a:lstStyle/>
          <a:p>
            <a:r>
              <a:rPr lang="en-US" dirty="0" smtClean="0"/>
              <a:t>Get it Right or Make it Right</a:t>
            </a:r>
          </a:p>
          <a:p>
            <a:pPr lvl="1"/>
            <a:r>
              <a:rPr lang="en-US" dirty="0" smtClean="0"/>
              <a:t>Focus on accurate, reliable, quality service to employers and job-seekers</a:t>
            </a:r>
          </a:p>
          <a:p>
            <a:r>
              <a:rPr lang="en-US" dirty="0" smtClean="0"/>
              <a:t>Open Professionalism in Delivering Services</a:t>
            </a:r>
          </a:p>
          <a:p>
            <a:pPr lvl="1"/>
            <a:r>
              <a:rPr lang="en-US" dirty="0" smtClean="0"/>
              <a:t>Know your job and focus on working and job-related activities while at work</a:t>
            </a:r>
          </a:p>
          <a:p>
            <a:r>
              <a:rPr lang="en-US" dirty="0" smtClean="0"/>
              <a:t>Customer Focus &amp; Follow Through</a:t>
            </a:r>
          </a:p>
          <a:p>
            <a:pPr lvl="1"/>
            <a:r>
              <a:rPr lang="en-US" dirty="0" smtClean="0"/>
              <a:t>Help meet customers’ needs so that they feel they are the Center’s priority</a:t>
            </a:r>
          </a:p>
          <a:p>
            <a:r>
              <a:rPr lang="en-US" dirty="0" smtClean="0"/>
              <a:t>Introduce Customers to the Person who Can Help</a:t>
            </a:r>
          </a:p>
          <a:p>
            <a:pPr lvl="1"/>
            <a:r>
              <a:rPr lang="en-US" dirty="0" smtClean="0"/>
              <a:t>Directly &amp; personally introduce customers in need of help to the person who can help</a:t>
            </a:r>
          </a:p>
          <a:p>
            <a:r>
              <a:rPr lang="en-US" dirty="0" smtClean="0"/>
              <a:t>Happy Workforce Center Employees</a:t>
            </a:r>
          </a:p>
          <a:p>
            <a:pPr lvl="1"/>
            <a:r>
              <a:rPr lang="en-US" dirty="0" smtClean="0"/>
              <a:t>Enjoy the work and believe the services, programs, and products are important</a:t>
            </a:r>
            <a:endParaRPr lang="en-US" dirty="0"/>
          </a:p>
        </p:txBody>
      </p:sp>
    </p:spTree>
    <p:extLst>
      <p:ext uri="{BB962C8B-B14F-4D97-AF65-F5344CB8AC3E}">
        <p14:creationId xmlns:p14="http://schemas.microsoft.com/office/powerpoint/2010/main" val="3559571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CSG in a Virtual Setting</a:t>
            </a:r>
            <a:endParaRPr lang="en-US" dirty="0"/>
          </a:p>
        </p:txBody>
      </p:sp>
      <p:sp>
        <p:nvSpPr>
          <p:cNvPr id="3" name="Content Placeholder 2"/>
          <p:cNvSpPr>
            <a:spLocks noGrp="1"/>
          </p:cNvSpPr>
          <p:nvPr>
            <p:ph idx="1"/>
          </p:nvPr>
        </p:nvSpPr>
        <p:spPr/>
        <p:txBody>
          <a:bodyPr/>
          <a:lstStyle/>
          <a:p>
            <a:r>
              <a:rPr lang="en-US" dirty="0" smtClean="0"/>
              <a:t>Some elements may look different in a virtual setting, but they should not be overlooked</a:t>
            </a:r>
          </a:p>
          <a:p>
            <a:pPr lvl="1"/>
            <a:r>
              <a:rPr lang="en-US" dirty="0" smtClean="0"/>
              <a:t>“Introduce Customers to the Person who can Help”</a:t>
            </a:r>
          </a:p>
          <a:p>
            <a:pPr lvl="1"/>
            <a:r>
              <a:rPr lang="en-US" dirty="0" smtClean="0"/>
              <a:t>“Polite Understanding”</a:t>
            </a:r>
          </a:p>
          <a:p>
            <a:pPr lvl="1"/>
            <a:r>
              <a:rPr lang="en-US" dirty="0" smtClean="0"/>
              <a:t>“Closes Customer Interactions”</a:t>
            </a:r>
          </a:p>
          <a:p>
            <a:pPr lvl="1"/>
            <a:endParaRPr lang="en-US" dirty="0"/>
          </a:p>
        </p:txBody>
      </p:sp>
      <p:pic>
        <p:nvPicPr>
          <p:cNvPr id="3074" name="Picture 2" descr="Customer Service Memes—Lesson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2674" y="2993572"/>
            <a:ext cx="28003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038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CSG for Internal Customer Service</a:t>
            </a:r>
            <a:endParaRPr lang="en-US" dirty="0"/>
          </a:p>
        </p:txBody>
      </p:sp>
      <p:sp>
        <p:nvSpPr>
          <p:cNvPr id="3" name="Content Placeholder 2"/>
          <p:cNvSpPr>
            <a:spLocks noGrp="1"/>
          </p:cNvSpPr>
          <p:nvPr>
            <p:ph idx="1"/>
          </p:nvPr>
        </p:nvSpPr>
        <p:spPr>
          <a:xfrm>
            <a:off x="1484311" y="1847462"/>
            <a:ext cx="10018713" cy="3638937"/>
          </a:xfrm>
        </p:spPr>
        <p:txBody>
          <a:bodyPr/>
          <a:lstStyle/>
          <a:p>
            <a:r>
              <a:rPr lang="en-US" dirty="0" smtClean="0"/>
              <a:t>CSG can still be used as a guide for those of us who don’t see customers and indeed for any staff interactions</a:t>
            </a:r>
          </a:p>
          <a:p>
            <a:pPr lvl="1"/>
            <a:r>
              <a:rPr lang="en-US" dirty="0" smtClean="0"/>
              <a:t>“Maintains a Courteous Workplace”</a:t>
            </a:r>
          </a:p>
          <a:p>
            <a:pPr lvl="1"/>
            <a:r>
              <a:rPr lang="en-US" dirty="0" smtClean="0"/>
              <a:t>“Prompt, Friendly, Service”</a:t>
            </a:r>
          </a:p>
          <a:p>
            <a:pPr lvl="1"/>
            <a:r>
              <a:rPr lang="en-US" dirty="0" smtClean="0"/>
              <a:t>“Polite Understanding”</a:t>
            </a:r>
          </a:p>
          <a:p>
            <a:pPr lvl="1"/>
            <a:endParaRPr lang="en-US" dirty="0"/>
          </a:p>
        </p:txBody>
      </p:sp>
      <p:pic>
        <p:nvPicPr>
          <p:cNvPr id="2050" name="Picture 2" descr="Customer Service Memes—Lesson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1629" y="3330076"/>
            <a:ext cx="3252561" cy="242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327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Considerations</a:t>
            </a:r>
            <a:endParaRPr lang="en-US" dirty="0"/>
          </a:p>
        </p:txBody>
      </p:sp>
      <p:sp>
        <p:nvSpPr>
          <p:cNvPr id="3" name="Content Placeholder 2"/>
          <p:cNvSpPr>
            <a:spLocks noGrp="1"/>
          </p:cNvSpPr>
          <p:nvPr>
            <p:ph idx="1"/>
          </p:nvPr>
        </p:nvSpPr>
        <p:spPr>
          <a:xfrm>
            <a:off x="1669369" y="2046546"/>
            <a:ext cx="5936776" cy="3421223"/>
          </a:xfrm>
        </p:spPr>
        <p:txBody>
          <a:bodyPr>
            <a:normAutofit/>
          </a:bodyPr>
          <a:lstStyle/>
          <a:p>
            <a:r>
              <a:rPr lang="en-US" dirty="0" smtClean="0"/>
              <a:t>Kansas Department of Commerce Secret Shopper program is still in effect</a:t>
            </a:r>
          </a:p>
          <a:p>
            <a:pPr lvl="1"/>
            <a:r>
              <a:rPr lang="en-US" dirty="0" smtClean="0"/>
              <a:t>Usually 1-2 times a year</a:t>
            </a:r>
          </a:p>
          <a:p>
            <a:r>
              <a:rPr lang="en-US" dirty="0" smtClean="0"/>
              <a:t>We are still encouraging customers to fill out the customer service surveys through WaitWhile</a:t>
            </a:r>
          </a:p>
        </p:txBody>
      </p:sp>
      <p:pic>
        <p:nvPicPr>
          <p:cNvPr id="1026" name="Picture 2" descr="How to Gather Customer Feedback using Google Forms Surveys | Bento for  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0117" y="2202088"/>
            <a:ext cx="3110140" cy="311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371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WFC2">
      <a:dk1>
        <a:srgbClr val="AD2531"/>
      </a:dk1>
      <a:lt1>
        <a:sysClr val="window" lastClr="FFFFFF"/>
      </a:lt1>
      <a:dk2>
        <a:srgbClr val="AD2531"/>
      </a:dk2>
      <a:lt2>
        <a:srgbClr val="EBEBEB"/>
      </a:lt2>
      <a:accent1>
        <a:srgbClr val="13406A"/>
      </a:accent1>
      <a:accent2>
        <a:srgbClr val="0D2C49"/>
      </a:accent2>
      <a:accent3>
        <a:srgbClr val="F3F2DD"/>
      </a:accent3>
      <a:accent4>
        <a:srgbClr val="DF6A75"/>
      </a:accent4>
      <a:accent5>
        <a:srgbClr val="811B24"/>
      </a:accent5>
      <a:accent6>
        <a:srgbClr val="561218"/>
      </a:accent6>
      <a:hlink>
        <a:srgbClr val="BDE0FB"/>
      </a:hlink>
      <a:folHlink>
        <a:srgbClr val="BDE0FB"/>
      </a:folHlink>
    </a:clrScheme>
    <a:fontScheme name="WFC1">
      <a:majorFont>
        <a:latin typeface="Arial Black"/>
        <a:ea typeface=""/>
        <a:cs typeface=""/>
      </a:majorFont>
      <a:minorFont>
        <a:latin typeface="Arial"/>
        <a:ea typeface=""/>
        <a:cs typeface=""/>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888</TotalTime>
  <Words>861</Words>
  <Application>Microsoft Office PowerPoint</Application>
  <PresentationFormat>Widescreen</PresentationFormat>
  <Paragraphs>69</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Black</vt:lpstr>
      <vt:lpstr>Calibri</vt:lpstr>
      <vt:lpstr>Parallax</vt:lpstr>
      <vt:lpstr>Getting to Know the Customer Service Grid</vt:lpstr>
      <vt:lpstr>“Attendance” Question</vt:lpstr>
      <vt:lpstr>Background</vt:lpstr>
      <vt:lpstr>Customer Service Grid (page 1)</vt:lpstr>
      <vt:lpstr>Elements</vt:lpstr>
      <vt:lpstr>Elements (continued)</vt:lpstr>
      <vt:lpstr>CSG in a Virtual Setting</vt:lpstr>
      <vt:lpstr>CSG for Internal Customer Service</vt:lpstr>
      <vt:lpstr>Additional Considerations</vt:lpstr>
      <vt:lpstr>Any question, comments, or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Know the Customer Service Grid</dc:title>
  <dc:creator>Janet Sutton</dc:creator>
  <cp:lastModifiedBy>Janet Sutton</cp:lastModifiedBy>
  <cp:revision>23</cp:revision>
  <dcterms:created xsi:type="dcterms:W3CDTF">2020-09-15T15:39:57Z</dcterms:created>
  <dcterms:modified xsi:type="dcterms:W3CDTF">2020-09-23T19:10:07Z</dcterms:modified>
</cp:coreProperties>
</file>