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0" d="100"/>
          <a:sy n="80" d="100"/>
        </p:scale>
        <p:origin x="6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0E0D5-5FBC-41A1-A0FC-208288268E1E}"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96828-8D1C-4494-B455-EF7D83245D54}" type="slidenum">
              <a:rPr lang="en-US" smtClean="0"/>
              <a:t>‹#›</a:t>
            </a:fld>
            <a:endParaRPr lang="en-US"/>
          </a:p>
        </p:txBody>
      </p:sp>
    </p:spTree>
    <p:extLst>
      <p:ext uri="{BB962C8B-B14F-4D97-AF65-F5344CB8AC3E}">
        <p14:creationId xmlns:p14="http://schemas.microsoft.com/office/powerpoint/2010/main" val="29350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reasons for exit: incarceration or institutionalization, medical reasons, death, called to active military duty, or exits the foster system and move out of the local area.</a:t>
            </a:r>
          </a:p>
        </p:txBody>
      </p:sp>
      <p:sp>
        <p:nvSpPr>
          <p:cNvPr id="4" name="Slide Number Placeholder 3"/>
          <p:cNvSpPr>
            <a:spLocks noGrp="1"/>
          </p:cNvSpPr>
          <p:nvPr>
            <p:ph type="sldNum" sz="quarter" idx="10"/>
          </p:nvPr>
        </p:nvSpPr>
        <p:spPr/>
        <p:txBody>
          <a:bodyPr/>
          <a:lstStyle/>
          <a:p>
            <a:fld id="{BF796828-8D1C-4494-B455-EF7D83245D54}" type="slidenum">
              <a:rPr lang="en-US" smtClean="0"/>
              <a:t>5</a:t>
            </a:fld>
            <a:endParaRPr lang="en-US"/>
          </a:p>
        </p:txBody>
      </p:sp>
    </p:spTree>
    <p:extLst>
      <p:ext uri="{BB962C8B-B14F-4D97-AF65-F5344CB8AC3E}">
        <p14:creationId xmlns:p14="http://schemas.microsoft.com/office/powerpoint/2010/main" val="272784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if a customer talks</a:t>
            </a:r>
            <a:r>
              <a:rPr lang="en-US" baseline="0" dirty="0" smtClean="0"/>
              <a:t> to someone in the career center and they find the customer</a:t>
            </a:r>
            <a:r>
              <a:rPr lang="en-US" dirty="0" smtClean="0"/>
              <a:t> had gained</a:t>
            </a:r>
            <a:r>
              <a:rPr lang="en-US" baseline="0" dirty="0" smtClean="0"/>
              <a:t> unsubsidized employment, lost that employment and returned to apply for additional training, then the WP would need to check the follow up status (look for open Follow-Up Services, check in Client notes to see if the exit has been submitted and/or approved). </a:t>
            </a:r>
            <a:endParaRPr lang="en-US" dirty="0"/>
          </a:p>
        </p:txBody>
      </p:sp>
      <p:sp>
        <p:nvSpPr>
          <p:cNvPr id="4" name="Slide Number Placeholder 3"/>
          <p:cNvSpPr>
            <a:spLocks noGrp="1"/>
          </p:cNvSpPr>
          <p:nvPr>
            <p:ph type="sldNum" sz="quarter" idx="10"/>
          </p:nvPr>
        </p:nvSpPr>
        <p:spPr/>
        <p:txBody>
          <a:bodyPr/>
          <a:lstStyle/>
          <a:p>
            <a:fld id="{BF796828-8D1C-4494-B455-EF7D83245D54}" type="slidenum">
              <a:rPr lang="en-US" smtClean="0"/>
              <a:t>9</a:t>
            </a:fld>
            <a:endParaRPr lang="en-US"/>
          </a:p>
        </p:txBody>
      </p:sp>
    </p:spTree>
    <p:extLst>
      <p:ext uri="{BB962C8B-B14F-4D97-AF65-F5344CB8AC3E}">
        <p14:creationId xmlns:p14="http://schemas.microsoft.com/office/powerpoint/2010/main" val="3750353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444" y="295729"/>
            <a:ext cx="6445245" cy="16822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5130" y="679572"/>
            <a:ext cx="9404723" cy="797584"/>
          </a:xfrm>
        </p:spPr>
        <p:txBody>
          <a:bodyPr/>
          <a:lstStyle/>
          <a:p>
            <a:r>
              <a:rPr lang="en-US" dirty="0"/>
              <a:t>Click to edit Master title style</a:t>
            </a:r>
          </a:p>
        </p:txBody>
      </p:sp>
      <p:sp>
        <p:nvSpPr>
          <p:cNvPr id="3" name="Content Placeholder 2"/>
          <p:cNvSpPr>
            <a:spLocks noGrp="1"/>
          </p:cNvSpPr>
          <p:nvPr>
            <p:ph idx="1"/>
          </p:nvPr>
        </p:nvSpPr>
        <p:spPr>
          <a:xfrm>
            <a:off x="874220" y="1720521"/>
            <a:ext cx="8946541" cy="4195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5341" y="6159367"/>
            <a:ext cx="2212258" cy="5774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415" y="2556588"/>
            <a:ext cx="6216230" cy="2388743"/>
          </a:xfrm>
        </p:spPr>
        <p:txBody>
          <a:bodyPr/>
          <a:lstStyle/>
          <a:p>
            <a:r>
              <a:rPr lang="en-US" dirty="0"/>
              <a:t>Follow-up Services</a:t>
            </a:r>
          </a:p>
        </p:txBody>
      </p:sp>
      <p:sp>
        <p:nvSpPr>
          <p:cNvPr id="3" name="Subtitle 2"/>
          <p:cNvSpPr>
            <a:spLocks noGrp="1"/>
          </p:cNvSpPr>
          <p:nvPr>
            <p:ph type="subTitle" idx="1"/>
          </p:nvPr>
        </p:nvSpPr>
        <p:spPr>
          <a:xfrm>
            <a:off x="716415" y="4945331"/>
            <a:ext cx="8825658" cy="861420"/>
          </a:xfrm>
        </p:spPr>
        <p:txBody>
          <a:bodyPr/>
          <a:lstStyle/>
          <a:p>
            <a:r>
              <a:rPr lang="en-US" dirty="0"/>
              <a:t>Paving the way for success in employment</a:t>
            </a:r>
          </a:p>
        </p:txBody>
      </p:sp>
      <p:pic>
        <p:nvPicPr>
          <p:cNvPr id="4" name="Picture 3"/>
          <p:cNvPicPr>
            <a:picLocks noChangeAspect="1"/>
          </p:cNvPicPr>
          <p:nvPr/>
        </p:nvPicPr>
        <p:blipFill>
          <a:blip r:embed="rId2"/>
          <a:stretch>
            <a:fillRect/>
          </a:stretch>
        </p:blipFill>
        <p:spPr>
          <a:xfrm>
            <a:off x="7476897" y="1623527"/>
            <a:ext cx="4388161" cy="2845448"/>
          </a:xfrm>
          <a:prstGeom prst="rect">
            <a:avLst/>
          </a:prstGeom>
          <a:solidFill>
            <a:schemeClr val="accent2"/>
          </a:solidFill>
          <a:ln w="38100">
            <a:solidFill>
              <a:schemeClr val="accent2">
                <a:lumMod val="50000"/>
              </a:schemeClr>
            </a:solidFill>
          </a:ln>
        </p:spPr>
      </p:pic>
    </p:spTree>
    <p:extLst>
      <p:ext uri="{BB962C8B-B14F-4D97-AF65-F5344CB8AC3E}">
        <p14:creationId xmlns:p14="http://schemas.microsoft.com/office/powerpoint/2010/main" val="94758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52" y="651291"/>
            <a:ext cx="10157988" cy="797584"/>
          </a:xfrm>
        </p:spPr>
        <p:txBody>
          <a:bodyPr/>
          <a:lstStyle/>
          <a:p>
            <a:r>
              <a:rPr lang="en-US" dirty="0" smtClean="0"/>
              <a:t>Questions, Concerns, Comments?</a:t>
            </a:r>
            <a:endParaRPr lang="en-US" dirty="0"/>
          </a:p>
        </p:txBody>
      </p:sp>
      <p:sp>
        <p:nvSpPr>
          <p:cNvPr id="3" name="Content Placeholder 2"/>
          <p:cNvSpPr>
            <a:spLocks noGrp="1"/>
          </p:cNvSpPr>
          <p:nvPr>
            <p:ph idx="1"/>
          </p:nvPr>
        </p:nvSpPr>
        <p:spPr>
          <a:xfrm>
            <a:off x="798806" y="1569692"/>
            <a:ext cx="8946541" cy="4195481"/>
          </a:xfrm>
        </p:spPr>
        <p:txBody>
          <a:bodyPr/>
          <a:lstStyle/>
          <a:p>
            <a:r>
              <a:rPr lang="en-US" dirty="0" smtClean="0"/>
              <a:t>Any experience providing Follow-up Services?</a:t>
            </a:r>
          </a:p>
          <a:p>
            <a:endParaRPr lang="en-US" dirty="0"/>
          </a:p>
          <a:p>
            <a:r>
              <a:rPr lang="en-US" dirty="0" smtClean="0"/>
              <a:t>Pop quiz time!</a:t>
            </a:r>
            <a:endParaRPr lang="en-US" dirty="0"/>
          </a:p>
        </p:txBody>
      </p:sp>
      <p:pic>
        <p:nvPicPr>
          <p:cNvPr id="4" name="Picture 3"/>
          <p:cNvPicPr>
            <a:picLocks noChangeAspect="1"/>
          </p:cNvPicPr>
          <p:nvPr/>
        </p:nvPicPr>
        <p:blipFill>
          <a:blip r:embed="rId2"/>
          <a:stretch>
            <a:fillRect/>
          </a:stretch>
        </p:blipFill>
        <p:spPr>
          <a:xfrm>
            <a:off x="8108034" y="1909824"/>
            <a:ext cx="3515216" cy="3515216"/>
          </a:xfrm>
          <a:prstGeom prst="rect">
            <a:avLst/>
          </a:prstGeom>
        </p:spPr>
      </p:pic>
    </p:spTree>
    <p:extLst>
      <p:ext uri="{BB962C8B-B14F-4D97-AF65-F5344CB8AC3E}">
        <p14:creationId xmlns:p14="http://schemas.microsoft.com/office/powerpoint/2010/main" val="328554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04645"/>
            <a:ext cx="9404723" cy="881560"/>
          </a:xfrm>
        </p:spPr>
        <p:txBody>
          <a:bodyPr/>
          <a:lstStyle/>
          <a:p>
            <a:r>
              <a:rPr lang="en-US" dirty="0"/>
              <a:t>Purpose of Follow-up Services</a:t>
            </a:r>
          </a:p>
        </p:txBody>
      </p:sp>
      <p:sp>
        <p:nvSpPr>
          <p:cNvPr id="3" name="Content Placeholder 2"/>
          <p:cNvSpPr>
            <a:spLocks noGrp="1"/>
          </p:cNvSpPr>
          <p:nvPr>
            <p:ph idx="1"/>
          </p:nvPr>
        </p:nvSpPr>
        <p:spPr>
          <a:xfrm>
            <a:off x="959839" y="1734533"/>
            <a:ext cx="9522768" cy="4195481"/>
          </a:xfrm>
        </p:spPr>
        <p:txBody>
          <a:bodyPr/>
          <a:lstStyle/>
          <a:p>
            <a:pPr marL="0" indent="0">
              <a:buNone/>
            </a:pPr>
            <a:r>
              <a:rPr lang="en-US" dirty="0"/>
              <a:t>After customers have participated in a training program, Follow-up services are offered. These services are offered to:</a:t>
            </a:r>
          </a:p>
          <a:p>
            <a:r>
              <a:rPr lang="en-US" dirty="0"/>
              <a:t>Identify and attempt to resolve any problems that might jeopardize employment</a:t>
            </a:r>
          </a:p>
          <a:p>
            <a:r>
              <a:rPr lang="en-US" dirty="0"/>
              <a:t>Provide services to ensure career progression and/or job retention</a:t>
            </a:r>
          </a:p>
          <a:p>
            <a:r>
              <a:rPr lang="en-US" dirty="0"/>
              <a:t>For youth who entered post secondary education/training</a:t>
            </a:r>
          </a:p>
          <a:p>
            <a:pPr lvl="1"/>
            <a:r>
              <a:rPr lang="en-US" dirty="0"/>
              <a:t>Assist with the adjustment to postsecondary education</a:t>
            </a:r>
          </a:p>
          <a:p>
            <a:pPr lvl="1"/>
            <a:r>
              <a:rPr lang="en-US" dirty="0"/>
              <a:t>Provide continued career planning &amp; employment</a:t>
            </a:r>
          </a:p>
          <a:p>
            <a:pPr marL="0" indent="0">
              <a:buNone/>
            </a:pPr>
            <a:r>
              <a:rPr lang="en-US" dirty="0"/>
              <a:t>Aspects of follow-up services can differ across programs.</a:t>
            </a:r>
          </a:p>
        </p:txBody>
      </p:sp>
    </p:spTree>
    <p:extLst>
      <p:ext uri="{BB962C8B-B14F-4D97-AF65-F5344CB8AC3E}">
        <p14:creationId xmlns:p14="http://schemas.microsoft.com/office/powerpoint/2010/main" val="223982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for Adult &amp; DW</a:t>
            </a:r>
          </a:p>
        </p:txBody>
      </p:sp>
      <p:sp>
        <p:nvSpPr>
          <p:cNvPr id="3" name="Content Placeholder 2"/>
          <p:cNvSpPr>
            <a:spLocks noGrp="1"/>
          </p:cNvSpPr>
          <p:nvPr>
            <p:ph idx="1"/>
          </p:nvPr>
        </p:nvSpPr>
        <p:spPr>
          <a:xfrm>
            <a:off x="836898" y="1571231"/>
            <a:ext cx="9557404" cy="4502998"/>
          </a:xfrm>
        </p:spPr>
        <p:txBody>
          <a:bodyPr>
            <a:normAutofit lnSpcReduction="10000"/>
          </a:bodyPr>
          <a:lstStyle/>
          <a:p>
            <a:r>
              <a:rPr lang="en-US" dirty="0"/>
              <a:t>Follow-up services must be made available to all enrolled participants for a minimum of 12 months after the first day of unsubsidized employment</a:t>
            </a:r>
          </a:p>
          <a:p>
            <a:pPr lvl="1"/>
            <a:r>
              <a:rPr lang="en-US" dirty="0"/>
              <a:t>Exited participants may also receive follow-up services</a:t>
            </a:r>
          </a:p>
          <a:p>
            <a:r>
              <a:rPr lang="en-US" dirty="0"/>
              <a:t>Follow-up services may include:</a:t>
            </a:r>
          </a:p>
          <a:p>
            <a:pPr lvl="1"/>
            <a:r>
              <a:rPr lang="en-US" dirty="0"/>
              <a:t>Career planning and counseling</a:t>
            </a:r>
          </a:p>
          <a:p>
            <a:pPr lvl="1"/>
            <a:r>
              <a:rPr lang="en-US" dirty="0"/>
              <a:t>Assistance with work-related problems</a:t>
            </a:r>
          </a:p>
          <a:p>
            <a:pPr lvl="1"/>
            <a:r>
              <a:rPr lang="en-US" dirty="0"/>
              <a:t>Contact with the participant’s employer, if necessary</a:t>
            </a:r>
          </a:p>
          <a:p>
            <a:pPr lvl="1"/>
            <a:r>
              <a:rPr lang="en-US" dirty="0"/>
              <a:t>Supportive service referrals (no WFC funded supportive services can be provided during follow up)</a:t>
            </a:r>
          </a:p>
          <a:p>
            <a:pPr lvl="1"/>
            <a:r>
              <a:rPr lang="en-US" dirty="0"/>
              <a:t>Other referrals that could benefit the customer</a:t>
            </a:r>
          </a:p>
          <a:p>
            <a:r>
              <a:rPr lang="en-US" dirty="0"/>
              <a:t>Services have to be offered, but the customer can refuse. In this case, the refusal must be documented in a case note</a:t>
            </a:r>
          </a:p>
        </p:txBody>
      </p:sp>
    </p:spTree>
    <p:extLst>
      <p:ext uri="{BB962C8B-B14F-4D97-AF65-F5344CB8AC3E}">
        <p14:creationId xmlns:p14="http://schemas.microsoft.com/office/powerpoint/2010/main" val="2222336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&amp; DW Follow-up </a:t>
            </a:r>
          </a:p>
        </p:txBody>
      </p:sp>
      <p:sp>
        <p:nvSpPr>
          <p:cNvPr id="3" name="Content Placeholder 2"/>
          <p:cNvSpPr>
            <a:spLocks noGrp="1"/>
          </p:cNvSpPr>
          <p:nvPr>
            <p:ph idx="1"/>
          </p:nvPr>
        </p:nvSpPr>
        <p:spPr>
          <a:xfrm>
            <a:off x="790245" y="1599222"/>
            <a:ext cx="9725356" cy="4726933"/>
          </a:xfrm>
        </p:spPr>
        <p:txBody>
          <a:bodyPr>
            <a:normAutofit/>
          </a:bodyPr>
          <a:lstStyle/>
          <a:p>
            <a:r>
              <a:rPr lang="en-US" dirty="0"/>
              <a:t>Successful follow-up services have three parts:</a:t>
            </a:r>
          </a:p>
          <a:p>
            <a:pPr lvl="1"/>
            <a:r>
              <a:rPr lang="en-US" dirty="0"/>
              <a:t>Contact</a:t>
            </a:r>
          </a:p>
          <a:p>
            <a:pPr lvl="1"/>
            <a:r>
              <a:rPr lang="en-US" dirty="0"/>
              <a:t>Interaction</a:t>
            </a:r>
          </a:p>
          <a:p>
            <a:pPr lvl="1"/>
            <a:r>
              <a:rPr lang="en-US" dirty="0"/>
              <a:t>Provision of acceptable services</a:t>
            </a:r>
          </a:p>
          <a:p>
            <a:r>
              <a:rPr lang="en-US" dirty="0"/>
              <a:t>Example: </a:t>
            </a:r>
            <a:r>
              <a:rPr lang="en-US" dirty="0" smtClean="0"/>
              <a:t>an email </a:t>
            </a:r>
            <a:r>
              <a:rPr lang="en-US" dirty="0"/>
              <a:t>exchange to assist with navigating a dispute with a co-worker would be considered follow-up. Merely sending a letter to check up on the customer does not meet the three part requirement</a:t>
            </a:r>
          </a:p>
          <a:p>
            <a:r>
              <a:rPr lang="en-US" dirty="0"/>
              <a:t>During follow-up, contact must be made with customers at least once every 90 days; however, </a:t>
            </a:r>
            <a:r>
              <a:rPr lang="en-US" dirty="0" smtClean="0"/>
              <a:t>CMs </a:t>
            </a:r>
            <a:r>
              <a:rPr lang="en-US" dirty="0"/>
              <a:t>should work with customers to set up a contact schedule that meets their needs</a:t>
            </a:r>
          </a:p>
          <a:p>
            <a:r>
              <a:rPr lang="en-US" dirty="0"/>
              <a:t>The contact schedule and all contacts, attempts, and services must be documented in KANSASWORKS</a:t>
            </a:r>
          </a:p>
        </p:txBody>
      </p:sp>
      <p:pic>
        <p:nvPicPr>
          <p:cNvPr id="4" name="Picture 3"/>
          <p:cNvPicPr>
            <a:picLocks noChangeAspect="1"/>
          </p:cNvPicPr>
          <p:nvPr/>
        </p:nvPicPr>
        <p:blipFill>
          <a:blip r:embed="rId2"/>
          <a:stretch>
            <a:fillRect/>
          </a:stretch>
        </p:blipFill>
        <p:spPr>
          <a:xfrm>
            <a:off x="8528179" y="277271"/>
            <a:ext cx="3428243" cy="2399770"/>
          </a:xfrm>
          <a:prstGeom prst="rect">
            <a:avLst/>
          </a:prstGeom>
          <a:ln w="28575">
            <a:solidFill>
              <a:schemeClr val="accent2">
                <a:lumMod val="50000"/>
              </a:schemeClr>
            </a:solidFill>
          </a:ln>
        </p:spPr>
      </p:pic>
    </p:spTree>
    <p:extLst>
      <p:ext uri="{BB962C8B-B14F-4D97-AF65-F5344CB8AC3E}">
        <p14:creationId xmlns:p14="http://schemas.microsoft.com/office/powerpoint/2010/main" val="1669164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57" y="529511"/>
            <a:ext cx="9404723" cy="797584"/>
          </a:xfrm>
        </p:spPr>
        <p:txBody>
          <a:bodyPr/>
          <a:lstStyle/>
          <a:p>
            <a:r>
              <a:rPr lang="en-US" dirty="0"/>
              <a:t>Follow-Up for Youth</a:t>
            </a:r>
          </a:p>
        </p:txBody>
      </p:sp>
      <p:sp>
        <p:nvSpPr>
          <p:cNvPr id="3" name="Content Placeholder 2"/>
          <p:cNvSpPr>
            <a:spLocks noGrp="1"/>
          </p:cNvSpPr>
          <p:nvPr>
            <p:ph idx="1"/>
          </p:nvPr>
        </p:nvSpPr>
        <p:spPr>
          <a:xfrm>
            <a:off x="742745" y="1477155"/>
            <a:ext cx="9883826" cy="1006499"/>
          </a:xfrm>
        </p:spPr>
        <p:txBody>
          <a:bodyPr>
            <a:normAutofit/>
          </a:bodyPr>
          <a:lstStyle/>
          <a:p>
            <a:r>
              <a:rPr lang="en-US" dirty="0"/>
              <a:t>Follow-up services are a REQUIRED program element and must be provided for at least 12 months after the end of the customer’s participation</a:t>
            </a:r>
          </a:p>
        </p:txBody>
      </p:sp>
      <p:sp>
        <p:nvSpPr>
          <p:cNvPr id="6" name="TextBox 5"/>
          <p:cNvSpPr txBox="1"/>
          <p:nvPr/>
        </p:nvSpPr>
        <p:spPr>
          <a:xfrm>
            <a:off x="742745" y="2483654"/>
            <a:ext cx="9883826" cy="4026743"/>
          </a:xfrm>
          <a:prstGeom prst="rect">
            <a:avLst/>
          </a:prstGeom>
          <a:noFill/>
        </p:spPr>
        <p:txBody>
          <a:bodyPr wrap="square" rtlCol="0">
            <a:spAutoFit/>
          </a:bodyPr>
          <a:lstStyle/>
          <a:p>
            <a:pPr marL="800100" lvl="2" indent="-342900">
              <a:spcBef>
                <a:spcPts val="1000"/>
              </a:spcBef>
              <a:buClr>
                <a:schemeClr val="bg2">
                  <a:lumMod val="40000"/>
                  <a:lumOff val="60000"/>
                </a:schemeClr>
              </a:buClr>
              <a:buSzPct val="80000"/>
              <a:buFont typeface="Wingdings 3" charset="2"/>
              <a:buChar char=""/>
            </a:pPr>
            <a:r>
              <a:rPr lang="en-US" dirty="0">
                <a:latin typeface="+mj-lt"/>
                <a:ea typeface="+mj-ea"/>
                <a:cs typeface="+mj-cs"/>
              </a:rPr>
              <a:t>Follow-up services have to align with the customer’s Objective Assessment &amp; Individual Service Strategy, so the type and intensity of services will differ for each customer. Some services may include:</a:t>
            </a:r>
          </a:p>
          <a:p>
            <a:pPr marL="1257300" lvl="4" indent="-342900">
              <a:spcBef>
                <a:spcPts val="1000"/>
              </a:spcBef>
              <a:buClr>
                <a:schemeClr val="bg2">
                  <a:lumMod val="40000"/>
                  <a:lumOff val="60000"/>
                </a:schemeClr>
              </a:buClr>
              <a:buSzPct val="80000"/>
              <a:buFont typeface="Wingdings 3" charset="2"/>
              <a:buChar char=""/>
            </a:pPr>
            <a:r>
              <a:rPr lang="en-US" sz="1600" dirty="0">
                <a:latin typeface="+mj-lt"/>
                <a:ea typeface="+mj-ea"/>
                <a:cs typeface="+mj-cs"/>
              </a:rPr>
              <a:t>Regular contact with a customer’s employer, including assistance addressing work-related problems</a:t>
            </a:r>
          </a:p>
          <a:p>
            <a:pPr marL="1257300" lvl="4" indent="-342900">
              <a:spcBef>
                <a:spcPts val="1000"/>
              </a:spcBef>
              <a:buClr>
                <a:schemeClr val="bg2">
                  <a:lumMod val="40000"/>
                  <a:lumOff val="60000"/>
                </a:schemeClr>
              </a:buClr>
              <a:buSzPct val="80000"/>
              <a:buFont typeface="Wingdings 3" charset="2"/>
              <a:buChar char=""/>
            </a:pPr>
            <a:r>
              <a:rPr lang="en-US" sz="1600" dirty="0">
                <a:latin typeface="+mj-lt"/>
                <a:ea typeface="+mj-ea"/>
                <a:cs typeface="+mj-cs"/>
              </a:rPr>
              <a:t>Supportive Services funded through the WFC</a:t>
            </a:r>
          </a:p>
          <a:p>
            <a:pPr marL="1257300" lvl="4" indent="-342900">
              <a:spcBef>
                <a:spcPts val="1000"/>
              </a:spcBef>
              <a:buClr>
                <a:schemeClr val="bg2">
                  <a:lumMod val="40000"/>
                  <a:lumOff val="60000"/>
                </a:schemeClr>
              </a:buClr>
              <a:buSzPct val="80000"/>
              <a:buFont typeface="Wingdings 3" charset="2"/>
              <a:buChar char=""/>
            </a:pPr>
            <a:r>
              <a:rPr lang="en-US" sz="1600" dirty="0">
                <a:latin typeface="+mj-lt"/>
                <a:ea typeface="+mj-ea"/>
                <a:cs typeface="+mj-cs"/>
              </a:rPr>
              <a:t>Financial literacy education</a:t>
            </a:r>
          </a:p>
          <a:p>
            <a:pPr marL="1257300" lvl="4" indent="-342900">
              <a:spcBef>
                <a:spcPts val="1000"/>
              </a:spcBef>
              <a:buClr>
                <a:schemeClr val="bg2">
                  <a:lumMod val="40000"/>
                  <a:lumOff val="60000"/>
                </a:schemeClr>
              </a:buClr>
              <a:buSzPct val="80000"/>
              <a:buFont typeface="Wingdings 3" charset="2"/>
              <a:buChar char=""/>
            </a:pPr>
            <a:r>
              <a:rPr lang="en-US" sz="1600" dirty="0">
                <a:latin typeface="+mj-lt"/>
                <a:ea typeface="+mj-ea"/>
                <a:cs typeface="+mj-cs"/>
              </a:rPr>
              <a:t>Labor market information (LMI) &amp; career counseling</a:t>
            </a:r>
          </a:p>
          <a:p>
            <a:pPr marL="342900" indent="-342900">
              <a:spcBef>
                <a:spcPts val="1000"/>
              </a:spcBef>
              <a:buClr>
                <a:schemeClr val="bg2">
                  <a:lumMod val="40000"/>
                  <a:lumOff val="60000"/>
                </a:schemeClr>
              </a:buClr>
              <a:buSzPct val="80000"/>
              <a:buFont typeface="Wingdings 3" charset="2"/>
              <a:buChar char=""/>
            </a:pPr>
            <a:r>
              <a:rPr lang="en-US" sz="2000" dirty="0">
                <a:latin typeface="+mj-lt"/>
                <a:ea typeface="+mj-ea"/>
                <a:cs typeface="+mj-cs"/>
              </a:rPr>
              <a:t>Follow-up services must be provided unless the customer declines, they cannot be located after 90 days, or they meet one of the other reasons for exit. Everything must be documented in case notes</a:t>
            </a:r>
            <a:endParaRPr lang="en-US" dirty="0"/>
          </a:p>
        </p:txBody>
      </p:sp>
    </p:spTree>
    <p:extLst>
      <p:ext uri="{BB962C8B-B14F-4D97-AF65-F5344CB8AC3E}">
        <p14:creationId xmlns:p14="http://schemas.microsoft.com/office/powerpoint/2010/main" val="4072261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Follow-up</a:t>
            </a:r>
          </a:p>
        </p:txBody>
      </p:sp>
      <p:sp>
        <p:nvSpPr>
          <p:cNvPr id="3" name="Content Placeholder 2"/>
          <p:cNvSpPr>
            <a:spLocks noGrp="1"/>
          </p:cNvSpPr>
          <p:nvPr>
            <p:ph idx="1"/>
          </p:nvPr>
        </p:nvSpPr>
        <p:spPr>
          <a:xfrm>
            <a:off x="874220" y="1720521"/>
            <a:ext cx="10202275" cy="4195481"/>
          </a:xfrm>
        </p:spPr>
        <p:txBody>
          <a:bodyPr/>
          <a:lstStyle/>
          <a:p>
            <a:r>
              <a:rPr lang="en-US" dirty="0"/>
              <a:t>Youth follow-up services must meet the same three-part requirements as those laid out for Adult &amp; DW programs:</a:t>
            </a:r>
          </a:p>
          <a:p>
            <a:pPr lvl="1"/>
            <a:r>
              <a:rPr lang="en-US" dirty="0"/>
              <a:t>Customers should be contacted at least once every 90 days, but WPs should consult with the customer and create a contact schedule that meets their needs</a:t>
            </a:r>
          </a:p>
          <a:p>
            <a:pPr lvl="1"/>
            <a:r>
              <a:rPr lang="en-US" dirty="0"/>
              <a:t>The contact schedule, attempted and successful contacts, and services should all be documented in KW</a:t>
            </a:r>
          </a:p>
        </p:txBody>
      </p:sp>
      <p:pic>
        <p:nvPicPr>
          <p:cNvPr id="4" name="Picture 3"/>
          <p:cNvPicPr>
            <a:picLocks noChangeAspect="1"/>
          </p:cNvPicPr>
          <p:nvPr/>
        </p:nvPicPr>
        <p:blipFill>
          <a:blip r:embed="rId2"/>
          <a:stretch>
            <a:fillRect/>
          </a:stretch>
        </p:blipFill>
        <p:spPr>
          <a:xfrm>
            <a:off x="4286723" y="4168496"/>
            <a:ext cx="3292428" cy="2466068"/>
          </a:xfrm>
          <a:prstGeom prst="rect">
            <a:avLst/>
          </a:prstGeom>
          <a:ln w="28575">
            <a:solidFill>
              <a:schemeClr val="accent2">
                <a:lumMod val="50000"/>
              </a:schemeClr>
            </a:solidFill>
          </a:ln>
        </p:spPr>
      </p:pic>
    </p:spTree>
    <p:extLst>
      <p:ext uri="{BB962C8B-B14F-4D97-AF65-F5344CB8AC3E}">
        <p14:creationId xmlns:p14="http://schemas.microsoft.com/office/powerpoint/2010/main" val="295536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Services in KW</a:t>
            </a:r>
          </a:p>
        </p:txBody>
      </p:sp>
      <p:sp>
        <p:nvSpPr>
          <p:cNvPr id="3" name="Content Placeholder 2"/>
          <p:cNvSpPr>
            <a:spLocks noGrp="1"/>
          </p:cNvSpPr>
          <p:nvPr>
            <p:ph idx="1"/>
          </p:nvPr>
        </p:nvSpPr>
        <p:spPr>
          <a:xfrm>
            <a:off x="836513" y="1618559"/>
            <a:ext cx="9523545" cy="2057896"/>
          </a:xfrm>
        </p:spPr>
        <p:txBody>
          <a:bodyPr>
            <a:normAutofit/>
          </a:bodyPr>
          <a:lstStyle/>
          <a:p>
            <a:pPr marL="0" indent="0">
              <a:buNone/>
            </a:pPr>
            <a:r>
              <a:rPr lang="en-US" dirty="0"/>
              <a:t>Because follow-up services take place after the customer has completed participation in a program, the customer should be exited as usual.</a:t>
            </a:r>
          </a:p>
          <a:p>
            <a:r>
              <a:rPr lang="en-US" dirty="0"/>
              <a:t>Indicate that the customer will be receiving follow-up services on the exit form</a:t>
            </a:r>
          </a:p>
        </p:txBody>
      </p:sp>
      <p:pic>
        <p:nvPicPr>
          <p:cNvPr id="4" name="Picture 3"/>
          <p:cNvPicPr>
            <a:picLocks noChangeAspect="1"/>
          </p:cNvPicPr>
          <p:nvPr/>
        </p:nvPicPr>
        <p:blipFill rotWithShape="1">
          <a:blip r:embed="rId2"/>
          <a:srcRect l="8226" t="23808" r="58887" b="36286"/>
          <a:stretch/>
        </p:blipFill>
        <p:spPr>
          <a:xfrm>
            <a:off x="1502336" y="3513518"/>
            <a:ext cx="7690309" cy="2916054"/>
          </a:xfrm>
          <a:prstGeom prst="rect">
            <a:avLst/>
          </a:prstGeom>
          <a:ln w="28575">
            <a:solidFill>
              <a:schemeClr val="accent2">
                <a:lumMod val="50000"/>
              </a:schemeClr>
            </a:solidFill>
          </a:ln>
        </p:spPr>
      </p:pic>
    </p:spTree>
    <p:extLst>
      <p:ext uri="{BB962C8B-B14F-4D97-AF65-F5344CB8AC3E}">
        <p14:creationId xmlns:p14="http://schemas.microsoft.com/office/powerpoint/2010/main" val="1593399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679572"/>
            <a:ext cx="10120280" cy="797584"/>
          </a:xfrm>
        </p:spPr>
        <p:txBody>
          <a:bodyPr/>
          <a:lstStyle/>
          <a:p>
            <a:r>
              <a:rPr lang="en-US" dirty="0"/>
              <a:t>Follow-Up Services in KW Cont’d</a:t>
            </a:r>
          </a:p>
        </p:txBody>
      </p:sp>
      <p:sp>
        <p:nvSpPr>
          <p:cNvPr id="3" name="Content Placeholder 2"/>
          <p:cNvSpPr>
            <a:spLocks noGrp="1"/>
          </p:cNvSpPr>
          <p:nvPr>
            <p:ph idx="1"/>
          </p:nvPr>
        </p:nvSpPr>
        <p:spPr>
          <a:xfrm>
            <a:off x="921353" y="1542277"/>
            <a:ext cx="9584722" cy="3174122"/>
          </a:xfrm>
        </p:spPr>
        <p:txBody>
          <a:bodyPr/>
          <a:lstStyle/>
          <a:p>
            <a:r>
              <a:rPr lang="en-US" dirty="0"/>
              <a:t>Open a “Follow-up Services” service in the corresponding program enrollment &amp; enter a program note including the contact schedule and plan for services</a:t>
            </a:r>
          </a:p>
          <a:p>
            <a:pPr lvl="1"/>
            <a:r>
              <a:rPr lang="en-US" dirty="0"/>
              <a:t>The </a:t>
            </a:r>
            <a:r>
              <a:rPr lang="en-US" dirty="0" smtClean="0"/>
              <a:t>estimated end </a:t>
            </a:r>
            <a:r>
              <a:rPr lang="en-US" dirty="0"/>
              <a:t>date should be set to the next planned contact date (or at most 90 days from the open date)</a:t>
            </a:r>
          </a:p>
          <a:p>
            <a:pPr lvl="1"/>
            <a:r>
              <a:rPr lang="en-US" dirty="0"/>
              <a:t>After contact and/or provision of services, </a:t>
            </a:r>
            <a:r>
              <a:rPr lang="en-US"/>
              <a:t>the </a:t>
            </a:r>
            <a:r>
              <a:rPr lang="en-US" smtClean="0"/>
              <a:t>estimated end </a:t>
            </a:r>
            <a:r>
              <a:rPr lang="en-US" dirty="0"/>
              <a:t>date of the service should be bumped out</a:t>
            </a:r>
          </a:p>
          <a:p>
            <a:r>
              <a:rPr lang="en-US" dirty="0"/>
              <a:t>When the customer has completed follow-up activities (or fallen out of contact, etc.) the </a:t>
            </a:r>
            <a:r>
              <a:rPr lang="en-US" dirty="0" smtClean="0"/>
              <a:t>CM </a:t>
            </a:r>
            <a:r>
              <a:rPr lang="en-US" dirty="0"/>
              <a:t>should close the service</a:t>
            </a:r>
          </a:p>
          <a:p>
            <a:endParaRPr lang="en-US" dirty="0"/>
          </a:p>
        </p:txBody>
      </p:sp>
      <p:pic>
        <p:nvPicPr>
          <p:cNvPr id="6" name="Picture 5"/>
          <p:cNvPicPr>
            <a:picLocks noChangeAspect="1"/>
          </p:cNvPicPr>
          <p:nvPr/>
        </p:nvPicPr>
        <p:blipFill rotWithShape="1">
          <a:blip r:embed="rId2"/>
          <a:srcRect l="66964" t="18855" r="11697" b="57050"/>
          <a:stretch/>
        </p:blipFill>
        <p:spPr>
          <a:xfrm>
            <a:off x="1670958" y="4716399"/>
            <a:ext cx="5644242" cy="1991624"/>
          </a:xfrm>
          <a:prstGeom prst="rect">
            <a:avLst/>
          </a:prstGeom>
          <a:ln w="28575">
            <a:solidFill>
              <a:schemeClr val="accent2">
                <a:lumMod val="50000"/>
              </a:schemeClr>
            </a:solidFill>
          </a:ln>
        </p:spPr>
      </p:pic>
    </p:spTree>
    <p:extLst>
      <p:ext uri="{BB962C8B-B14F-4D97-AF65-F5344CB8AC3E}">
        <p14:creationId xmlns:p14="http://schemas.microsoft.com/office/powerpoint/2010/main" val="174161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679572"/>
            <a:ext cx="10041920" cy="797584"/>
          </a:xfrm>
        </p:spPr>
        <p:txBody>
          <a:bodyPr/>
          <a:lstStyle/>
          <a:p>
            <a:r>
              <a:rPr lang="en-US" dirty="0" smtClean="0"/>
              <a:t>Returning Customers</a:t>
            </a:r>
            <a:endParaRPr lang="en-US" dirty="0"/>
          </a:p>
        </p:txBody>
      </p:sp>
      <p:sp>
        <p:nvSpPr>
          <p:cNvPr id="3" name="Content Placeholder 2"/>
          <p:cNvSpPr>
            <a:spLocks noGrp="1"/>
          </p:cNvSpPr>
          <p:nvPr>
            <p:ph idx="1"/>
          </p:nvPr>
        </p:nvSpPr>
        <p:spPr>
          <a:xfrm>
            <a:off x="893270" y="1477156"/>
            <a:ext cx="9308005" cy="4791669"/>
          </a:xfrm>
        </p:spPr>
        <p:txBody>
          <a:bodyPr>
            <a:normAutofit/>
          </a:bodyPr>
          <a:lstStyle/>
          <a:p>
            <a:pPr marL="0" indent="0">
              <a:buNone/>
            </a:pPr>
            <a:r>
              <a:rPr lang="en-US" dirty="0" smtClean="0"/>
              <a:t>“Returning” here means the customer comes back to the WFC in need of services that do no fall into the regular category of follow-up services. </a:t>
            </a:r>
          </a:p>
          <a:p>
            <a:r>
              <a:rPr lang="en-US" dirty="0" smtClean="0"/>
              <a:t>If it’s been over 90 days since their last program service (not including follow-up), and their exit has not processed, the WP will need to email Wendy R and have her process the exit so an enrollment can be re-opened.</a:t>
            </a:r>
          </a:p>
          <a:p>
            <a:pPr lvl="1"/>
            <a:r>
              <a:rPr lang="en-US" dirty="0" smtClean="0"/>
              <a:t>If the exit/closure of services has been approved, then the WP would just open the enrollment as usual and complete eligibility as necessary</a:t>
            </a:r>
          </a:p>
          <a:p>
            <a:r>
              <a:rPr lang="en-US" dirty="0" smtClean="0"/>
              <a:t>If it’s been less than 90 days since their last program service, WP should contact Wendy R to let her know the exit should be denied. The WP should then provide services as usual</a:t>
            </a:r>
          </a:p>
        </p:txBody>
      </p:sp>
    </p:spTree>
    <p:extLst>
      <p:ext uri="{BB962C8B-B14F-4D97-AF65-F5344CB8AC3E}">
        <p14:creationId xmlns:p14="http://schemas.microsoft.com/office/powerpoint/2010/main" val="1935648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2">
      <a:dk1>
        <a:sysClr val="windowText" lastClr="000000"/>
      </a:dk1>
      <a:lt1>
        <a:sysClr val="window" lastClr="FFFFFF"/>
      </a:lt1>
      <a:dk2>
        <a:srgbClr val="1F497D"/>
      </a:dk2>
      <a:lt2>
        <a:srgbClr val="EEECE1"/>
      </a:lt2>
      <a:accent1>
        <a:srgbClr val="13406A"/>
      </a:accent1>
      <a:accent2>
        <a:srgbClr val="AD2531"/>
      </a:accent2>
      <a:accent3>
        <a:srgbClr val="B6A781"/>
      </a:accent3>
      <a:accent4>
        <a:srgbClr val="0D2C49"/>
      </a:accent4>
      <a:accent5>
        <a:srgbClr val="FFCB5F"/>
      </a:accent5>
      <a:accent6>
        <a:srgbClr val="F79646"/>
      </a:accent6>
      <a:hlink>
        <a:srgbClr val="0000FF"/>
      </a:hlink>
      <a:folHlink>
        <a:srgbClr val="800080"/>
      </a:folHlink>
    </a:clrScheme>
    <a:fontScheme name="WFC1">
      <a:majorFont>
        <a:latin typeface="Arial Black"/>
        <a:ea typeface=""/>
        <a:cs typeface=""/>
      </a:majorFont>
      <a:minorFont>
        <a:latin typeface="Arial"/>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435</TotalTime>
  <Words>864</Words>
  <Application>Microsoft Office PowerPoint</Application>
  <PresentationFormat>Widescreen</PresentationFormat>
  <Paragraphs>61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Wingdings 3</vt:lpstr>
      <vt:lpstr>Ion</vt:lpstr>
      <vt:lpstr>Follow-up Services</vt:lpstr>
      <vt:lpstr>Purpose of Follow-up Services</vt:lpstr>
      <vt:lpstr>Follow-Up for Adult &amp; DW</vt:lpstr>
      <vt:lpstr>Adult &amp; DW Follow-up </vt:lpstr>
      <vt:lpstr>Follow-Up for Youth</vt:lpstr>
      <vt:lpstr>Youth Follow-up</vt:lpstr>
      <vt:lpstr>Follow-Up Services in KW</vt:lpstr>
      <vt:lpstr>Follow-Up Services in KW Cont’d</vt:lpstr>
      <vt:lpstr>Returning Customers</vt:lpstr>
      <vt:lpstr>Questions, Concerns,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 -p Services</dc:title>
  <dc:creator>Janet Sutton</dc:creator>
  <cp:lastModifiedBy>Janet Sutton</cp:lastModifiedBy>
  <cp:revision>36</cp:revision>
  <dcterms:created xsi:type="dcterms:W3CDTF">2021-01-06T13:59:34Z</dcterms:created>
  <dcterms:modified xsi:type="dcterms:W3CDTF">2021-01-13T19:27:02Z</dcterms:modified>
</cp:coreProperties>
</file>