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4" r:id="rId8"/>
    <p:sldId id="262" r:id="rId9"/>
    <p:sldId id="263"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2" d="100"/>
          <a:sy n="52" d="100"/>
        </p:scale>
        <p:origin x="121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5" cy="1646302"/>
          </a:xfrm>
        </p:spPr>
        <p:txBody>
          <a:bodyPr anchor="b">
            <a:noAutofit/>
          </a:bodyPr>
          <a:lstStyle>
            <a:lvl1pPr algn="r">
              <a:defRPr sz="5400">
                <a:solidFill>
                  <a:schemeClr val="accent1"/>
                </a:solidFill>
              </a:defRPr>
            </a:lvl1pPr>
          </a:lstStyle>
          <a:p>
            <a:endParaRPr lang="en-US" dirty="0"/>
          </a:p>
        </p:txBody>
      </p:sp>
      <p:sp>
        <p:nvSpPr>
          <p:cNvPr id="3" name="Subtitle 2"/>
          <p:cNvSpPr>
            <a:spLocks noGrp="1"/>
          </p:cNvSpPr>
          <p:nvPr>
            <p:ph type="subTitle" idx="1" hasCustomPrompt="1"/>
          </p:nvPr>
        </p:nvSpPr>
        <p:spPr>
          <a:xfrm>
            <a:off x="1507067" y="4050833"/>
            <a:ext cx="7766936" cy="1096899"/>
          </a:xfrm>
        </p:spPr>
        <p:txBody>
          <a:bodyPr anchor="t"/>
          <a:lstStyle>
            <a:lvl1pPr marL="0" indent="0" algn="r">
              <a:buNone/>
              <a:defRPr baseline="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 </a:t>
            </a:r>
          </a:p>
        </p:txBody>
      </p:sp>
      <p:sp>
        <p:nvSpPr>
          <p:cNvPr id="4" name="Date Placeholder 3"/>
          <p:cNvSpPr>
            <a:spLocks noGrp="1"/>
          </p:cNvSpPr>
          <p:nvPr>
            <p:ph type="dt" sz="half" idx="10"/>
          </p:nvPr>
        </p:nvSpPr>
        <p:spPr/>
        <p:txBody>
          <a:bodyPr/>
          <a:lstStyle/>
          <a:p>
            <a:fld id="{B61BEF0D-F0BB-DE4B-95CE-6DB70DBA9567}" type="datetimeFigureOut">
              <a:rPr lang="en-US" dirty="0"/>
              <a:pPr/>
              <a:t>7/10/2020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7/10/2020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66618"/>
          </a:xfr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677334" y="1758447"/>
            <a:ext cx="8596668" cy="4032753"/>
          </a:xfrm>
        </p:spPr>
        <p:txBody>
          <a:bodyPr/>
          <a:lstStyle>
            <a:lvl1pPr>
              <a:defRPr sz="2000"/>
            </a:lvl1pPr>
            <a:lvl2pPr>
              <a:defRPr sz="1800"/>
            </a:lvl2pPr>
            <a:lvl3pPr>
              <a:defRPr sz="1600"/>
            </a:lvl3pPr>
            <a:lvl4pPr>
              <a:defRPr sz="1400"/>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7/10/2020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27212" y="6288574"/>
            <a:ext cx="1955767" cy="51045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356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1786877"/>
            <a:ext cx="4184035" cy="3880772"/>
          </a:xfrm>
        </p:spPr>
        <p:txBody>
          <a:bodyPr/>
          <a:lstStyle>
            <a:lvl1pPr>
              <a:defRPr sz="2000"/>
            </a:lvl1pPr>
            <a:lvl2pPr>
              <a:defRPr sz="1800"/>
            </a:lvl2pPr>
            <a:lvl3pPr>
              <a:defRPr sz="1600"/>
            </a:lvl3pPr>
            <a:lvl4pPr>
              <a:defRPr sz="1400"/>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13116" y="1786876"/>
            <a:ext cx="4184034" cy="3880773"/>
          </a:xfrm>
        </p:spPr>
        <p:txBody>
          <a:bodyPr/>
          <a:lstStyle>
            <a:lvl1pPr>
              <a:defRPr sz="2000"/>
            </a:lvl1pPr>
            <a:lvl2pPr>
              <a:defRPr sz="1800"/>
            </a:lvl2pPr>
            <a:lvl3pPr>
              <a:defRPr sz="1600"/>
            </a:lvl3pPr>
            <a:lvl4pPr>
              <a:defRPr sz="1400"/>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B712588-04B1-427B-82EE-E8DB90309F08}" type="datetimeFigureOut">
              <a:rPr lang="en-US" dirty="0"/>
              <a:t>7/10/2020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27212" y="6288574"/>
            <a:ext cx="1955767" cy="51045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2727"/>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4" y="1652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75744" y="2340081"/>
            <a:ext cx="4185623" cy="3304117"/>
          </a:xfrm>
        </p:spPr>
        <p:txBody>
          <a:bodyPr>
            <a:normAutofit/>
          </a:bodyPr>
          <a:lstStyle>
            <a:lvl1pPr>
              <a:defRPr sz="2000"/>
            </a:lvl1pPr>
            <a:lvl2pPr>
              <a:defRPr sz="1800"/>
            </a:lvl2pPr>
            <a:lvl3pPr>
              <a:defRPr sz="1600"/>
            </a:lvl3pPr>
            <a:lvl4pPr>
              <a:defRPr sz="1400"/>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112324" y="1652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5" y="2340080"/>
            <a:ext cx="4185617" cy="3304117"/>
          </a:xfrm>
        </p:spPr>
        <p:txBody>
          <a:bodyPr>
            <a:normAutofit/>
          </a:bodyPr>
          <a:lstStyle>
            <a:lvl1pPr>
              <a:defRPr sz="2000"/>
            </a:lvl1pPr>
            <a:lvl2pPr>
              <a:defRPr sz="1800"/>
            </a:lvl2pPr>
            <a:lvl3pPr>
              <a:defRPr sz="1600"/>
            </a:lvl3pPr>
            <a:lvl4pPr>
              <a:defRPr sz="1400"/>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7/10/2020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27212" y="6288574"/>
            <a:ext cx="1955767" cy="51045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27212" y="6288574"/>
            <a:ext cx="1955767" cy="51045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7/10/2020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7/10/2020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9211" y="2404531"/>
            <a:ext cx="8714792" cy="1646302"/>
          </a:xfrm>
        </p:spPr>
        <p:txBody>
          <a:bodyPr/>
          <a:lstStyle/>
          <a:p>
            <a:r>
              <a:rPr lang="en-US" dirty="0"/>
              <a:t>Documenting Contact with Customers</a:t>
            </a:r>
          </a:p>
        </p:txBody>
      </p:sp>
      <p:sp>
        <p:nvSpPr>
          <p:cNvPr id="3" name="Subtitle 2"/>
          <p:cNvSpPr>
            <a:spLocks noGrp="1"/>
          </p:cNvSpPr>
          <p:nvPr>
            <p:ph type="subTitle" idx="1"/>
          </p:nvPr>
        </p:nvSpPr>
        <p:spPr/>
        <p:txBody>
          <a:bodyPr>
            <a:normAutofit/>
          </a:bodyPr>
          <a:lstStyle/>
          <a:p>
            <a:r>
              <a:rPr lang="en-US" sz="2400" b="1" dirty="0"/>
              <a:t>A various note review</a:t>
            </a:r>
          </a:p>
        </p:txBody>
      </p:sp>
    </p:spTree>
    <p:extLst>
      <p:ext uri="{BB962C8B-B14F-4D97-AF65-F5344CB8AC3E}">
        <p14:creationId xmlns:p14="http://schemas.microsoft.com/office/powerpoint/2010/main" val="392677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76807"/>
            <a:ext cx="8960442" cy="808653"/>
          </a:xfrm>
        </p:spPr>
        <p:txBody>
          <a:bodyPr>
            <a:noAutofit/>
          </a:bodyPr>
          <a:lstStyle/>
          <a:p>
            <a:r>
              <a:rPr lang="en-US" sz="2400" dirty="0"/>
              <a:t>Now Let’s Recap: </a:t>
            </a:r>
            <a:br>
              <a:rPr lang="en-US" sz="2400" dirty="0"/>
            </a:br>
            <a:r>
              <a:rPr lang="en-US" sz="2400" dirty="0"/>
              <a:t>Does it Require a Case Note and Where Does it Go?</a:t>
            </a:r>
          </a:p>
        </p:txBody>
      </p:sp>
      <p:sp>
        <p:nvSpPr>
          <p:cNvPr id="3" name="Content Placeholder 2"/>
          <p:cNvSpPr>
            <a:spLocks noGrp="1"/>
          </p:cNvSpPr>
          <p:nvPr>
            <p:ph idx="1"/>
          </p:nvPr>
        </p:nvSpPr>
        <p:spPr>
          <a:xfrm>
            <a:off x="677334" y="1085460"/>
            <a:ext cx="8475810" cy="5091406"/>
          </a:xfrm>
        </p:spPr>
        <p:txBody>
          <a:bodyPr>
            <a:normAutofit lnSpcReduction="10000"/>
          </a:bodyPr>
          <a:lstStyle/>
          <a:p>
            <a:pPr marL="0" indent="0">
              <a:buNone/>
            </a:pPr>
            <a:r>
              <a:rPr lang="en-US" sz="1400" dirty="0"/>
              <a:t>(You can answer in the chat)</a:t>
            </a:r>
            <a:endParaRPr lang="en-US" sz="1400" b="1" dirty="0"/>
          </a:p>
          <a:p>
            <a:pPr lvl="1"/>
            <a:r>
              <a:rPr lang="en-US" dirty="0"/>
              <a:t>You call a job seeker and leave a message with their spouse</a:t>
            </a:r>
          </a:p>
          <a:p>
            <a:pPr lvl="2"/>
            <a:r>
              <a:rPr lang="en-US" dirty="0">
                <a:solidFill>
                  <a:schemeClr val="accent1"/>
                </a:solidFill>
              </a:rPr>
              <a:t>Yes, Client Notes</a:t>
            </a:r>
          </a:p>
          <a:p>
            <a:pPr lvl="1"/>
            <a:r>
              <a:rPr lang="en-US" dirty="0"/>
              <a:t>You speak with a school about a client funded by us and confirm their progress</a:t>
            </a:r>
          </a:p>
          <a:p>
            <a:pPr lvl="2"/>
            <a:r>
              <a:rPr lang="en-US" dirty="0">
                <a:solidFill>
                  <a:schemeClr val="accent1"/>
                </a:solidFill>
              </a:rPr>
              <a:t>Yes, Client Notes</a:t>
            </a:r>
          </a:p>
          <a:p>
            <a:pPr lvl="1"/>
            <a:r>
              <a:rPr lang="en-US" dirty="0"/>
              <a:t>You speak with a client to request they return books and tools since they dropped out of their training program</a:t>
            </a:r>
          </a:p>
          <a:p>
            <a:pPr lvl="2"/>
            <a:r>
              <a:rPr lang="en-US" dirty="0">
                <a:solidFill>
                  <a:schemeClr val="accent1"/>
                </a:solidFill>
              </a:rPr>
              <a:t>Yes, Program Notes</a:t>
            </a:r>
          </a:p>
          <a:p>
            <a:pPr lvl="1"/>
            <a:r>
              <a:rPr lang="en-US" dirty="0"/>
              <a:t>You leave a message for an employer regarding a Youth Program work experience placement</a:t>
            </a:r>
          </a:p>
          <a:p>
            <a:pPr lvl="2"/>
            <a:r>
              <a:rPr lang="en-US" dirty="0">
                <a:solidFill>
                  <a:schemeClr val="accent1"/>
                </a:solidFill>
              </a:rPr>
              <a:t>Yes, Employer Notes</a:t>
            </a:r>
          </a:p>
          <a:p>
            <a:pPr lvl="1"/>
            <a:r>
              <a:rPr lang="en-US" dirty="0"/>
              <a:t>You speak with an employer about a SCSEP participant and help them set up a job fair</a:t>
            </a:r>
          </a:p>
          <a:p>
            <a:pPr lvl="2"/>
            <a:r>
              <a:rPr lang="en-US" dirty="0">
                <a:solidFill>
                  <a:schemeClr val="accent1"/>
                </a:solidFill>
              </a:rPr>
              <a:t>Yes, Employer Contact Tracking</a:t>
            </a:r>
          </a:p>
        </p:txBody>
      </p:sp>
      <p:pic>
        <p:nvPicPr>
          <p:cNvPr id="4098" name="Picture 2" descr="word">
            <a:extLst>
              <a:ext uri="{FF2B5EF4-FFF2-40B4-BE49-F238E27FC236}">
                <a16:creationId xmlns:a16="http://schemas.microsoft.com/office/drawing/2014/main" id="{FD9019DD-469E-4B86-9DAB-2651151AB0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7590" y="1667818"/>
            <a:ext cx="3004410" cy="2940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54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0BE8E-8D60-45FE-91D8-1EA69DE2EF89}"/>
              </a:ext>
            </a:extLst>
          </p:cNvPr>
          <p:cNvSpPr>
            <a:spLocks noGrp="1"/>
          </p:cNvSpPr>
          <p:nvPr>
            <p:ph type="title"/>
          </p:nvPr>
        </p:nvSpPr>
        <p:spPr/>
        <p:txBody>
          <a:bodyPr/>
          <a:lstStyle/>
          <a:p>
            <a:r>
              <a:rPr lang="en-US" dirty="0"/>
              <a:t>Questions?</a:t>
            </a:r>
          </a:p>
        </p:txBody>
      </p:sp>
      <p:pic>
        <p:nvPicPr>
          <p:cNvPr id="4" name="Picture 3">
            <a:extLst>
              <a:ext uri="{FF2B5EF4-FFF2-40B4-BE49-F238E27FC236}">
                <a16:creationId xmlns:a16="http://schemas.microsoft.com/office/drawing/2014/main" id="{0F9ED542-BA27-4DF1-9394-872C1F34F204}"/>
              </a:ext>
            </a:extLst>
          </p:cNvPr>
          <p:cNvPicPr>
            <a:picLocks noChangeAspect="1"/>
          </p:cNvPicPr>
          <p:nvPr/>
        </p:nvPicPr>
        <p:blipFill>
          <a:blip r:embed="rId2"/>
          <a:stretch>
            <a:fillRect/>
          </a:stretch>
        </p:blipFill>
        <p:spPr>
          <a:xfrm>
            <a:off x="4545352" y="1388880"/>
            <a:ext cx="3696087" cy="2324882"/>
          </a:xfrm>
          <a:prstGeom prst="rect">
            <a:avLst/>
          </a:prstGeom>
        </p:spPr>
      </p:pic>
      <p:pic>
        <p:nvPicPr>
          <p:cNvPr id="6" name="Picture 5">
            <a:extLst>
              <a:ext uri="{FF2B5EF4-FFF2-40B4-BE49-F238E27FC236}">
                <a16:creationId xmlns:a16="http://schemas.microsoft.com/office/drawing/2014/main" id="{02393EEF-D83E-4006-8362-9A764FF1B02B}"/>
              </a:ext>
            </a:extLst>
          </p:cNvPr>
          <p:cNvPicPr>
            <a:picLocks noChangeAspect="1"/>
          </p:cNvPicPr>
          <p:nvPr/>
        </p:nvPicPr>
        <p:blipFill rotWithShape="1">
          <a:blip r:embed="rId3"/>
          <a:srcRect l="2361" t="5411"/>
          <a:stretch/>
        </p:blipFill>
        <p:spPr>
          <a:xfrm>
            <a:off x="186430" y="3559946"/>
            <a:ext cx="4020961" cy="2760955"/>
          </a:xfrm>
          <a:prstGeom prst="rect">
            <a:avLst/>
          </a:prstGeom>
        </p:spPr>
      </p:pic>
      <p:pic>
        <p:nvPicPr>
          <p:cNvPr id="8" name="Picture 7">
            <a:extLst>
              <a:ext uri="{FF2B5EF4-FFF2-40B4-BE49-F238E27FC236}">
                <a16:creationId xmlns:a16="http://schemas.microsoft.com/office/drawing/2014/main" id="{0B07AECB-80F9-458F-85DF-8B1495EC6E89}"/>
              </a:ext>
            </a:extLst>
          </p:cNvPr>
          <p:cNvPicPr>
            <a:picLocks noChangeAspect="1"/>
          </p:cNvPicPr>
          <p:nvPr/>
        </p:nvPicPr>
        <p:blipFill>
          <a:blip r:embed="rId4"/>
          <a:stretch>
            <a:fillRect/>
          </a:stretch>
        </p:blipFill>
        <p:spPr>
          <a:xfrm>
            <a:off x="8442664" y="-11321"/>
            <a:ext cx="3749337" cy="6869322"/>
          </a:xfrm>
          <a:prstGeom prst="rect">
            <a:avLst/>
          </a:prstGeom>
        </p:spPr>
      </p:pic>
      <p:sp>
        <p:nvSpPr>
          <p:cNvPr id="9" name="TextBox 8">
            <a:extLst>
              <a:ext uri="{FF2B5EF4-FFF2-40B4-BE49-F238E27FC236}">
                <a16:creationId xmlns:a16="http://schemas.microsoft.com/office/drawing/2014/main" id="{076180EA-48D7-491C-9249-A5A331029017}"/>
              </a:ext>
            </a:extLst>
          </p:cNvPr>
          <p:cNvSpPr txBox="1"/>
          <p:nvPr/>
        </p:nvSpPr>
        <p:spPr>
          <a:xfrm>
            <a:off x="4545352" y="432088"/>
            <a:ext cx="3696087" cy="646331"/>
          </a:xfrm>
          <a:prstGeom prst="rect">
            <a:avLst/>
          </a:prstGeom>
          <a:noFill/>
        </p:spPr>
        <p:txBody>
          <a:bodyPr wrap="square" rtlCol="0">
            <a:spAutoFit/>
          </a:bodyPr>
          <a:lstStyle/>
          <a:p>
            <a:r>
              <a:rPr lang="en-US" dirty="0"/>
              <a:t>Sergei looks possibly prepared to answer them…</a:t>
            </a:r>
          </a:p>
        </p:txBody>
      </p:sp>
      <p:sp>
        <p:nvSpPr>
          <p:cNvPr id="10" name="TextBox 9">
            <a:extLst>
              <a:ext uri="{FF2B5EF4-FFF2-40B4-BE49-F238E27FC236}">
                <a16:creationId xmlns:a16="http://schemas.microsoft.com/office/drawing/2014/main" id="{36DF91D9-E2F0-4DDC-96C3-09E6E2A0AEC4}"/>
              </a:ext>
            </a:extLst>
          </p:cNvPr>
          <p:cNvSpPr txBox="1"/>
          <p:nvPr/>
        </p:nvSpPr>
        <p:spPr>
          <a:xfrm>
            <a:off x="186430" y="2776423"/>
            <a:ext cx="3764133" cy="646331"/>
          </a:xfrm>
          <a:prstGeom prst="rect">
            <a:avLst/>
          </a:prstGeom>
          <a:noFill/>
        </p:spPr>
        <p:txBody>
          <a:bodyPr wrap="square" rtlCol="0">
            <a:spAutoFit/>
          </a:bodyPr>
          <a:lstStyle/>
          <a:p>
            <a:r>
              <a:rPr lang="en-US" dirty="0"/>
              <a:t>Alas, Tucker does not seem prepared to do much of anything.</a:t>
            </a:r>
          </a:p>
        </p:txBody>
      </p:sp>
    </p:spTree>
    <p:extLst>
      <p:ext uri="{BB962C8B-B14F-4D97-AF65-F5344CB8AC3E}">
        <p14:creationId xmlns:p14="http://schemas.microsoft.com/office/powerpoint/2010/main" val="97456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8653"/>
          </a:xfrm>
        </p:spPr>
        <p:txBody>
          <a:bodyPr/>
          <a:lstStyle/>
          <a:p>
            <a:r>
              <a:rPr lang="en-US" dirty="0"/>
              <a:t>Types of Customer Contact</a:t>
            </a:r>
          </a:p>
        </p:txBody>
      </p:sp>
      <p:sp>
        <p:nvSpPr>
          <p:cNvPr id="3" name="Content Placeholder 2"/>
          <p:cNvSpPr>
            <a:spLocks noGrp="1"/>
          </p:cNvSpPr>
          <p:nvPr>
            <p:ph idx="1"/>
          </p:nvPr>
        </p:nvSpPr>
        <p:spPr>
          <a:xfrm>
            <a:off x="677334" y="1307592"/>
            <a:ext cx="8960442" cy="4869274"/>
          </a:xfrm>
        </p:spPr>
        <p:txBody>
          <a:bodyPr>
            <a:normAutofit fontScale="92500" lnSpcReduction="10000"/>
          </a:bodyPr>
          <a:lstStyle/>
          <a:p>
            <a:pPr marL="0" indent="0">
              <a:buNone/>
            </a:pPr>
            <a:r>
              <a:rPr lang="en-US" b="1" dirty="0"/>
              <a:t>Let’s play: WHERE DOES IT GET DOCUMENTED! </a:t>
            </a:r>
            <a:r>
              <a:rPr lang="en-US" sz="1400" dirty="0"/>
              <a:t>(You can answer in the chat)</a:t>
            </a:r>
            <a:endParaRPr lang="en-US" sz="1400" b="1" dirty="0"/>
          </a:p>
          <a:p>
            <a:pPr lvl="1"/>
            <a:r>
              <a:rPr lang="en-US" dirty="0"/>
              <a:t>If you call a job seeker but leave a voice mail?</a:t>
            </a:r>
          </a:p>
          <a:p>
            <a:pPr lvl="2"/>
            <a:r>
              <a:rPr lang="en-US" dirty="0">
                <a:solidFill>
                  <a:schemeClr val="accent1"/>
                </a:solidFill>
              </a:rPr>
              <a:t>Client Notes</a:t>
            </a:r>
          </a:p>
          <a:p>
            <a:pPr lvl="1"/>
            <a:r>
              <a:rPr lang="en-US" dirty="0"/>
              <a:t>If you have a conversation about services with a job seeker on the phone?</a:t>
            </a:r>
          </a:p>
          <a:p>
            <a:pPr lvl="2"/>
            <a:r>
              <a:rPr lang="en-US" dirty="0">
                <a:solidFill>
                  <a:schemeClr val="accent1"/>
                </a:solidFill>
              </a:rPr>
              <a:t>Program Notes</a:t>
            </a:r>
          </a:p>
          <a:p>
            <a:pPr lvl="1"/>
            <a:r>
              <a:rPr lang="en-US" dirty="0"/>
              <a:t>If you provide a service to a job seeker?</a:t>
            </a:r>
          </a:p>
          <a:p>
            <a:pPr lvl="2"/>
            <a:r>
              <a:rPr lang="en-US" dirty="0">
                <a:solidFill>
                  <a:schemeClr val="accent1"/>
                </a:solidFill>
              </a:rPr>
              <a:t>Program Notes</a:t>
            </a:r>
          </a:p>
          <a:p>
            <a:pPr lvl="1"/>
            <a:r>
              <a:rPr lang="en-US" dirty="0"/>
              <a:t>If you attempt contact with an employer?</a:t>
            </a:r>
          </a:p>
          <a:p>
            <a:pPr lvl="2"/>
            <a:r>
              <a:rPr lang="en-US" dirty="0">
                <a:solidFill>
                  <a:schemeClr val="accent1"/>
                </a:solidFill>
              </a:rPr>
              <a:t>Employer Notes</a:t>
            </a:r>
          </a:p>
          <a:p>
            <a:pPr lvl="1"/>
            <a:r>
              <a:rPr lang="en-US" dirty="0"/>
              <a:t>If you have a conversation with an employer and provide a business service?</a:t>
            </a:r>
          </a:p>
          <a:p>
            <a:pPr lvl="2"/>
            <a:r>
              <a:rPr lang="en-US" dirty="0">
                <a:solidFill>
                  <a:schemeClr val="accent1"/>
                </a:solidFill>
              </a:rPr>
              <a:t>Business Contact Tracking</a:t>
            </a:r>
          </a:p>
          <a:p>
            <a:pPr marL="114300" indent="0">
              <a:buNone/>
            </a:pPr>
            <a:r>
              <a:rPr lang="en-US" sz="2600" dirty="0">
                <a:solidFill>
                  <a:srgbClr val="FF0000"/>
                </a:solidFill>
              </a:rPr>
              <a:t>Finish this sentence: “If it is not in case notes,</a:t>
            </a:r>
            <a:r>
              <a:rPr lang="en-US" dirty="0">
                <a:solidFill>
                  <a:schemeClr val="accent1"/>
                </a:solidFill>
              </a:rPr>
              <a:t> </a:t>
            </a:r>
          </a:p>
          <a:p>
            <a:pPr marL="514350" lvl="1" indent="0">
              <a:buNone/>
            </a:pPr>
            <a:r>
              <a:rPr lang="en-US" dirty="0">
                <a:solidFill>
                  <a:schemeClr val="accent1"/>
                </a:solidFill>
              </a:rPr>
              <a:t>													</a:t>
            </a:r>
            <a:r>
              <a:rPr lang="en-US" sz="2600" u="sng" dirty="0">
                <a:solidFill>
                  <a:schemeClr val="accent1"/>
                </a:solidFill>
              </a:rPr>
              <a:t>it didn’t happen</a:t>
            </a:r>
            <a:r>
              <a:rPr lang="en-US" sz="2600" dirty="0">
                <a:solidFill>
                  <a:schemeClr val="accent1"/>
                </a:solidFill>
              </a:rPr>
              <a:t>”.</a:t>
            </a:r>
          </a:p>
        </p:txBody>
      </p:sp>
      <p:pic>
        <p:nvPicPr>
          <p:cNvPr id="1026" name="Picture 2" descr="123 Best Social Work Humor images | Social work humor, Work humor ...">
            <a:extLst>
              <a:ext uri="{FF2B5EF4-FFF2-40B4-BE49-F238E27FC236}">
                <a16:creationId xmlns:a16="http://schemas.microsoft.com/office/drawing/2014/main" id="{538820C9-0757-4F66-A13A-D3F91544A9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232" y="518709"/>
            <a:ext cx="8706364" cy="6159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additive="base">
                                        <p:cTn id="3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 calcmode="lin" valueType="num">
                                      <p:cBhvr additive="base">
                                        <p:cTn id="4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26"/>
                                        </p:tgtEl>
                                        <p:attrNameLst>
                                          <p:attrName>style.visibility</p:attrName>
                                        </p:attrNameLst>
                                      </p:cBhvr>
                                      <p:to>
                                        <p:strVal val="visible"/>
                                      </p:to>
                                    </p:set>
                                    <p:anim calcmode="lin" valueType="num">
                                      <p:cBhvr additive="base">
                                        <p:cTn id="49" dur="500" fill="hold"/>
                                        <p:tgtEl>
                                          <p:spTgt spid="1026"/>
                                        </p:tgtEl>
                                        <p:attrNameLst>
                                          <p:attrName>ppt_x</p:attrName>
                                        </p:attrNameLst>
                                      </p:cBhvr>
                                      <p:tavLst>
                                        <p:tav tm="0">
                                          <p:val>
                                            <p:strVal val="#ppt_x"/>
                                          </p:val>
                                        </p:tav>
                                        <p:tav tm="100000">
                                          <p:val>
                                            <p:strVal val="#ppt_x"/>
                                          </p:val>
                                        </p:tav>
                                      </p:tavLst>
                                    </p:anim>
                                    <p:anim calcmode="lin" valueType="num">
                                      <p:cBhvr additive="base">
                                        <p:cTn id="5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Note Locations &amp; When to Use Them</a:t>
            </a:r>
          </a:p>
        </p:txBody>
      </p:sp>
      <p:sp>
        <p:nvSpPr>
          <p:cNvPr id="3" name="Content Placeholder 2"/>
          <p:cNvSpPr>
            <a:spLocks noGrp="1"/>
          </p:cNvSpPr>
          <p:nvPr>
            <p:ph idx="1"/>
          </p:nvPr>
        </p:nvSpPr>
        <p:spPr>
          <a:xfrm>
            <a:off x="677334" y="1459867"/>
            <a:ext cx="8596668" cy="4455741"/>
          </a:xfrm>
        </p:spPr>
        <p:txBody>
          <a:bodyPr>
            <a:normAutofit fontScale="92500" lnSpcReduction="20000"/>
          </a:bodyPr>
          <a:lstStyle/>
          <a:p>
            <a:r>
              <a:rPr lang="en-US" dirty="0"/>
              <a:t>Client notes</a:t>
            </a:r>
          </a:p>
          <a:p>
            <a:pPr lvl="1"/>
            <a:r>
              <a:rPr lang="en-US" dirty="0"/>
              <a:t>Used for “one-way” communication: leaving messages, sending emails that aren’t immediately returned, program approvals/denials, etc.</a:t>
            </a:r>
          </a:p>
          <a:p>
            <a:pPr lvl="1"/>
            <a:r>
              <a:rPr lang="en-US" dirty="0"/>
              <a:t>Also used for communication with someone other than the customer about the customer (such as a school or employer)</a:t>
            </a:r>
          </a:p>
          <a:p>
            <a:r>
              <a:rPr lang="en-US" dirty="0"/>
              <a:t>Program notes</a:t>
            </a:r>
          </a:p>
          <a:p>
            <a:pPr lvl="1"/>
            <a:r>
              <a:rPr lang="en-US" dirty="0"/>
              <a:t>Used for “two-way” communication: any time you have a conversation with a customer, the documentation goes in the program notes for the highest open enrollment</a:t>
            </a:r>
          </a:p>
          <a:p>
            <a:r>
              <a:rPr lang="en-US" dirty="0"/>
              <a:t>Employer Notes</a:t>
            </a:r>
          </a:p>
          <a:p>
            <a:pPr lvl="1"/>
            <a:r>
              <a:rPr lang="en-US" dirty="0"/>
              <a:t>Used when attempting contact with a business and if services are provided to employers without any two-way contact</a:t>
            </a:r>
          </a:p>
          <a:p>
            <a:r>
              <a:rPr lang="en-US" dirty="0"/>
              <a:t>Employer Contact Tracking</a:t>
            </a:r>
          </a:p>
          <a:p>
            <a:pPr lvl="1"/>
            <a:r>
              <a:rPr lang="en-US" dirty="0"/>
              <a:t>Used when two-way communication occurs AND a Business Service is provided</a:t>
            </a:r>
          </a:p>
        </p:txBody>
      </p:sp>
    </p:spTree>
    <p:extLst>
      <p:ext uri="{BB962C8B-B14F-4D97-AF65-F5344CB8AC3E}">
        <p14:creationId xmlns:p14="http://schemas.microsoft.com/office/powerpoint/2010/main" val="4031819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Basics of Any Note</a:t>
            </a:r>
          </a:p>
        </p:txBody>
      </p:sp>
      <p:sp>
        <p:nvSpPr>
          <p:cNvPr id="3" name="Content Placeholder 2"/>
          <p:cNvSpPr>
            <a:spLocks noGrp="1"/>
          </p:cNvSpPr>
          <p:nvPr>
            <p:ph idx="1"/>
          </p:nvPr>
        </p:nvSpPr>
        <p:spPr>
          <a:xfrm>
            <a:off x="677334" y="1252728"/>
            <a:ext cx="8832426" cy="2880313"/>
          </a:xfrm>
        </p:spPr>
        <p:txBody>
          <a:bodyPr>
            <a:normAutofit/>
          </a:bodyPr>
          <a:lstStyle/>
          <a:p>
            <a:r>
              <a:rPr lang="en-US" dirty="0"/>
              <a:t>Notes are crucial to any customer (job seeker or employer) file</a:t>
            </a:r>
          </a:p>
          <a:p>
            <a:pPr lvl="1"/>
            <a:r>
              <a:rPr lang="en-US" dirty="0"/>
              <a:t>Provide a chronological record of the customer’s involvement in the Center</a:t>
            </a:r>
          </a:p>
          <a:p>
            <a:pPr lvl="1"/>
            <a:r>
              <a:rPr lang="en-US" dirty="0"/>
              <a:t>Detail progress within programs</a:t>
            </a:r>
          </a:p>
          <a:p>
            <a:pPr lvl="1"/>
            <a:r>
              <a:rPr lang="en-US" dirty="0"/>
              <a:t>Explain the need for services</a:t>
            </a:r>
          </a:p>
          <a:p>
            <a:pPr lvl="1"/>
            <a:r>
              <a:rPr lang="en-US" dirty="0"/>
              <a:t>Provide a rationale for all of the actions and documents in the file</a:t>
            </a:r>
          </a:p>
          <a:p>
            <a:pPr lvl="1"/>
            <a:r>
              <a:rPr lang="en-US" dirty="0"/>
              <a:t>Help other staff members determine what has been done and what still needs to be completed to assist the customer</a:t>
            </a:r>
          </a:p>
        </p:txBody>
      </p:sp>
      <p:sp>
        <p:nvSpPr>
          <p:cNvPr id="6" name="Content Placeholder 2"/>
          <p:cNvSpPr txBox="1">
            <a:spLocks/>
          </p:cNvSpPr>
          <p:nvPr/>
        </p:nvSpPr>
        <p:spPr>
          <a:xfrm>
            <a:off x="677334" y="4143896"/>
            <a:ext cx="8596668" cy="46472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Notes must include the 5Ws and 2Hs</a:t>
            </a:r>
          </a:p>
        </p:txBody>
      </p:sp>
      <p:sp>
        <p:nvSpPr>
          <p:cNvPr id="7" name="Content Placeholder 2"/>
          <p:cNvSpPr txBox="1">
            <a:spLocks/>
          </p:cNvSpPr>
          <p:nvPr/>
        </p:nvSpPr>
        <p:spPr>
          <a:xfrm>
            <a:off x="677334" y="4608623"/>
            <a:ext cx="8596668" cy="2112264"/>
          </a:xfrm>
          <a:prstGeom prst="rect">
            <a:avLst/>
          </a:prstGeom>
        </p:spPr>
        <p:txBody>
          <a:bodyPr vert="horz" lIns="91440" tIns="45720" rIns="91440" bIns="45720" numCol="2"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r>
              <a:rPr lang="en-US" dirty="0"/>
              <a:t>Who</a:t>
            </a:r>
          </a:p>
          <a:p>
            <a:pPr lvl="1"/>
            <a:r>
              <a:rPr lang="en-US" dirty="0"/>
              <a:t>What</a:t>
            </a:r>
          </a:p>
          <a:p>
            <a:pPr lvl="1"/>
            <a:r>
              <a:rPr lang="en-US" dirty="0"/>
              <a:t>When</a:t>
            </a:r>
          </a:p>
          <a:p>
            <a:pPr lvl="1"/>
            <a:r>
              <a:rPr lang="en-US" dirty="0"/>
              <a:t>Where</a:t>
            </a:r>
          </a:p>
          <a:p>
            <a:pPr lvl="1"/>
            <a:r>
              <a:rPr lang="en-US" dirty="0"/>
              <a:t>Why </a:t>
            </a:r>
          </a:p>
          <a:p>
            <a:pPr lvl="1"/>
            <a:r>
              <a:rPr lang="en-US" dirty="0"/>
              <a:t>How</a:t>
            </a:r>
          </a:p>
          <a:p>
            <a:pPr lvl="1"/>
            <a:r>
              <a:rPr lang="en-US" dirty="0"/>
              <a:t>How much</a:t>
            </a:r>
          </a:p>
        </p:txBody>
      </p:sp>
      <p:pic>
        <p:nvPicPr>
          <p:cNvPr id="5122" name="Picture 2" descr="To be a Social Worker means…you will never be bored, you will forever be frustrated, will always be challenged, and will carry your clients' burdens on your shoulders each and every day.  That is a super hero!">
            <a:extLst>
              <a:ext uri="{FF2B5EF4-FFF2-40B4-BE49-F238E27FC236}">
                <a16:creationId xmlns:a16="http://schemas.microsoft.com/office/drawing/2014/main" id="{9F50DD27-B1BF-4462-8E88-4A850A0212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0108" y="3719276"/>
            <a:ext cx="3372165" cy="2529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785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 Must-Haves</a:t>
            </a:r>
          </a:p>
        </p:txBody>
      </p:sp>
      <p:sp>
        <p:nvSpPr>
          <p:cNvPr id="3" name="Content Placeholder 2"/>
          <p:cNvSpPr>
            <a:spLocks noGrp="1"/>
          </p:cNvSpPr>
          <p:nvPr>
            <p:ph sz="half" idx="1"/>
          </p:nvPr>
        </p:nvSpPr>
        <p:spPr>
          <a:xfrm>
            <a:off x="613326" y="1549132"/>
            <a:ext cx="4184035" cy="4495051"/>
          </a:xfrm>
        </p:spPr>
        <p:txBody>
          <a:bodyPr>
            <a:normAutofit/>
          </a:bodyPr>
          <a:lstStyle/>
          <a:p>
            <a:r>
              <a:rPr lang="en-US" dirty="0"/>
              <a:t>For WPs &amp; CMs</a:t>
            </a:r>
          </a:p>
          <a:p>
            <a:pPr lvl="1"/>
            <a:r>
              <a:rPr lang="en-US" dirty="0"/>
              <a:t>Customer’s employment history</a:t>
            </a:r>
          </a:p>
          <a:p>
            <a:pPr lvl="2"/>
            <a:r>
              <a:rPr lang="en-US" dirty="0"/>
              <a:t>6 month’s past &amp; current</a:t>
            </a:r>
          </a:p>
          <a:p>
            <a:pPr lvl="2"/>
            <a:r>
              <a:rPr lang="en-US" dirty="0"/>
              <a:t>Any Unemployment Insurance information</a:t>
            </a:r>
          </a:p>
          <a:p>
            <a:pPr lvl="3"/>
            <a:r>
              <a:rPr lang="en-US" dirty="0"/>
              <a:t>If they’ve filed</a:t>
            </a:r>
          </a:p>
          <a:p>
            <a:pPr lvl="3"/>
            <a:r>
              <a:rPr lang="en-US" dirty="0"/>
              <a:t>If they’re currently receiving </a:t>
            </a:r>
          </a:p>
          <a:p>
            <a:pPr lvl="3"/>
            <a:r>
              <a:rPr lang="en-US" dirty="0"/>
              <a:t>If they’ve exhausted</a:t>
            </a:r>
          </a:p>
          <a:p>
            <a:pPr lvl="1"/>
            <a:r>
              <a:rPr lang="en-US" dirty="0"/>
              <a:t>If in a training program, any information about progress</a:t>
            </a:r>
          </a:p>
          <a:p>
            <a:pPr lvl="2"/>
            <a:r>
              <a:rPr lang="en-US" dirty="0"/>
              <a:t>Official grade reports</a:t>
            </a:r>
          </a:p>
          <a:p>
            <a:pPr lvl="2"/>
            <a:r>
              <a:rPr lang="en-US" dirty="0"/>
              <a:t>Any credentials attained</a:t>
            </a:r>
          </a:p>
        </p:txBody>
      </p:sp>
      <p:sp>
        <p:nvSpPr>
          <p:cNvPr id="4" name="Content Placeholder 3"/>
          <p:cNvSpPr>
            <a:spLocks noGrp="1"/>
          </p:cNvSpPr>
          <p:nvPr>
            <p:ph sz="half" idx="2"/>
          </p:nvPr>
        </p:nvSpPr>
        <p:spPr>
          <a:xfrm>
            <a:off x="5089968" y="1549132"/>
            <a:ext cx="4184034" cy="3880773"/>
          </a:xfrm>
        </p:spPr>
        <p:txBody>
          <a:bodyPr>
            <a:normAutofit/>
          </a:bodyPr>
          <a:lstStyle/>
          <a:p>
            <a:r>
              <a:rPr lang="en-US" dirty="0"/>
              <a:t>For BSRs</a:t>
            </a:r>
          </a:p>
          <a:p>
            <a:pPr lvl="1"/>
            <a:r>
              <a:rPr lang="en-US" dirty="0"/>
              <a:t>Contact Tracking Notes</a:t>
            </a:r>
          </a:p>
          <a:p>
            <a:pPr lvl="2"/>
            <a:r>
              <a:rPr lang="en-US" dirty="0"/>
              <a:t>A purpose &amp; result of the interaction and subsequent services provided</a:t>
            </a:r>
          </a:p>
          <a:p>
            <a:pPr lvl="2"/>
            <a:r>
              <a:rPr lang="en-US" dirty="0"/>
              <a:t>Plan of action moving forward</a:t>
            </a:r>
          </a:p>
          <a:p>
            <a:pPr lvl="1"/>
            <a:r>
              <a:rPr lang="en-US" dirty="0"/>
              <a:t>Employer Notes</a:t>
            </a:r>
          </a:p>
          <a:p>
            <a:pPr lvl="2"/>
            <a:r>
              <a:rPr lang="en-US" dirty="0"/>
              <a:t>Details of the attempted contact and any services provided</a:t>
            </a:r>
          </a:p>
        </p:txBody>
      </p:sp>
      <p:pic>
        <p:nvPicPr>
          <p:cNvPr id="3074" name="Picture 2" descr="Social workers rock">
            <a:extLst>
              <a:ext uri="{FF2B5EF4-FFF2-40B4-BE49-F238E27FC236}">
                <a16:creationId xmlns:a16="http://schemas.microsoft.com/office/drawing/2014/main" id="{C4D636E0-B1F7-4E40-B64B-93C90D8C6D6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5119" t="32209" r="5450" b="26462"/>
          <a:stretch/>
        </p:blipFill>
        <p:spPr bwMode="auto">
          <a:xfrm>
            <a:off x="9241692" y="142148"/>
            <a:ext cx="2782667" cy="12859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611137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Importantly</a:t>
            </a:r>
          </a:p>
        </p:txBody>
      </p:sp>
      <p:sp>
        <p:nvSpPr>
          <p:cNvPr id="3" name="Content Placeholder 2"/>
          <p:cNvSpPr>
            <a:spLocks noGrp="1"/>
          </p:cNvSpPr>
          <p:nvPr>
            <p:ph idx="1"/>
          </p:nvPr>
        </p:nvSpPr>
        <p:spPr>
          <a:xfrm>
            <a:off x="677334" y="1453896"/>
            <a:ext cx="8596668" cy="4828033"/>
          </a:xfrm>
        </p:spPr>
        <p:txBody>
          <a:bodyPr>
            <a:normAutofit lnSpcReduction="10000"/>
          </a:bodyPr>
          <a:lstStyle/>
          <a:p>
            <a:r>
              <a:rPr lang="en-US" dirty="0"/>
              <a:t>Notes must include details about the services provided to the customer</a:t>
            </a:r>
          </a:p>
          <a:p>
            <a:pPr lvl="1"/>
            <a:r>
              <a:rPr lang="en-US" dirty="0"/>
              <a:t>This is where the 5Ws and 2Hs come in</a:t>
            </a:r>
          </a:p>
          <a:p>
            <a:pPr lvl="1"/>
            <a:r>
              <a:rPr lang="en-US" dirty="0"/>
              <a:t>Use facts only; no opinions</a:t>
            </a:r>
          </a:p>
          <a:p>
            <a:pPr lvl="1"/>
            <a:r>
              <a:rPr lang="en-US" dirty="0"/>
              <a:t>Be detailed, but also as clear and succinct as possible</a:t>
            </a:r>
          </a:p>
          <a:p>
            <a:pPr lvl="1"/>
            <a:r>
              <a:rPr lang="en-US" dirty="0"/>
              <a:t>Once the note is signed and entered, it becomes a legal document; things like spelling and accuracy matter!</a:t>
            </a:r>
          </a:p>
          <a:p>
            <a:r>
              <a:rPr lang="en-US" dirty="0"/>
              <a:t>Notes should also include an explanation of any documentation included in the file</a:t>
            </a:r>
          </a:p>
          <a:p>
            <a:pPr lvl="1"/>
            <a:r>
              <a:rPr lang="en-US" dirty="0"/>
              <a:t>Anything submitted for approval or uploaded to KW should be explained in the note</a:t>
            </a:r>
          </a:p>
          <a:p>
            <a:r>
              <a:rPr lang="en-US" dirty="0"/>
              <a:t>Emails can be pasted into the note field, but they should still be easily readable</a:t>
            </a:r>
          </a:p>
          <a:p>
            <a:pPr lvl="1"/>
            <a:r>
              <a:rPr lang="en-US" dirty="0"/>
              <a:t>Do NOT include the signature or confidentiality statement that appears at the end of emails</a:t>
            </a:r>
          </a:p>
          <a:p>
            <a:endParaRPr lang="en-US" dirty="0"/>
          </a:p>
          <a:p>
            <a:pPr lvl="1"/>
            <a:endParaRPr lang="en-US" dirty="0"/>
          </a:p>
          <a:p>
            <a:pPr marL="457200" lvl="1" indent="0">
              <a:buNone/>
            </a:pPr>
            <a:endParaRPr lang="en-US" dirty="0"/>
          </a:p>
        </p:txBody>
      </p:sp>
      <p:pic>
        <p:nvPicPr>
          <p:cNvPr id="6146" name="Picture 2" descr="The 61 Best Teacher Memes On The Internet">
            <a:extLst>
              <a:ext uri="{FF2B5EF4-FFF2-40B4-BE49-F238E27FC236}">
                <a16:creationId xmlns:a16="http://schemas.microsoft.com/office/drawing/2014/main" id="{B2FE02D1-E333-4366-96C8-C88433251F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8706" y="1838706"/>
            <a:ext cx="2733294" cy="2733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220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BSR Contacts</a:t>
            </a:r>
          </a:p>
        </p:txBody>
      </p:sp>
      <p:sp>
        <p:nvSpPr>
          <p:cNvPr id="3" name="Content Placeholder 2"/>
          <p:cNvSpPr>
            <a:spLocks noGrp="1"/>
          </p:cNvSpPr>
          <p:nvPr>
            <p:ph idx="1"/>
          </p:nvPr>
        </p:nvSpPr>
        <p:spPr>
          <a:xfrm>
            <a:off x="677334" y="1289304"/>
            <a:ext cx="8777384" cy="5067108"/>
          </a:xfrm>
        </p:spPr>
        <p:txBody>
          <a:bodyPr>
            <a:normAutofit fontScale="92500" lnSpcReduction="10000"/>
          </a:bodyPr>
          <a:lstStyle/>
          <a:p>
            <a:r>
              <a:rPr lang="en-US" dirty="0"/>
              <a:t>Employer contacts are entered whenever an interaction with a business occurs, and at least one business service is provided to that business customer </a:t>
            </a:r>
            <a:r>
              <a:rPr lang="en-US" i="1" dirty="0"/>
              <a:t>(refer to the Business Team Service Definitions on the intranet for further details on these)</a:t>
            </a:r>
          </a:p>
          <a:p>
            <a:r>
              <a:rPr lang="en-US" dirty="0"/>
              <a:t>These are typically entered by Business Services Representatives (BSRs), but should also be entered by staff from programs in the Workforce Center as appropriate, such as: </a:t>
            </a:r>
          </a:p>
          <a:p>
            <a:pPr lvl="1"/>
            <a:r>
              <a:rPr lang="en-US" dirty="0"/>
              <a:t>for participating WIOA Youth Program work experience employers </a:t>
            </a:r>
          </a:p>
          <a:p>
            <a:pPr lvl="1"/>
            <a:r>
              <a:rPr lang="en-US" dirty="0"/>
              <a:t>for SCSEP work experience employers</a:t>
            </a:r>
          </a:p>
          <a:p>
            <a:r>
              <a:rPr lang="en-US" dirty="0"/>
              <a:t>Employer Notes are used for attempted contacts and can include a service or services not listed on the Business Team Services Definitions guide, whereas Employer Contact Tracking has to include both a business service and a two-way interaction with the business</a:t>
            </a:r>
          </a:p>
          <a:p>
            <a:r>
              <a:rPr lang="en-US" dirty="0"/>
              <a:t>Job Seeker Case notes should be entered whenever a BSR has provided business services to a job seeker customer, such as employer assessments</a:t>
            </a:r>
          </a:p>
          <a:p>
            <a:pPr lvl="1"/>
            <a:r>
              <a:rPr lang="en-US" dirty="0"/>
              <a:t>The corresponding services should also be entered into KW</a:t>
            </a:r>
          </a:p>
          <a:p>
            <a:endParaRPr lang="en-US" dirty="0"/>
          </a:p>
        </p:txBody>
      </p:sp>
    </p:spTree>
    <p:extLst>
      <p:ext uri="{BB962C8B-B14F-4D97-AF65-F5344CB8AC3E}">
        <p14:creationId xmlns:p14="http://schemas.microsoft.com/office/powerpoint/2010/main" val="3331679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 Templates</a:t>
            </a:r>
          </a:p>
        </p:txBody>
      </p:sp>
      <p:sp>
        <p:nvSpPr>
          <p:cNvPr id="3" name="Content Placeholder 2"/>
          <p:cNvSpPr>
            <a:spLocks noGrp="1"/>
          </p:cNvSpPr>
          <p:nvPr>
            <p:ph idx="1"/>
          </p:nvPr>
        </p:nvSpPr>
        <p:spPr>
          <a:xfrm>
            <a:off x="677334" y="1758447"/>
            <a:ext cx="7451682" cy="4032753"/>
          </a:xfrm>
        </p:spPr>
        <p:txBody>
          <a:bodyPr/>
          <a:lstStyle/>
          <a:p>
            <a:r>
              <a:rPr lang="en-US" dirty="0"/>
              <a:t>There are lots of them, make sure you’re using the right one</a:t>
            </a:r>
          </a:p>
          <a:p>
            <a:pPr lvl="1"/>
            <a:r>
              <a:rPr lang="en-US" dirty="0"/>
              <a:t>Check the Intranet!</a:t>
            </a:r>
          </a:p>
          <a:p>
            <a:pPr lvl="1"/>
            <a:r>
              <a:rPr lang="en-US" dirty="0"/>
              <a:t>If you use templates, they MUST BE INDIVIDUALIZED; be sure to include the correct name and details for the current client, and remove any placeholders or irrelevant items</a:t>
            </a:r>
          </a:p>
          <a:p>
            <a:pPr lvl="1"/>
            <a:r>
              <a:rPr lang="en-US" dirty="0"/>
              <a:t>Use the templates for email communications</a:t>
            </a:r>
          </a:p>
          <a:p>
            <a:r>
              <a:rPr lang="en-US" dirty="0"/>
              <a:t>Templates cover the minimum required information; you can and should add to them if you feel like it’s necessary for clarification</a:t>
            </a:r>
          </a:p>
        </p:txBody>
      </p:sp>
    </p:spTree>
    <p:extLst>
      <p:ext uri="{BB962C8B-B14F-4D97-AF65-F5344CB8AC3E}">
        <p14:creationId xmlns:p14="http://schemas.microsoft.com/office/powerpoint/2010/main" val="2030169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Note Issues</a:t>
            </a:r>
          </a:p>
        </p:txBody>
      </p:sp>
      <p:sp>
        <p:nvSpPr>
          <p:cNvPr id="3" name="Content Placeholder 2"/>
          <p:cNvSpPr>
            <a:spLocks noGrp="1"/>
          </p:cNvSpPr>
          <p:nvPr>
            <p:ph idx="1"/>
          </p:nvPr>
        </p:nvSpPr>
        <p:spPr>
          <a:xfrm>
            <a:off x="677334" y="1758447"/>
            <a:ext cx="7469970" cy="4032753"/>
          </a:xfrm>
        </p:spPr>
        <p:txBody>
          <a:bodyPr/>
          <a:lstStyle/>
          <a:p>
            <a:r>
              <a:rPr lang="en-US" dirty="0"/>
              <a:t>Failing to address paperwork included in the file</a:t>
            </a:r>
          </a:p>
          <a:p>
            <a:r>
              <a:rPr lang="en-US" dirty="0"/>
              <a:t>Noting services that were provided but services were not opened in KW</a:t>
            </a:r>
          </a:p>
          <a:p>
            <a:r>
              <a:rPr lang="en-US" dirty="0"/>
              <a:t>Conversely, failing to note services provided that were opened in KW</a:t>
            </a:r>
          </a:p>
          <a:p>
            <a:r>
              <a:rPr lang="en-US" dirty="0"/>
              <a:t>Including the wrong customer name or details in a note</a:t>
            </a:r>
          </a:p>
          <a:p>
            <a:r>
              <a:rPr lang="en-US" dirty="0"/>
              <a:t>Contradictory information (such as note indicates unemployed, while demographics and/or paperwork in file indicate employed, etc.)</a:t>
            </a:r>
          </a:p>
          <a:p>
            <a:endParaRPr lang="en-US" dirty="0"/>
          </a:p>
        </p:txBody>
      </p:sp>
      <p:pic>
        <p:nvPicPr>
          <p:cNvPr id="4" name="Picture 4" descr="What if I told you the info you're looking for is in case notes ...">
            <a:extLst>
              <a:ext uri="{FF2B5EF4-FFF2-40B4-BE49-F238E27FC236}">
                <a16:creationId xmlns:a16="http://schemas.microsoft.com/office/drawing/2014/main" id="{EC4849CB-0033-4E65-8FB7-02693D8848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5904" y="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749455"/>
      </p:ext>
    </p:extLst>
  </p:cSld>
  <p:clrMapOvr>
    <a:masterClrMapping/>
  </p:clrMapOvr>
</p:sld>
</file>

<file path=ppt/theme/theme1.xml><?xml version="1.0" encoding="utf-8"?>
<a:theme xmlns:a="http://schemas.openxmlformats.org/drawingml/2006/main" name="Facet">
  <a:themeElements>
    <a:clrScheme name="WFC2">
      <a:dk1>
        <a:srgbClr val="AD2531"/>
      </a:dk1>
      <a:lt1>
        <a:sysClr val="window" lastClr="FFFFFF"/>
      </a:lt1>
      <a:dk2>
        <a:srgbClr val="AD2531"/>
      </a:dk2>
      <a:lt2>
        <a:srgbClr val="EBEBEB"/>
      </a:lt2>
      <a:accent1>
        <a:srgbClr val="13406A"/>
      </a:accent1>
      <a:accent2>
        <a:srgbClr val="0D2C49"/>
      </a:accent2>
      <a:accent3>
        <a:srgbClr val="F3F2DD"/>
      </a:accent3>
      <a:accent4>
        <a:srgbClr val="DF6A75"/>
      </a:accent4>
      <a:accent5>
        <a:srgbClr val="811B24"/>
      </a:accent5>
      <a:accent6>
        <a:srgbClr val="561218"/>
      </a:accent6>
      <a:hlink>
        <a:srgbClr val="BDE0FB"/>
      </a:hlink>
      <a:folHlink>
        <a:srgbClr val="BDE0FB"/>
      </a:folHlink>
    </a:clrScheme>
    <a:fontScheme name="WFC1">
      <a:majorFont>
        <a:latin typeface="Arial Black"/>
        <a:ea typeface=""/>
        <a:cs typeface=""/>
      </a:majorFont>
      <a:minorFont>
        <a:latin typeface="Arial"/>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662</TotalTime>
  <Words>946</Words>
  <Application>Microsoft Office PowerPoint</Application>
  <PresentationFormat>Widescreen</PresentationFormat>
  <Paragraphs>104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Arial Black</vt:lpstr>
      <vt:lpstr>Wingdings 3</vt:lpstr>
      <vt:lpstr>Facet</vt:lpstr>
      <vt:lpstr>Documenting Contact with Customers</vt:lpstr>
      <vt:lpstr>Types of Customer Contact</vt:lpstr>
      <vt:lpstr>Note Locations &amp; When to Use Them</vt:lpstr>
      <vt:lpstr>Basics of Any Note</vt:lpstr>
      <vt:lpstr>Note Must-Haves</vt:lpstr>
      <vt:lpstr>Most Importantly</vt:lpstr>
      <vt:lpstr>BSR Contacts</vt:lpstr>
      <vt:lpstr>Note Templates</vt:lpstr>
      <vt:lpstr>Common Note Issues</vt:lpstr>
      <vt:lpstr>Now Let’s Recap:  Does it Require a Case Note and Where Does it Go?</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Documenting Contact with Customers</dc:title>
  <dc:creator>Janet Sutton</dc:creator>
  <cp:lastModifiedBy>Janet Sutton</cp:lastModifiedBy>
  <cp:revision>34</cp:revision>
  <dcterms:created xsi:type="dcterms:W3CDTF">2020-06-30T19:55:39Z</dcterms:created>
  <dcterms:modified xsi:type="dcterms:W3CDTF">2020-07-10T15:53:27Z</dcterms:modified>
</cp:coreProperties>
</file>