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notesMasterIdLst>
    <p:notesMasterId r:id="rId12"/>
  </p:notesMasterIdLst>
  <p:sldIdLst>
    <p:sldId id="264" r:id="rId2"/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1184" autoAdjust="0"/>
  </p:normalViewPr>
  <p:slideViewPr>
    <p:cSldViewPr snapToGrid="0">
      <p:cViewPr varScale="1">
        <p:scale>
          <a:sx n="76" d="100"/>
          <a:sy n="76" d="100"/>
        </p:scale>
        <p:origin x="77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78B09-6E4E-4356-B487-77465DC419F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B37D1-360A-4E03-B642-9B6D34CD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definitions/index.php?width=840&amp;height=800&amp;iframe=true&amp;def_id=f5fa1bd336151038ef33802286d066eb&amp;term_occur=999&amp;term_src=Title:20:Chapter:V:Part:680:Subpart:F:680.76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law.cornell.edu/definitions/index.php?width=840&amp;height=800&amp;iframe=true&amp;def_id=3a905a266cd9dd2d2ddc27af5f21b033&amp;term_occur=999&amp;term_src=Title:20:Chapter:V:Part:680:Subpart:F:680.760" TargetMode="External"/><Relationship Id="rId4" Type="http://schemas.openxmlformats.org/officeDocument/2006/relationships/hyperlink" Target="https://www.law.cornell.edu/definitions/index.php?width=840&amp;height=800&amp;iframe=true&amp;def_id=6f668ef49abc1e8a3f0f1f93f7a15a8a&amp;term_occur=999&amp;term_src=Title:20:Chapter:V:Part:680:Subpart:F:680.76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DISPLACED HOMEMAKER (WIOA sec. 3(16)) – means an individual who</a:t>
            </a:r>
          </a:p>
          <a:p>
            <a:r>
              <a:rPr lang="en-US" dirty="0" smtClean="0"/>
              <a:t> has been providing unpaid services to family members in the home and who – </a:t>
            </a:r>
          </a:p>
          <a:p>
            <a:endParaRPr lang="en-US" dirty="0" smtClean="0"/>
          </a:p>
          <a:p>
            <a:r>
              <a:rPr lang="en-US" dirty="0" smtClean="0"/>
              <a:t>(A)(</a:t>
            </a:r>
            <a:r>
              <a:rPr lang="en-US" dirty="0" err="1" smtClean="0"/>
              <a:t>i</a:t>
            </a:r>
            <a:r>
              <a:rPr lang="en-US" dirty="0" smtClean="0"/>
              <a:t>) has been depending on the income of another family member but is no longer supported by that income; or </a:t>
            </a:r>
          </a:p>
          <a:p>
            <a:endParaRPr lang="en-US" dirty="0" smtClean="0"/>
          </a:p>
          <a:p>
            <a:r>
              <a:rPr lang="en-US" dirty="0" smtClean="0"/>
              <a:t>(ii) is the dependent spouse of a member of the Armed Forced on active duty and whose family income is significantly reduced because of a deployment, a call or order to active, a permanent change of station or the service-connected death or disability of the member; </a:t>
            </a:r>
          </a:p>
          <a:p>
            <a:endParaRPr lang="en-US" dirty="0" smtClean="0"/>
          </a:p>
          <a:p>
            <a:r>
              <a:rPr lang="en-US" dirty="0" smtClean="0"/>
              <a:t>and (B) Is unemployed or underemployed and is experiencing difficulty in obtaining or upgrading employment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B37D1-360A-4E03-B642-9B6D34CDDC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Customized training is training: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is designed to meet the special requirements of an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employer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(including a group of employers);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is conducted with a commitment by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employer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employ an individual upon successful completion of the training; and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which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employer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pays for a significant cost of the training, as determined by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Local WDB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accordance with the factors identified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WIOA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sec. 3(14).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B37D1-360A-4E03-B642-9B6D34CDDC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9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400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196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337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746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32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7674-C1BA-4107-9B06-6D4CAC3A3DF5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359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13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86387"/>
            <a:ext cx="8946541" cy="41954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57" y="6248399"/>
            <a:ext cx="1847158" cy="4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7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57" y="6248399"/>
            <a:ext cx="1847158" cy="4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6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4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46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Counted!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859" y="1963199"/>
            <a:ext cx="5095539" cy="28851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Answer the question below in the chat to be counted as present!</a:t>
            </a:r>
          </a:p>
          <a:p>
            <a:endParaRPr lang="en-US" dirty="0"/>
          </a:p>
          <a:p>
            <a:r>
              <a:rPr lang="en-US" dirty="0" smtClean="0"/>
              <a:t>What one thing would you bring along with you to a deserted island paradise (assume food, water, and shelter are plentiful)?</a:t>
            </a:r>
            <a:endParaRPr lang="en-US" dirty="0"/>
          </a:p>
        </p:txBody>
      </p:sp>
      <p:pic>
        <p:nvPicPr>
          <p:cNvPr id="1026" name="Picture 2" descr="Buying a private island is a more viable goal than you might thin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36" y="1586387"/>
            <a:ext cx="4851673" cy="36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73063" cy="741600"/>
          </a:xfrm>
        </p:spPr>
        <p:txBody>
          <a:bodyPr/>
          <a:lstStyle/>
          <a:p>
            <a:r>
              <a:rPr lang="en-US" dirty="0" smtClean="0"/>
              <a:t>Let’s Check Your Understanding</a:t>
            </a:r>
            <a:endParaRPr lang="en-US" dirty="0"/>
          </a:p>
        </p:txBody>
      </p:sp>
      <p:pic>
        <p:nvPicPr>
          <p:cNvPr id="4" name="Funny box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8366" y="1585913"/>
            <a:ext cx="7298630" cy="4195762"/>
          </a:xfrm>
        </p:spPr>
      </p:pic>
    </p:spTree>
    <p:extLst>
      <p:ext uri="{BB962C8B-B14F-4D97-AF65-F5344CB8AC3E}">
        <p14:creationId xmlns:p14="http://schemas.microsoft.com/office/powerpoint/2010/main" val="2213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575249" cy="3329581"/>
          </a:xfrm>
        </p:spPr>
        <p:txBody>
          <a:bodyPr/>
          <a:lstStyle/>
          <a:p>
            <a:r>
              <a:rPr lang="en-US" sz="6500" dirty="0" smtClean="0"/>
              <a:t>Dislocated Worker &amp; Trade Adjustment Assistance</a:t>
            </a: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500604" cy="861420"/>
          </a:xfrm>
        </p:spPr>
        <p:txBody>
          <a:bodyPr/>
          <a:lstStyle/>
          <a:p>
            <a:r>
              <a:rPr lang="en-US" dirty="0" smtClean="0"/>
              <a:t>Similar programs with big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4237"/>
          </a:xfrm>
        </p:spPr>
        <p:txBody>
          <a:bodyPr/>
          <a:lstStyle/>
          <a:p>
            <a:r>
              <a:rPr lang="en-US" dirty="0" smtClean="0"/>
              <a:t>Trade Adjustment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30220"/>
            <a:ext cx="8946541" cy="459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Frequently called the “Cadillac of Programs” because it offers so much to its customers</a:t>
            </a:r>
          </a:p>
          <a:p>
            <a:pPr lvl="1"/>
            <a:r>
              <a:rPr lang="en-US" dirty="0" smtClean="0"/>
              <a:t>Out of Area Job Search Reimbursement</a:t>
            </a:r>
          </a:p>
          <a:p>
            <a:pPr lvl="1"/>
            <a:r>
              <a:rPr lang="en-US" dirty="0" smtClean="0"/>
              <a:t>Relocation Reimbursement</a:t>
            </a:r>
          </a:p>
          <a:p>
            <a:pPr lvl="1"/>
            <a:r>
              <a:rPr lang="en-US" dirty="0" smtClean="0"/>
              <a:t>Wage Subsidy After Reemployment</a:t>
            </a:r>
          </a:p>
          <a:p>
            <a:pPr lvl="2"/>
            <a:r>
              <a:rPr lang="en-US" dirty="0" smtClean="0"/>
              <a:t>Only for those aged 50 years or older</a:t>
            </a:r>
          </a:p>
          <a:p>
            <a:pPr lvl="1"/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100% paid Classroom training</a:t>
            </a:r>
          </a:p>
          <a:p>
            <a:pPr lvl="2"/>
            <a:r>
              <a:rPr lang="en-US" dirty="0" smtClean="0"/>
              <a:t>Can also do Registered Apprenticeship, On-The-Job</a:t>
            </a:r>
            <a:br>
              <a:rPr lang="en-US" dirty="0" smtClean="0"/>
            </a:br>
            <a:r>
              <a:rPr lang="en-US" dirty="0" smtClean="0"/>
              <a:t>Training, and Customized Training</a:t>
            </a:r>
          </a:p>
          <a:p>
            <a:pPr lvl="1"/>
            <a:r>
              <a:rPr lang="en-US" dirty="0" smtClean="0"/>
              <a:t>Income Support while in full time training</a:t>
            </a:r>
          </a:p>
          <a:p>
            <a:pPr lvl="1"/>
            <a:r>
              <a:rPr lang="en-US" dirty="0" smtClean="0"/>
              <a:t>Health Coverage Tax Credit</a:t>
            </a:r>
          </a:p>
          <a:p>
            <a:endParaRPr lang="en-US" dirty="0"/>
          </a:p>
        </p:txBody>
      </p:sp>
      <p:pic>
        <p:nvPicPr>
          <p:cNvPr id="1026" name="Picture 2" descr="10 hour days? When I was your age I did 15 hour days, 6 days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95" y="2215150"/>
            <a:ext cx="3230130" cy="32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TAA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718" y="1549540"/>
            <a:ext cx="6998558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While it offers many benefits, they are limited to individuals who meet the following criteria</a:t>
            </a:r>
          </a:p>
          <a:p>
            <a:pPr lvl="1"/>
            <a:r>
              <a:rPr lang="en-US" dirty="0" smtClean="0"/>
              <a:t>Experiencing a job loss as a result of foreign trade</a:t>
            </a:r>
          </a:p>
          <a:p>
            <a:pPr lvl="2"/>
            <a:r>
              <a:rPr lang="en-US" dirty="0" smtClean="0"/>
              <a:t>Outsourcing</a:t>
            </a:r>
          </a:p>
          <a:p>
            <a:pPr lvl="2"/>
            <a:r>
              <a:rPr lang="en-US" dirty="0" smtClean="0"/>
              <a:t>Company’s decrease in sales because of foreign competition</a:t>
            </a:r>
          </a:p>
          <a:p>
            <a:pPr lvl="1"/>
            <a:r>
              <a:rPr lang="en-US" dirty="0" smtClean="0"/>
              <a:t>Company of dislocation is on the certified petition list</a:t>
            </a:r>
          </a:p>
          <a:p>
            <a:pPr lvl="2"/>
            <a:r>
              <a:rPr lang="en-US" dirty="0" smtClean="0"/>
              <a:t>May cover the entire company or only a division</a:t>
            </a:r>
          </a:p>
          <a:p>
            <a:pPr lvl="2"/>
            <a:r>
              <a:rPr lang="en-US" dirty="0" smtClean="0"/>
              <a:t>Must be certified by the US Department of Labor</a:t>
            </a:r>
            <a:endParaRPr lang="en-US" dirty="0"/>
          </a:p>
        </p:txBody>
      </p:sp>
      <p:pic>
        <p:nvPicPr>
          <p:cNvPr id="2050" name="Picture 2" descr="boxing Memes &amp; GIFs - Imgf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58" y="1549540"/>
            <a:ext cx="3194207" cy="37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WIOA Dislocated 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07108"/>
            <a:ext cx="8946541" cy="4827550"/>
          </a:xfrm>
        </p:spPr>
        <p:txBody>
          <a:bodyPr>
            <a:normAutofit/>
          </a:bodyPr>
          <a:lstStyle/>
          <a:p>
            <a:r>
              <a:rPr lang="en-US" dirty="0" smtClean="0"/>
              <a:t>Provides career services and training services to customers who have been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terminated</a:t>
            </a:r>
            <a:r>
              <a:rPr lang="en-US" dirty="0" smtClean="0"/>
              <a:t>, laid off, or who have received a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notice of termination </a:t>
            </a:r>
            <a:r>
              <a:rPr lang="en-US" dirty="0" smtClean="0"/>
              <a:t>or layoff and receiving UI</a:t>
            </a:r>
          </a:p>
          <a:p>
            <a:pPr lvl="1"/>
            <a:r>
              <a:rPr lang="en-US" dirty="0" smtClean="0"/>
              <a:t>Individuals separating from the military</a:t>
            </a:r>
            <a:endParaRPr lang="en-US" dirty="0"/>
          </a:p>
          <a:p>
            <a:pPr lvl="1"/>
            <a:r>
              <a:rPr lang="en-US" dirty="0" smtClean="0"/>
              <a:t>Individuals whose layoff/termination is a result of a permanent closure or substantial layoff</a:t>
            </a:r>
          </a:p>
          <a:p>
            <a:pPr lvl="1"/>
            <a:r>
              <a:rPr lang="en-US" dirty="0" smtClean="0"/>
              <a:t>Individuals who were self-employed but lost employment because of economic conditions or natural disasters</a:t>
            </a:r>
          </a:p>
          <a:p>
            <a:pPr lvl="1"/>
            <a:r>
              <a:rPr lang="en-US" dirty="0" smtClean="0"/>
              <a:t>Individual is a displaced homemaker </a:t>
            </a:r>
          </a:p>
          <a:p>
            <a:pPr lvl="1"/>
            <a:r>
              <a:rPr lang="en-US" dirty="0" smtClean="0"/>
              <a:t>Individual who is the spouse of active duty military personnel who has lost a job because of a change in duty station</a:t>
            </a:r>
          </a:p>
          <a:p>
            <a:r>
              <a:rPr lang="en-US" dirty="0" smtClean="0"/>
              <a:t>Provides supportive services to eligible customers enrolled in training</a:t>
            </a:r>
          </a:p>
        </p:txBody>
      </p:sp>
      <p:pic>
        <p:nvPicPr>
          <p:cNvPr id="2050" name="Picture 2" descr="boxing cat will take you down - Cheezburger - Funny Memes | Funn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453" y="2302715"/>
            <a:ext cx="2277252" cy="30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4" y="1586387"/>
            <a:ext cx="7134360" cy="4195481"/>
          </a:xfrm>
        </p:spPr>
        <p:txBody>
          <a:bodyPr/>
          <a:lstStyle/>
          <a:p>
            <a:r>
              <a:rPr lang="en-US" dirty="0" smtClean="0"/>
              <a:t>Both programs serve customers who have been laid off from their jobs</a:t>
            </a:r>
          </a:p>
          <a:p>
            <a:r>
              <a:rPr lang="en-US" dirty="0" smtClean="0"/>
              <a:t>Both programs require assessment of interests, skills, and suitability before enrollment</a:t>
            </a:r>
          </a:p>
          <a:p>
            <a:r>
              <a:rPr lang="en-US" dirty="0" smtClean="0"/>
              <a:t>Both programs require the creation of an Individual Employment Plan</a:t>
            </a:r>
          </a:p>
          <a:p>
            <a:r>
              <a:rPr lang="en-US" dirty="0" smtClean="0"/>
              <a:t>Both programs provide funds for training</a:t>
            </a:r>
          </a:p>
          <a:p>
            <a:pPr lvl="1"/>
            <a:r>
              <a:rPr lang="en-US" dirty="0" smtClean="0"/>
              <a:t>Can fund RAs, OJTs, Customized Training, and Classroom Training</a:t>
            </a:r>
            <a:endParaRPr lang="en-US" dirty="0"/>
          </a:p>
        </p:txBody>
      </p:sp>
      <p:pic>
        <p:nvPicPr>
          <p:cNvPr id="1026" name="Picture 2" descr="Boxer Memes. Best Collection of Funny Boxer Pictu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"/>
          <a:stretch/>
        </p:blipFill>
        <p:spPr bwMode="auto">
          <a:xfrm>
            <a:off x="8525838" y="1586387"/>
            <a:ext cx="3049991" cy="40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6112" y="1417890"/>
            <a:ext cx="4396338" cy="576262"/>
          </a:xfrm>
        </p:spPr>
        <p:txBody>
          <a:bodyPr/>
          <a:lstStyle/>
          <a:p>
            <a:r>
              <a:rPr lang="en-US" dirty="0" smtClean="0"/>
              <a:t>Dislocated 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6111" y="1929925"/>
            <a:ext cx="4795022" cy="44618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Customer must meet one of the DW categories (including termination)</a:t>
            </a:r>
          </a:p>
          <a:p>
            <a:r>
              <a:rPr lang="en-US" dirty="0"/>
              <a:t>Customers must be Selective Service </a:t>
            </a:r>
            <a:r>
              <a:rPr lang="en-US" dirty="0" smtClean="0"/>
              <a:t>Compliant</a:t>
            </a:r>
          </a:p>
          <a:p>
            <a:r>
              <a:rPr lang="en-US" dirty="0" smtClean="0"/>
              <a:t>Classroom training is limited to 2 years &amp; the Demand Occupation list</a:t>
            </a:r>
          </a:p>
          <a:p>
            <a:pPr lvl="1"/>
            <a:r>
              <a:rPr lang="en-US" dirty="0" smtClean="0"/>
              <a:t>A maximum of $4,500 for each individual unless they’re enrolled in training for these industries:</a:t>
            </a:r>
          </a:p>
          <a:p>
            <a:pPr lvl="2"/>
            <a:r>
              <a:rPr lang="en-US" dirty="0"/>
              <a:t>Aviation Manufacturing-$</a:t>
            </a:r>
            <a:r>
              <a:rPr lang="en-US" dirty="0" smtClean="0"/>
              <a:t>6,000</a:t>
            </a:r>
            <a:endParaRPr lang="en-US" sz="2200" dirty="0"/>
          </a:p>
          <a:p>
            <a:pPr lvl="2"/>
            <a:r>
              <a:rPr lang="en-US" dirty="0"/>
              <a:t>Healthcare-$</a:t>
            </a:r>
            <a:r>
              <a:rPr lang="en-US" dirty="0" smtClean="0"/>
              <a:t>6,000</a:t>
            </a:r>
            <a:endParaRPr lang="en-US" sz="2200" dirty="0"/>
          </a:p>
          <a:p>
            <a:pPr lvl="2"/>
            <a:r>
              <a:rPr lang="en-US" dirty="0"/>
              <a:t>Information Technology-$</a:t>
            </a:r>
            <a:r>
              <a:rPr lang="en-US" dirty="0" smtClean="0"/>
              <a:t>5,000</a:t>
            </a:r>
          </a:p>
          <a:p>
            <a:pPr lvl="1"/>
            <a:r>
              <a:rPr lang="en-US" dirty="0" smtClean="0"/>
              <a:t>No higher than a Bachelor’s degree</a:t>
            </a:r>
            <a:endParaRPr lang="en-US" dirty="0"/>
          </a:p>
          <a:p>
            <a:r>
              <a:rPr lang="en-US" dirty="0" smtClean="0"/>
              <a:t>Classroom training must be provided by an approved Eligible Training Provider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9550" y="1417890"/>
            <a:ext cx="5147390" cy="576262"/>
          </a:xfrm>
        </p:spPr>
        <p:txBody>
          <a:bodyPr/>
          <a:lstStyle/>
          <a:p>
            <a:r>
              <a:rPr lang="en-US" dirty="0" smtClean="0"/>
              <a:t>Trade Adjustment Assistance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5577" y="1922408"/>
            <a:ext cx="4975337" cy="3741738"/>
          </a:xfrm>
        </p:spPr>
        <p:txBody>
          <a:bodyPr/>
          <a:lstStyle/>
          <a:p>
            <a:r>
              <a:rPr lang="en-US" dirty="0" smtClean="0"/>
              <a:t>Customer must be laid off from an employer with a certified and active petition</a:t>
            </a:r>
          </a:p>
          <a:p>
            <a:r>
              <a:rPr lang="en-US" dirty="0"/>
              <a:t>Customers do not have to have registered with Selective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No cap on cost of training</a:t>
            </a:r>
            <a:endParaRPr lang="en-US" dirty="0"/>
          </a:p>
          <a:p>
            <a:r>
              <a:rPr lang="en-US" dirty="0" smtClean="0"/>
              <a:t>Classroom training can be for any degree or other recognized credential</a:t>
            </a:r>
          </a:p>
          <a:p>
            <a:r>
              <a:rPr lang="en-US" dirty="0" smtClean="0"/>
              <a:t>Training can be from any accredited institution</a:t>
            </a:r>
          </a:p>
        </p:txBody>
      </p:sp>
    </p:spTree>
    <p:extLst>
      <p:ext uri="{BB962C8B-B14F-4D97-AF65-F5344CB8AC3E}">
        <p14:creationId xmlns:p14="http://schemas.microsoft.com/office/powerpoint/2010/main" val="24914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Referring Customers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Referral forms are required for both programs</a:t>
            </a:r>
          </a:p>
          <a:p>
            <a:r>
              <a:rPr lang="en-US" dirty="0" smtClean="0"/>
              <a:t>If a customer indicates they have been laid off from a company that appears on the certified petition list, a referral to TAA should be made even if the customer is not initially interested in training</a:t>
            </a:r>
          </a:p>
          <a:p>
            <a:pPr lvl="1"/>
            <a:r>
              <a:rPr lang="en-US" dirty="0" smtClean="0"/>
              <a:t>TAA has specific deadlines for some of its benefits, so it’s imperative that a referral is made if there’s a chance they may qualify</a:t>
            </a:r>
          </a:p>
          <a:p>
            <a:pPr lvl="1"/>
            <a:r>
              <a:rPr lang="en-US" dirty="0" smtClean="0"/>
              <a:t>Make sure to include the layoff employer (the one that appears on the petition list)</a:t>
            </a:r>
          </a:p>
          <a:p>
            <a:r>
              <a:rPr lang="en-US" dirty="0" smtClean="0"/>
              <a:t>Customers are co-enrolled in TAA &amp; DW so they’re ready to receive </a:t>
            </a:r>
            <a:r>
              <a:rPr lang="en-US" smtClean="0"/>
              <a:t>supportive services as needed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5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0475" y="1230121"/>
            <a:ext cx="7670044" cy="1523127"/>
          </a:xfrm>
        </p:spPr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r>
              <a:rPr lang="en-US" dirty="0" smtClean="0"/>
              <a:t>, </a:t>
            </a:r>
            <a:r>
              <a:rPr lang="en-US" dirty="0" smtClean="0"/>
              <a:t>comments, or concerns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FC1">
  <a:themeElements>
    <a:clrScheme name="WFC1">
      <a:dk1>
        <a:srgbClr val="000000"/>
      </a:dk1>
      <a:lt1>
        <a:sysClr val="window" lastClr="FFFFFF"/>
      </a:lt1>
      <a:dk2>
        <a:srgbClr val="13406A"/>
      </a:dk2>
      <a:lt2>
        <a:srgbClr val="EBEBEB"/>
      </a:lt2>
      <a:accent1>
        <a:srgbClr val="B6A781"/>
      </a:accent1>
      <a:accent2>
        <a:srgbClr val="AD2531"/>
      </a:accent2>
      <a:accent3>
        <a:srgbClr val="F3F2DD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WFC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FC1" id="{9BE3BED2-61D7-49F9-A0DE-F0A0E4074605}" vid="{B7AD09C5-37C8-485F-9B6E-3B64450D7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WFC1</Template>
  <TotalTime>737</TotalTime>
  <Words>699</Words>
  <Application>Microsoft Office PowerPoint</Application>
  <PresentationFormat>Widescreen</PresentationFormat>
  <Paragraphs>78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 3</vt:lpstr>
      <vt:lpstr>WFC1</vt:lpstr>
      <vt:lpstr>Be Counted!</vt:lpstr>
      <vt:lpstr>Dislocated Worker &amp; Trade Adjustment Assistance</vt:lpstr>
      <vt:lpstr>Trade Adjustment Assistance</vt:lpstr>
      <vt:lpstr>TAA Continued</vt:lpstr>
      <vt:lpstr>WIOA Dislocated Worker</vt:lpstr>
      <vt:lpstr>Similarities</vt:lpstr>
      <vt:lpstr>Differences</vt:lpstr>
      <vt:lpstr>Referring Customers</vt:lpstr>
      <vt:lpstr>Any questions, comments, or concerns?</vt:lpstr>
      <vt:lpstr>Let’s Check Your Understanding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Dislocated Worker &amp; Trade Adjustment Assistance</dc:title>
  <dc:creator>Janet Sutton</dc:creator>
  <cp:lastModifiedBy>Janet Sutton</cp:lastModifiedBy>
  <cp:revision>32</cp:revision>
  <dcterms:created xsi:type="dcterms:W3CDTF">2020-08-20T21:03:57Z</dcterms:created>
  <dcterms:modified xsi:type="dcterms:W3CDTF">2020-08-26T19:21:55Z</dcterms:modified>
</cp:coreProperties>
</file>