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Fanning" initials="DF" lastIdx="1" clrIdx="0">
    <p:extLst>
      <p:ext uri="{19B8F6BF-5375-455C-9EA6-DF929625EA0E}">
        <p15:presenceInfo xmlns:p15="http://schemas.microsoft.com/office/powerpoint/2012/main" userId="S-1-5-21-2147825045-3458750132-2942809858-1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81" autoAdjust="0"/>
  </p:normalViewPr>
  <p:slideViewPr>
    <p:cSldViewPr snapToGrid="0">
      <p:cViewPr varScale="1">
        <p:scale>
          <a:sx n="95" d="100"/>
          <a:sy n="95" d="100"/>
        </p:scale>
        <p:origin x="111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6550A-EEDC-4FB3-ADFC-19EC5FB9D0C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F3779-7CE1-4DBF-8F9F-54ACFAFB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RA &amp; OJT were removed for space-saving</a:t>
            </a:r>
            <a:r>
              <a:rPr lang="en-US" baseline="0" dirty="0" smtClean="0"/>
              <a:t> purposes, but that all occupations with a self-sufficient wage are approved for OJT if the employer has a contract with WA.  Also, as long as the occupation &amp; related training are registered with the State and meet self-sufficient wage requirement, they are approved for 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F3779-7CE1-4DBF-8F9F-54ACFAFB7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2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72" y="6223924"/>
            <a:ext cx="1763121" cy="4601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saswork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sasworks.com/ada/r/train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185573" cy="1646302"/>
          </a:xfrm>
        </p:spPr>
        <p:txBody>
          <a:bodyPr/>
          <a:lstStyle/>
          <a:p>
            <a:r>
              <a:rPr lang="en-US" dirty="0" smtClean="0"/>
              <a:t>Demand Occupations &amp; Eligible Training Providers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85572" cy="1096899"/>
          </a:xfrm>
        </p:spPr>
        <p:txBody>
          <a:bodyPr/>
          <a:lstStyle/>
          <a:p>
            <a:r>
              <a:rPr lang="en-US" dirty="0" smtClean="0"/>
              <a:t>Helping customers choose the right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8217"/>
            <a:ext cx="8997018" cy="3993106"/>
          </a:xfrm>
        </p:spPr>
        <p:txBody>
          <a:bodyPr/>
          <a:lstStyle/>
          <a:p>
            <a:r>
              <a:rPr lang="en-US" dirty="0" smtClean="0"/>
              <a:t>Those occupations approved for customer training across most Workforce Center Programs (not including TAA)</a:t>
            </a:r>
          </a:p>
          <a:p>
            <a:pPr lvl="1"/>
            <a:r>
              <a:rPr lang="en-US" dirty="0" smtClean="0"/>
              <a:t>Show projected growth in our area</a:t>
            </a:r>
          </a:p>
          <a:p>
            <a:pPr lvl="1"/>
            <a:r>
              <a:rPr lang="en-US" dirty="0" smtClean="0"/>
              <a:t>Provide a self-sufficient wage</a:t>
            </a:r>
          </a:p>
          <a:p>
            <a:r>
              <a:rPr lang="en-US" dirty="0" smtClean="0"/>
              <a:t>Required as part of WIOA and must be updated each program year (July-June), but can be updated as conditions require</a:t>
            </a:r>
          </a:p>
          <a:p>
            <a:r>
              <a:rPr lang="en-US" dirty="0" smtClean="0"/>
              <a:t>Each local area determines which occupations are in demand</a:t>
            </a:r>
          </a:p>
          <a:p>
            <a:pPr lvl="1"/>
            <a:r>
              <a:rPr lang="en-US" dirty="0" smtClean="0"/>
              <a:t>Labor market trends, staff surveys, and regional initiatives are considered when making changes to the list</a:t>
            </a:r>
            <a:endParaRPr lang="en-US" dirty="0"/>
          </a:p>
        </p:txBody>
      </p:sp>
      <p:pic>
        <p:nvPicPr>
          <p:cNvPr id="1026" name="Picture 2" descr="Image result for dem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28600"/>
            <a:ext cx="2737101" cy="25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09072"/>
            <a:ext cx="8596668" cy="1320800"/>
          </a:xfrm>
        </p:spPr>
        <p:txBody>
          <a:bodyPr/>
          <a:lstStyle/>
          <a:p>
            <a:r>
              <a:rPr lang="en-US" dirty="0" smtClean="0"/>
              <a:t>Demand Occupations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69296" y="941100"/>
            <a:ext cx="1636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Find the list on the Intranet: 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Occupations Approved for Training PY2021</a:t>
            </a: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698207"/>
              </p:ext>
            </p:extLst>
          </p:nvPr>
        </p:nvGraphicFramePr>
        <p:xfrm>
          <a:off x="476250" y="871402"/>
          <a:ext cx="4486275" cy="57805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75373065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4025233300"/>
                    </a:ext>
                  </a:extLst>
                </a:gridCol>
              </a:tblGrid>
              <a:tr h="131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Industry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Occupation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/>
                </a:tc>
                <a:extLst>
                  <a:ext uri="{0D108BD9-81ED-4DB2-BD59-A6C34878D82A}">
                    <a16:rowId xmlns:a16="http://schemas.microsoft.com/office/drawing/2014/main" val="2867941477"/>
                  </a:ext>
                </a:extLst>
              </a:tr>
              <a:tr h="131377">
                <a:tc rowSpan="2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Manufacturing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Advanced Materials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Aerospace*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Aviation Maintenance Technology/ A&amp;P (Aircraft Mechanics)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488102226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Avionics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137240898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CAD/CAM &amp;Fin CATIA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71305635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Composite Fabrication &amp; Repair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963828833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Computer Controlled Machine Tool Operator (CNC)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61259489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Diesel Mechanics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129261492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Electrician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900658184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Engineering (Aerospace/Chemical/Electrical/ Industrial/Mechanical)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4046108293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Heat Treating Equipment Setters, Operators &amp; Tenders, Metal and Plastic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899507316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Heavy Equipment Operator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213336278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Industrial Equipment Operator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91662178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Industrial Maintenance Technician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526876342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Machine Tool Operator- Metal and Plastic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986366594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Manufacturing or Production Technicians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95366856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Nondestructive Testing (NDT) or Inspection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2870531336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Operations Management Technical Certificate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827865112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Quality Control or Inspection (O*NET -Quality Control Analyst)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4148475113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Robotics Technician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833956587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Sheet Metal Workers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3686905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Supply Chain/Logistics Managers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621320401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Tool and Die Maker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549439694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Tooling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631310601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Transportation Equipment (Heavy and Tractor-Trailer Truck Drivers)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458517181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Welders, Cutters, Solderers, and Brazers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2906130053"/>
                  </a:ext>
                </a:extLst>
              </a:tr>
              <a:tr h="131377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Agriculture*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Biological Technicians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787608759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Farm Equipment Mechanics and Service Technicians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468288805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Natural Sciences Mangers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96721444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Refuse and Recyclable Material Collectors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91876013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Soil and Plant Scientists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2337135044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Zoologists and Wildlife Biologists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807914001"/>
                  </a:ext>
                </a:extLst>
              </a:tr>
              <a:tr h="131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Automotive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Automotive Service Technicians and Mechanics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469751956"/>
                  </a:ext>
                </a:extLst>
              </a:tr>
              <a:tr h="1313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Construction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Construction Carpenters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964148518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Construction Technology/Trades/Laborer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23705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HVAC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3072829155"/>
                  </a:ext>
                </a:extLst>
              </a:tr>
              <a:tr h="131377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Data Services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Information Technology*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Computer and Information System Managers (IM System Managers)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2603145262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Computer User Support Specialists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309473573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Cyber Security (Information Security Analysts)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91069101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Data Scientists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77809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Network and Computer Systems Administrators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993548991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Software Applications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06270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Software Developers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557190846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Software Engineers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90900357"/>
                  </a:ext>
                </a:extLst>
              </a:tr>
              <a:tr h="131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Web Developer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48" marR="25348" marT="0" marB="0" anchor="b"/>
                </a:tc>
                <a:extLst>
                  <a:ext uri="{0D108BD9-81ED-4DB2-BD59-A6C34878D82A}">
                    <a16:rowId xmlns:a16="http://schemas.microsoft.com/office/drawing/2014/main" val="1333635093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4638222"/>
              </p:ext>
            </p:extLst>
          </p:nvPr>
        </p:nvGraphicFramePr>
        <p:xfrm>
          <a:off x="5301506" y="869472"/>
          <a:ext cx="4419601" cy="57892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18610">
                  <a:extLst>
                    <a:ext uri="{9D8B030D-6E8A-4147-A177-3AD203B41FA5}">
                      <a16:colId xmlns:a16="http://schemas.microsoft.com/office/drawing/2014/main" val="1918353385"/>
                    </a:ext>
                  </a:extLst>
                </a:gridCol>
                <a:gridCol w="3400991">
                  <a:extLst>
                    <a:ext uri="{9D8B030D-6E8A-4147-A177-3AD203B41FA5}">
                      <a16:colId xmlns:a16="http://schemas.microsoft.com/office/drawing/2014/main" val="3528058339"/>
                    </a:ext>
                  </a:extLst>
                </a:gridCol>
              </a:tblGrid>
              <a:tr h="152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Industry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Occupation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/>
                </a:tc>
                <a:extLst>
                  <a:ext uri="{0D108BD9-81ED-4DB2-BD59-A6C34878D82A}">
                    <a16:rowId xmlns:a16="http://schemas.microsoft.com/office/drawing/2014/main" val="293587983"/>
                  </a:ext>
                </a:extLst>
              </a:tr>
              <a:tr h="272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Educational Services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Teacher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extLst>
                  <a:ext uri="{0D108BD9-81ED-4DB2-BD59-A6C34878D82A}">
                    <a16:rowId xmlns:a16="http://schemas.microsoft.com/office/drawing/2014/main" val="1696813617"/>
                  </a:ext>
                </a:extLst>
              </a:tr>
              <a:tr h="136349">
                <a:tc rowSpan="2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Healthcare*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Acute Coding/Medical Billing (Billing, Posting and Rate Clerks)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390120387"/>
                  </a:ext>
                </a:extLst>
              </a:tr>
              <a:tr h="180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Administration/Management (Medical and Health Service Managers)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1055931353"/>
                  </a:ext>
                </a:extLst>
              </a:tr>
              <a:tr h="272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American Health Information Management Association Certified Coding Specialist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322788402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Bioengineers and Biomedical Engineers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1631486436"/>
                  </a:ext>
                </a:extLst>
              </a:tr>
              <a:tr h="180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Certified Nurse Aide (CNA)-Only as part of a career pathway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055880821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Certified Medication Aide (CMA)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041760710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Dental Assistant/ Hygienist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630860609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Health Information Technology (HIT)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957366188"/>
                  </a:ext>
                </a:extLst>
              </a:tr>
              <a:tr h="180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Home Health Aide (HHA)- Only as part of a career pathway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1507906284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Licensed Practical Nurse (LPN)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994026834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Medical Assistant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558124527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Medical Laboratory Technician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4113668478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Medical Records Technician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4196483304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Medical Technology BS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663070168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Occupational Therapy Assistant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4064735988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Pharmacy Technician/ Pharmacy Aid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267214632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Phlebotomist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846547968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Physical Therapy Assistant (PTA)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452479959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Radiological Technician/Sonography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014095942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Registered Nurse (RN)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948065483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Respiratory Therapist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54757338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Surgical Technologist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258081407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Hospitality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Chefs and Head Cooks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829700945"/>
                  </a:ext>
                </a:extLst>
              </a:tr>
              <a:tr h="136349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Oil and Gas*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Chemist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653249406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Equipment Operator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1538243388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Geologist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75371517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Geophysical Data Technician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3795290822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Industrial Controls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1518267941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Industrial Radiographer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4050996745"/>
                  </a:ext>
                </a:extLst>
              </a:tr>
              <a:tr h="173467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Public Safety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Emergency Medical Technicians and Paramedics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480805483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Fire Science/Firefighters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01698"/>
                  </a:ext>
                </a:extLst>
              </a:tr>
              <a:tr h="180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Probation Officers and Correctional Treatment Specialists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581070120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Police and Sheriff’s Patrol Officers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278998329"/>
                  </a:ext>
                </a:extLst>
              </a:tr>
              <a:tr h="13634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Social Services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effectLst/>
                        </a:rPr>
                        <a:t>Substance Abuse Counselors</a:t>
                      </a:r>
                      <a:endParaRPr lang="en-US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02254"/>
                  </a:ext>
                </a:extLst>
              </a:tr>
              <a:tr h="136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Social Worker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b"/>
                </a:tc>
                <a:extLst>
                  <a:ext uri="{0D108BD9-81ED-4DB2-BD59-A6C34878D82A}">
                    <a16:rowId xmlns:a16="http://schemas.microsoft.com/office/drawing/2014/main" val="4043505156"/>
                  </a:ext>
                </a:extLst>
              </a:tr>
              <a:tr h="237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Transportation and Logistics*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CDL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/>
                </a:tc>
                <a:extLst>
                  <a:ext uri="{0D108BD9-81ED-4DB2-BD59-A6C34878D82A}">
                    <a16:rowId xmlns:a16="http://schemas.microsoft.com/office/drawing/2014/main" val="374280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4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Training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4849"/>
            <a:ext cx="8843184" cy="48943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LWDBs approve ETPs from their area and Kansas Department of Commerce signs off on them</a:t>
            </a:r>
          </a:p>
          <a:p>
            <a:pPr lvl="1"/>
            <a:r>
              <a:rPr lang="en-US" dirty="0" smtClean="0"/>
              <a:t>ETP list is housed in KW; ETPs can edit their information and submit applications for approval through the site</a:t>
            </a:r>
          </a:p>
          <a:p>
            <a:pPr lvl="1"/>
            <a:r>
              <a:rPr lang="en-US" dirty="0" smtClean="0"/>
              <a:t>KDOC handles any ETP appeals</a:t>
            </a:r>
          </a:p>
          <a:p>
            <a:r>
              <a:rPr lang="en-US" dirty="0" smtClean="0"/>
              <a:t>Providers may offer training programs for occupations that are not on the LWDB’s Demand Occupation list</a:t>
            </a:r>
          </a:p>
          <a:p>
            <a:r>
              <a:rPr lang="en-US" dirty="0" smtClean="0"/>
              <a:t>To be eligible, providers must submit an application AND:</a:t>
            </a:r>
          </a:p>
          <a:p>
            <a:pPr lvl="1"/>
            <a:r>
              <a:rPr lang="en-US" dirty="0" smtClean="0"/>
              <a:t>Offer training at a physical location in the State of Kansas or by virtual means</a:t>
            </a:r>
          </a:p>
          <a:p>
            <a:pPr lvl="1"/>
            <a:r>
              <a:rPr lang="en-US" dirty="0" smtClean="0"/>
              <a:t>Be authorized by KS Board of Regents (KBOR) to provide training services (if eligible to receive federal funds through Higher Education Act)</a:t>
            </a:r>
          </a:p>
          <a:p>
            <a:pPr lvl="2"/>
            <a:r>
              <a:rPr lang="en-US" dirty="0" smtClean="0"/>
              <a:t>If ineligible for federal funds, application must include more detailed information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37889" y="458771"/>
            <a:ext cx="232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Find the list on </a:t>
            </a:r>
            <a:r>
              <a:rPr lang="en-US" sz="2000" b="1" dirty="0" smtClean="0">
                <a:solidFill>
                  <a:schemeClr val="bg1"/>
                </a:solidFill>
                <a:hlinkClick r:id="rId2"/>
              </a:rPr>
              <a:t>KANSAS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WORKS</a:t>
            </a:r>
            <a:r>
              <a:rPr lang="en-US" sz="2000" dirty="0" smtClean="0">
                <a:solidFill>
                  <a:schemeClr val="bg1"/>
                </a:solidFill>
              </a:rPr>
              <a:t>: Training Providers tab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OJT &amp; RA Eligible Training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On-the-Job Training ETP</a:t>
            </a:r>
          </a:p>
          <a:p>
            <a:pPr lvl="1"/>
            <a:r>
              <a:rPr lang="en-US" dirty="0" smtClean="0"/>
              <a:t>Because OJTs are contracts with individual employers, they are not subject to the State’s policy</a:t>
            </a:r>
          </a:p>
          <a:p>
            <a:pPr lvl="1"/>
            <a:r>
              <a:rPr lang="en-US" dirty="0" smtClean="0"/>
              <a:t>Employers enter into contracts with each LWDB; each board maintains their own OJT ETP list</a:t>
            </a:r>
          </a:p>
          <a:p>
            <a:r>
              <a:rPr lang="en-US" dirty="0" smtClean="0"/>
              <a:t>Registered Apprenticeship ETP</a:t>
            </a:r>
          </a:p>
          <a:p>
            <a:pPr lvl="1"/>
            <a:r>
              <a:rPr lang="en-US" dirty="0" smtClean="0"/>
              <a:t>RA training providers are set up through the registration process; they may or may not be on the standard ETP</a:t>
            </a:r>
          </a:p>
          <a:p>
            <a:pPr lvl="1"/>
            <a:r>
              <a:rPr lang="en-US" dirty="0" smtClean="0"/>
              <a:t>Find RA Sponsors on </a:t>
            </a:r>
            <a:r>
              <a:rPr lang="en-US" b="1" dirty="0" smtClean="0">
                <a:hlinkClick r:id="rId2"/>
              </a:rPr>
              <a:t>KANSAS</a:t>
            </a:r>
            <a:r>
              <a:rPr lang="en-US" dirty="0" smtClean="0">
                <a:hlinkClick r:id="rId2"/>
              </a:rPr>
              <a:t>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8911" y="776238"/>
            <a:ext cx="164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Find the OJT ETP list on the Intranet: 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On-the-Job Training Eligible Training Providers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794994"/>
          </a:xfrm>
        </p:spPr>
        <p:txBody>
          <a:bodyPr/>
          <a:lstStyle/>
          <a:p>
            <a:r>
              <a:rPr lang="en-US" dirty="0" smtClean="0"/>
              <a:t>Bottom Lines: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7894"/>
            <a:ext cx="8428959" cy="53188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Customers requesting training funds through most funding streams must receive instruction </a:t>
            </a:r>
            <a:r>
              <a:rPr lang="en-US" dirty="0"/>
              <a:t>from a provider on the Eligible Training Provider </a:t>
            </a:r>
            <a:r>
              <a:rPr lang="en-US" dirty="0" smtClean="0"/>
              <a:t>list that will potentially lead to employment in a Demand Occupation.</a:t>
            </a:r>
          </a:p>
          <a:p>
            <a:pPr lvl="1"/>
            <a:r>
              <a:rPr lang="en-US" dirty="0" smtClean="0"/>
              <a:t>Typically, customers need to prove they’re a good fit for an occupation before money is spent on training</a:t>
            </a:r>
          </a:p>
          <a:p>
            <a:pPr lvl="2"/>
            <a:r>
              <a:rPr lang="en-US" dirty="0" smtClean="0"/>
              <a:t>My Next Move is usually how CMs document this</a:t>
            </a:r>
          </a:p>
          <a:p>
            <a:pPr lvl="1"/>
            <a:r>
              <a:rPr lang="en-US" dirty="0" smtClean="0"/>
              <a:t>Customers must also meet entrance and eligibility requirements at the provider institution</a:t>
            </a:r>
          </a:p>
          <a:p>
            <a:pPr lvl="2"/>
            <a:r>
              <a:rPr lang="en-US" dirty="0" smtClean="0"/>
              <a:t>Entrance and eligibility requirements vary by institution</a:t>
            </a:r>
          </a:p>
          <a:p>
            <a:r>
              <a:rPr lang="en-US" dirty="0"/>
              <a:t>Having the Demand Occupations list handy is helpful in discussing options for customers</a:t>
            </a:r>
          </a:p>
          <a:p>
            <a:r>
              <a:rPr lang="en-US" dirty="0"/>
              <a:t>If a customer is interested in attending a specific school, knowing how to check its eligibility could save some time and heartache</a:t>
            </a:r>
          </a:p>
          <a:p>
            <a:endParaRPr lang="en-US" dirty="0" smtClean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45" y="609600"/>
            <a:ext cx="3011630" cy="16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WFC2">
      <a:dk1>
        <a:srgbClr val="AD2531"/>
      </a:dk1>
      <a:lt1>
        <a:sysClr val="window" lastClr="FFFFFF"/>
      </a:lt1>
      <a:dk2>
        <a:srgbClr val="AD2531"/>
      </a:dk2>
      <a:lt2>
        <a:srgbClr val="EBEBEB"/>
      </a:lt2>
      <a:accent1>
        <a:srgbClr val="13406A"/>
      </a:accent1>
      <a:accent2>
        <a:srgbClr val="0D2C49"/>
      </a:accent2>
      <a:accent3>
        <a:srgbClr val="F3F2DD"/>
      </a:accent3>
      <a:accent4>
        <a:srgbClr val="DF6A75"/>
      </a:accent4>
      <a:accent5>
        <a:srgbClr val="811B24"/>
      </a:accent5>
      <a:accent6>
        <a:srgbClr val="561218"/>
      </a:accent6>
      <a:hlink>
        <a:srgbClr val="AD2531"/>
      </a:hlink>
      <a:folHlink>
        <a:srgbClr val="BDE0FB"/>
      </a:folHlink>
    </a:clrScheme>
    <a:fontScheme name="WFC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1056</TotalTime>
  <Words>867</Words>
  <Application>Microsoft Office PowerPoint</Application>
  <PresentationFormat>Widescreen</PresentationFormat>
  <Paragraphs>145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 3</vt:lpstr>
      <vt:lpstr>Facet</vt:lpstr>
      <vt:lpstr>Demand Occupations &amp; Eligible Training Providers</vt:lpstr>
      <vt:lpstr>Demand Occupations</vt:lpstr>
      <vt:lpstr>Demand Occupations</vt:lpstr>
      <vt:lpstr>Eligible Training Providers</vt:lpstr>
      <vt:lpstr>OJT &amp; RA Eligible Training Providers</vt:lpstr>
      <vt:lpstr>Bottom Lines: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Sutton</dc:creator>
  <cp:lastModifiedBy>Janet Sutton</cp:lastModifiedBy>
  <cp:revision>32</cp:revision>
  <dcterms:created xsi:type="dcterms:W3CDTF">2020-01-06T20:07:22Z</dcterms:created>
  <dcterms:modified xsi:type="dcterms:W3CDTF">2021-06-09T15:43:47Z</dcterms:modified>
</cp:coreProperties>
</file>