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sldIdLst>
    <p:sldId id="256" r:id="rId2"/>
    <p:sldId id="257" r:id="rId3"/>
    <p:sldId id="258" r:id="rId4"/>
    <p:sldId id="260" r:id="rId5"/>
    <p:sldId id="259" r:id="rId6"/>
    <p:sldId id="262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366" autoAdjust="0"/>
    <p:restoredTop sz="94660"/>
  </p:normalViewPr>
  <p:slideViewPr>
    <p:cSldViewPr snapToGrid="0">
      <p:cViewPr varScale="1">
        <p:scale>
          <a:sx n="84" d="100"/>
          <a:sy n="84" d="100"/>
        </p:scale>
        <p:origin x="701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12/8/2020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6067" y="328420"/>
            <a:ext cx="7319865" cy="1910496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12/8/2020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12/8/2020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12/8/2020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594" y="6224659"/>
            <a:ext cx="2215131" cy="53781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12/8/2020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12/8/2020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12/8/2020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12/8/2020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12/8/2020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12/8/2020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12/8/2020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12/8/2020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15610" y="3576352"/>
            <a:ext cx="8991600" cy="1645920"/>
          </a:xfrm>
        </p:spPr>
        <p:txBody>
          <a:bodyPr/>
          <a:lstStyle/>
          <a:p>
            <a:r>
              <a:rPr lang="en-US" dirty="0" smtClean="0"/>
              <a:t>Concurrent Basic Education &amp; Occupational Training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4492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8534" y="485298"/>
            <a:ext cx="7729728" cy="1188720"/>
          </a:xfrm>
        </p:spPr>
        <p:txBody>
          <a:bodyPr/>
          <a:lstStyle/>
          <a:p>
            <a:r>
              <a:rPr lang="en-US" dirty="0" smtClean="0"/>
              <a:t>What is Concurrent Education?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6959" y="1867330"/>
            <a:ext cx="9152878" cy="3343056"/>
          </a:xfrm>
        </p:spPr>
        <p:txBody>
          <a:bodyPr/>
          <a:lstStyle/>
          <a:p>
            <a:r>
              <a:rPr lang="en-US" sz="2000" dirty="0" smtClean="0"/>
              <a:t>Concurrent basic education &amp; occupational training happens when a customer needs occupational skills training (OST), but lacks a high school diploma or GED</a:t>
            </a:r>
          </a:p>
          <a:p>
            <a:pPr lvl="1"/>
            <a:r>
              <a:rPr lang="en-US" sz="1800" dirty="0" smtClean="0"/>
              <a:t>This is a requirement for most OST funded through Adult/DW</a:t>
            </a:r>
          </a:p>
          <a:p>
            <a:pPr lvl="2"/>
            <a:r>
              <a:rPr lang="en-US" sz="1800" dirty="0" smtClean="0"/>
              <a:t>CNA and CDL are a couple of programs of study that do not require a secondary credential</a:t>
            </a:r>
          </a:p>
          <a:p>
            <a:r>
              <a:rPr lang="en-US" sz="2000" dirty="0" smtClean="0"/>
              <a:t>Customers work on their GED or High School Diploma at the same time they attend Occupational Skills </a:t>
            </a:r>
            <a:r>
              <a:rPr lang="en-US" sz="2000" dirty="0" smtClean="0"/>
              <a:t>Training</a:t>
            </a:r>
            <a:endParaRPr lang="en-US" sz="2000" dirty="0" smtClean="0"/>
          </a:p>
          <a:p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8788" y="4811340"/>
            <a:ext cx="6282513" cy="1800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567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6857" y="326045"/>
            <a:ext cx="7729728" cy="1188720"/>
          </a:xfrm>
        </p:spPr>
        <p:txBody>
          <a:bodyPr/>
          <a:lstStyle/>
          <a:p>
            <a:r>
              <a:rPr lang="en-US" dirty="0" smtClean="0"/>
              <a:t>Options for Customers who need Concurrent Ed Services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2773" y="1768711"/>
            <a:ext cx="10597896" cy="3763409"/>
          </a:xfrm>
        </p:spPr>
        <p:txBody>
          <a:bodyPr>
            <a:noAutofit/>
          </a:bodyPr>
          <a:lstStyle/>
          <a:p>
            <a:r>
              <a:rPr lang="en-US" dirty="0" smtClean="0"/>
              <a:t>Customers who are interested in training but lack a HS Diploma or GED are </a:t>
            </a:r>
            <a:r>
              <a:rPr lang="en-US" dirty="0" smtClean="0"/>
              <a:t>TABE or CASAS tested to determin</a:t>
            </a:r>
            <a:r>
              <a:rPr lang="en-US" dirty="0" smtClean="0"/>
              <a:t>e their levels and how long it would take for them to get the GED</a:t>
            </a:r>
            <a:endParaRPr lang="en-US" dirty="0"/>
          </a:p>
          <a:p>
            <a:r>
              <a:rPr lang="en-US" dirty="0" smtClean="0"/>
              <a:t>Depending </a:t>
            </a:r>
            <a:r>
              <a:rPr lang="en-US" dirty="0" smtClean="0"/>
              <a:t>on the training and how close they are to finishing a GED/Diploma, the WFC may be able to assist with concurrent education services</a:t>
            </a:r>
          </a:p>
          <a:p>
            <a:pPr lvl="1"/>
            <a:r>
              <a:rPr lang="en-US" dirty="0" smtClean="0"/>
              <a:t>Customers must attain the GED/Diploma before the end of training</a:t>
            </a:r>
          </a:p>
          <a:p>
            <a:pPr lvl="1"/>
            <a:r>
              <a:rPr lang="en-US" dirty="0" smtClean="0"/>
              <a:t>Any funds spent on GED/Diploma are included in the total amount allowed for training</a:t>
            </a:r>
          </a:p>
          <a:p>
            <a:pPr lvl="1"/>
            <a:r>
              <a:rPr lang="en-US" dirty="0" smtClean="0"/>
              <a:t>If the customer would be unable to complete the GED/Diploma before OST, a referral to one of our ABE partner should be made. </a:t>
            </a:r>
          </a:p>
          <a:p>
            <a:pPr lvl="2"/>
            <a:r>
              <a:rPr lang="en-US" dirty="0" smtClean="0"/>
              <a:t>Training will be an option once they’ve attained their secondary credential</a:t>
            </a:r>
          </a:p>
          <a:p>
            <a:r>
              <a:rPr lang="en-US" dirty="0" smtClean="0"/>
              <a:t>The </a:t>
            </a:r>
            <a:r>
              <a:rPr lang="en-US" dirty="0" smtClean="0"/>
              <a:t>maximum length for training is 2 years; however, the program is </a:t>
            </a:r>
            <a:br>
              <a:rPr lang="en-US" dirty="0" smtClean="0"/>
            </a:br>
            <a:r>
              <a:rPr lang="en-US" dirty="0" smtClean="0"/>
              <a:t>more focused on short-term certificates</a:t>
            </a:r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7390" y="4599432"/>
            <a:ext cx="3898390" cy="2046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473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2472" y="470916"/>
            <a:ext cx="7729728" cy="1188720"/>
          </a:xfrm>
        </p:spPr>
        <p:txBody>
          <a:bodyPr/>
          <a:lstStyle/>
          <a:p>
            <a:r>
              <a:rPr lang="en-US" dirty="0" smtClean="0"/>
              <a:t>Process for Customers in need of Concurrent Ed Services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8096" y="1824228"/>
            <a:ext cx="10698480" cy="4009644"/>
          </a:xfrm>
        </p:spPr>
        <p:txBody>
          <a:bodyPr>
            <a:normAutofit/>
          </a:bodyPr>
          <a:lstStyle/>
          <a:p>
            <a:r>
              <a:rPr lang="en-US" dirty="0" smtClean="0"/>
              <a:t>Double check to see if the customer meets the requirements for referral to the Youth program</a:t>
            </a:r>
          </a:p>
          <a:p>
            <a:pPr lvl="1"/>
            <a:r>
              <a:rPr lang="en-US" dirty="0" smtClean="0"/>
              <a:t>The WIOA Youth program can fund GED/Diploma completion if the customer meets eligibility </a:t>
            </a:r>
            <a:r>
              <a:rPr lang="en-US" dirty="0" smtClean="0"/>
              <a:t>requirements</a:t>
            </a:r>
          </a:p>
          <a:p>
            <a:pPr lvl="1"/>
            <a:r>
              <a:rPr lang="en-US" dirty="0" smtClean="0"/>
              <a:t>Adult and DW </a:t>
            </a:r>
            <a:r>
              <a:rPr lang="en-US" b="1" dirty="0" smtClean="0"/>
              <a:t>CANNOT</a:t>
            </a:r>
            <a:r>
              <a:rPr lang="en-US" dirty="0" smtClean="0"/>
              <a:t> fund GED training alone; if the customer is only interested in GED training, a referral to an ABE partner is the most appropriate step</a:t>
            </a:r>
            <a:endParaRPr lang="en-US" dirty="0" smtClean="0"/>
          </a:p>
          <a:p>
            <a:r>
              <a:rPr lang="en-US" dirty="0" smtClean="0"/>
              <a:t>Referral process is the same for </a:t>
            </a:r>
            <a:r>
              <a:rPr lang="en-US" dirty="0" smtClean="0"/>
              <a:t>Adult or DW</a:t>
            </a:r>
            <a:r>
              <a:rPr lang="en-US" dirty="0" smtClean="0"/>
              <a:t>, jut note on the form that the customer lacks a GED/Diploma and needs concurrent education </a:t>
            </a:r>
          </a:p>
          <a:p>
            <a:r>
              <a:rPr lang="en-US" dirty="0" smtClean="0"/>
              <a:t>Customers may enroll in separate, but concurrent, GED and OST classes </a:t>
            </a:r>
            <a:r>
              <a:rPr lang="en-US" dirty="0" smtClean="0"/>
              <a:t>through approved training providers</a:t>
            </a:r>
            <a:r>
              <a:rPr lang="en-US" dirty="0" smtClean="0"/>
              <a:t> </a:t>
            </a:r>
          </a:p>
          <a:p>
            <a:r>
              <a:rPr lang="en-US" dirty="0" smtClean="0"/>
              <a:t>Customers </a:t>
            </a:r>
            <a:r>
              <a:rPr lang="en-US" dirty="0"/>
              <a:t>in need of concurrent education may also participate </a:t>
            </a:r>
            <a:r>
              <a:rPr lang="en-US" dirty="0" smtClean="0"/>
              <a:t>in</a:t>
            </a:r>
            <a:br>
              <a:rPr lang="en-US" dirty="0" smtClean="0"/>
            </a:br>
            <a:r>
              <a:rPr lang="en-US" dirty="0" smtClean="0"/>
              <a:t>the </a:t>
            </a:r>
            <a:r>
              <a:rPr lang="en-US" dirty="0" smtClean="0"/>
              <a:t>Accelerating Opportunity: Kansas </a:t>
            </a:r>
            <a:r>
              <a:rPr lang="en-US" dirty="0"/>
              <a:t>Program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39089" y="4407306"/>
            <a:ext cx="2560542" cy="234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141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5218" y="263355"/>
            <a:ext cx="7729728" cy="1188720"/>
          </a:xfrm>
        </p:spPr>
        <p:txBody>
          <a:bodyPr/>
          <a:lstStyle/>
          <a:p>
            <a:r>
              <a:rPr lang="en-US" dirty="0" smtClean="0"/>
              <a:t>Accelerating Opportunity: Kansas (AO-K)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18082" y="1595490"/>
            <a:ext cx="9144000" cy="4739301"/>
          </a:xfrm>
        </p:spPr>
        <p:txBody>
          <a:bodyPr>
            <a:normAutofit/>
          </a:bodyPr>
          <a:lstStyle/>
          <a:p>
            <a:r>
              <a:rPr lang="en-US" sz="2000" dirty="0" smtClean="0"/>
              <a:t>The AO-K program helps students prepare for the GED and earn college credits at the same time</a:t>
            </a:r>
          </a:p>
          <a:p>
            <a:pPr lvl="1"/>
            <a:r>
              <a:rPr lang="en-US" sz="1800" dirty="0" smtClean="0"/>
              <a:t>There are a variety of short-term certificate programs and associate degree options</a:t>
            </a:r>
          </a:p>
          <a:p>
            <a:pPr lvl="2"/>
            <a:r>
              <a:rPr lang="en-US" sz="1800" dirty="0" smtClean="0"/>
              <a:t>AO-K Career Pathways vary by school but many include several of our own pathways</a:t>
            </a:r>
          </a:p>
          <a:p>
            <a:pPr lvl="3"/>
            <a:r>
              <a:rPr lang="en-US" sz="1800" dirty="0" smtClean="0"/>
              <a:t>WSU Tech</a:t>
            </a:r>
          </a:p>
          <a:p>
            <a:pPr lvl="4"/>
            <a:r>
              <a:rPr lang="en-US" sz="1800" dirty="0" smtClean="0"/>
              <a:t>Manufacturing (Composites, Machining, Welding, and others)</a:t>
            </a:r>
          </a:p>
          <a:p>
            <a:pPr lvl="4"/>
            <a:r>
              <a:rPr lang="en-US" sz="1800" dirty="0" smtClean="0"/>
              <a:t>Healthcare (CNA, HHA, Medication Aide)</a:t>
            </a:r>
          </a:p>
          <a:p>
            <a:pPr lvl="4"/>
            <a:r>
              <a:rPr lang="en-US" sz="1800" dirty="0" smtClean="0"/>
              <a:t>Information Technology (CompTIA)</a:t>
            </a:r>
          </a:p>
          <a:p>
            <a:pPr lvl="3"/>
            <a:r>
              <a:rPr lang="en-US" sz="1800" dirty="0" smtClean="0"/>
              <a:t>Hutchinson </a:t>
            </a:r>
            <a:r>
              <a:rPr lang="en-US" sz="1800" dirty="0" smtClean="0"/>
              <a:t>Community College</a:t>
            </a:r>
          </a:p>
          <a:p>
            <a:pPr lvl="4"/>
            <a:r>
              <a:rPr lang="en-US" sz="1800" dirty="0" smtClean="0"/>
              <a:t>CNA, HHA, Medication Aide</a:t>
            </a:r>
          </a:p>
          <a:p>
            <a:pPr lvl="4"/>
            <a:r>
              <a:rPr lang="en-US" sz="1800" dirty="0" smtClean="0"/>
              <a:t>HVAC</a:t>
            </a:r>
          </a:p>
          <a:p>
            <a:pPr lvl="4"/>
            <a:r>
              <a:rPr lang="en-US" sz="1800" dirty="0" smtClean="0"/>
              <a:t>Welding</a:t>
            </a:r>
          </a:p>
          <a:p>
            <a:pPr lvl="4"/>
            <a:endParaRPr lang="en-US" dirty="0" smtClean="0"/>
          </a:p>
          <a:p>
            <a:pPr lvl="3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3587" y="3224196"/>
            <a:ext cx="3031046" cy="3505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891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Questions, comments, concerns?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Time to check your understanding!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1133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Parcel">
  <a:themeElements>
    <a:clrScheme name="WFC1">
      <a:dk1>
        <a:srgbClr val="13406A"/>
      </a:dk1>
      <a:lt1>
        <a:srgbClr val="EBEBEB"/>
      </a:lt1>
      <a:dk2>
        <a:srgbClr val="000000"/>
      </a:dk2>
      <a:lt2>
        <a:srgbClr val="EBEBEB"/>
      </a:lt2>
      <a:accent1>
        <a:srgbClr val="AD2531"/>
      </a:accent1>
      <a:accent2>
        <a:srgbClr val="AD2531"/>
      </a:accent2>
      <a:accent3>
        <a:srgbClr val="F3F2DD"/>
      </a:accent3>
      <a:accent4>
        <a:srgbClr val="5AA0F5"/>
      </a:accent4>
      <a:accent5>
        <a:srgbClr val="75CEEC"/>
      </a:accent5>
      <a:accent6>
        <a:srgbClr val="65D6A0"/>
      </a:accent6>
      <a:hlink>
        <a:srgbClr val="AD2531"/>
      </a:hlink>
      <a:folHlink>
        <a:srgbClr val="BDE0FB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TM10001115[[fn=Parcel]]</Template>
  <TotalTime>271</TotalTime>
  <Words>443</Words>
  <Application>Microsoft Office PowerPoint</Application>
  <PresentationFormat>Widescreen</PresentationFormat>
  <Paragraphs>35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Gill Sans MT</vt:lpstr>
      <vt:lpstr>Parcel</vt:lpstr>
      <vt:lpstr>Concurrent Basic Education &amp; Occupational Training</vt:lpstr>
      <vt:lpstr>What is Concurrent Education?</vt:lpstr>
      <vt:lpstr>Options for Customers who need Concurrent Ed Services</vt:lpstr>
      <vt:lpstr>Process for Customers in need of Concurrent Ed Services</vt:lpstr>
      <vt:lpstr>Accelerating Opportunity: Kansas (AO-K)</vt:lpstr>
      <vt:lpstr>Questions, comments, concerns?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Janet Sutton</dc:creator>
  <cp:lastModifiedBy>Janet Sutton</cp:lastModifiedBy>
  <cp:revision>23</cp:revision>
  <dcterms:created xsi:type="dcterms:W3CDTF">2020-12-07T14:40:21Z</dcterms:created>
  <dcterms:modified xsi:type="dcterms:W3CDTF">2020-12-08T21:18:34Z</dcterms:modified>
</cp:coreProperties>
</file>