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8" r:id="rId3"/>
    <p:sldId id="257" r:id="rId4"/>
    <p:sldId id="264" r:id="rId5"/>
    <p:sldId id="259" r:id="rId6"/>
    <p:sldId id="270" r:id="rId7"/>
    <p:sldId id="265" r:id="rId8"/>
    <p:sldId id="266" r:id="rId9"/>
    <p:sldId id="267" r:id="rId10"/>
    <p:sldId id="268" r:id="rId11"/>
    <p:sldId id="269" r:id="rId12"/>
    <p:sldId id="271" r:id="rId13"/>
    <p:sldId id="272" r:id="rId14"/>
    <p:sldId id="273" r:id="rId15"/>
    <p:sldId id="274" r:id="rId16"/>
    <p:sldId id="276" r:id="rId17"/>
    <p:sldId id="277" r:id="rId18"/>
    <p:sldId id="278" r:id="rId19"/>
    <p:sldId id="280" r:id="rId20"/>
    <p:sldId id="281" r:id="rId21"/>
    <p:sldId id="282" r:id="rId22"/>
    <p:sldId id="283" r:id="rId23"/>
    <p:sldId id="26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et Sutton" initials="JS" lastIdx="1" clrIdx="0">
    <p:extLst>
      <p:ext uri="{19B8F6BF-5375-455C-9EA6-DF929625EA0E}">
        <p15:presenceInfo xmlns:p15="http://schemas.microsoft.com/office/powerpoint/2012/main" userId="S-1-5-21-2147825045-3458750132-2942809858-32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40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0" autoAdjust="0"/>
    <p:restoredTop sz="85457" autoAdjust="0"/>
  </p:normalViewPr>
  <p:slideViewPr>
    <p:cSldViewPr>
      <p:cViewPr varScale="1">
        <p:scale>
          <a:sx n="91" d="100"/>
          <a:sy n="91" d="100"/>
        </p:scale>
        <p:origin x="1506" y="96"/>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D29F20-8927-4726-B795-538C8F9A47E4}" type="datetimeFigureOut">
              <a:rPr lang="en-US" smtClean="0"/>
              <a:t>3/24/2021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A6E4F-4D71-4F0F-B277-B287C4CA1136}" type="slidenum">
              <a:rPr lang="en-US" smtClean="0"/>
              <a:t>‹#›</a:t>
            </a:fld>
            <a:endParaRPr lang="en-US"/>
          </a:p>
        </p:txBody>
      </p:sp>
    </p:spTree>
    <p:extLst>
      <p:ext uri="{BB962C8B-B14F-4D97-AF65-F5344CB8AC3E}">
        <p14:creationId xmlns:p14="http://schemas.microsoft.com/office/powerpoint/2010/main" val="1037772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r>
              <a:rPr lang="en-US" sz="2000" dirty="0" smtClean="0"/>
              <a:t>Employment Related Law Violation</a:t>
            </a:r>
          </a:p>
          <a:p>
            <a:pPr lvl="3">
              <a:buFont typeface="Arial" panose="020B0604020202020204" pitchFamily="34" charset="0"/>
              <a:buChar char="•"/>
            </a:pPr>
            <a:r>
              <a:rPr lang="en-US" sz="1800" dirty="0" smtClean="0"/>
              <a:t>Employer violated the terms and conditions of a job order</a:t>
            </a:r>
          </a:p>
          <a:p>
            <a:pPr lvl="3">
              <a:buFont typeface="Arial" panose="020B0604020202020204" pitchFamily="34" charset="0"/>
              <a:buChar char="•"/>
            </a:pPr>
            <a:r>
              <a:rPr lang="en-US" sz="1800" dirty="0" smtClean="0"/>
              <a:t>Employer violated employment related law such as wages, working conditions, child labor laws, sanitation, housing standards, etc.</a:t>
            </a:r>
          </a:p>
          <a:p>
            <a:endParaRPr lang="en-US" dirty="0"/>
          </a:p>
        </p:txBody>
      </p:sp>
      <p:sp>
        <p:nvSpPr>
          <p:cNvPr id="4" name="Slide Number Placeholder 3"/>
          <p:cNvSpPr>
            <a:spLocks noGrp="1"/>
          </p:cNvSpPr>
          <p:nvPr>
            <p:ph type="sldNum" sz="quarter" idx="10"/>
          </p:nvPr>
        </p:nvSpPr>
        <p:spPr/>
        <p:txBody>
          <a:bodyPr/>
          <a:lstStyle/>
          <a:p>
            <a:fld id="{C95A6E4F-4D71-4F0F-B277-B287C4CA1136}" type="slidenum">
              <a:rPr lang="en-US" smtClean="0"/>
              <a:t>15</a:t>
            </a:fld>
            <a:endParaRPr lang="en-US"/>
          </a:p>
        </p:txBody>
      </p:sp>
    </p:spTree>
    <p:extLst>
      <p:ext uri="{BB962C8B-B14F-4D97-AF65-F5344CB8AC3E}">
        <p14:creationId xmlns:p14="http://schemas.microsoft.com/office/powerpoint/2010/main" val="2780152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rgbClr val="AD25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rgbClr val="1340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8F05E6BC-576C-45F0-93A4-7DA3C42181D8}"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02C19D-E2BB-47B8-B0B6-FD60963567A8}"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05E6BC-576C-45F0-93A4-7DA3C42181D8}"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02C19D-E2BB-47B8-B0B6-FD60963567A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05E6BC-576C-45F0-93A4-7DA3C42181D8}"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02C19D-E2BB-47B8-B0B6-FD60963567A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05E6BC-576C-45F0-93A4-7DA3C42181D8}"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02C19D-E2BB-47B8-B0B6-FD60963567A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rgbClr val="AD25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rgbClr val="1340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8F05E6BC-576C-45F0-93A4-7DA3C42181D8}"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02C19D-E2BB-47B8-B0B6-FD60963567A8}"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F05E6BC-576C-45F0-93A4-7DA3C42181D8}" type="datetimeFigureOut">
              <a:rPr lang="en-US" smtClean="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02C19D-E2BB-47B8-B0B6-FD60963567A8}" type="slidenum">
              <a:rPr lang="en-US" smtClean="0"/>
              <a:t>‹#›</a:t>
            </a:fld>
            <a:endParaRPr lang="en-US" dirty="0"/>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F05E6BC-576C-45F0-93A4-7DA3C42181D8}" type="datetimeFigureOut">
              <a:rPr lang="en-US" smtClean="0"/>
              <a:t>3/24/2021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02C19D-E2BB-47B8-B0B6-FD60963567A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F05E6BC-576C-45F0-93A4-7DA3C42181D8}" type="datetimeFigureOut">
              <a:rPr lang="en-US" smtClean="0"/>
              <a:t>3/24/2021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202C19D-E2BB-47B8-B0B6-FD60963567A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05E6BC-576C-45F0-93A4-7DA3C42181D8}" type="datetimeFigureOut">
              <a:rPr lang="en-US" smtClean="0"/>
              <a:t>3/24/2021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202C19D-E2BB-47B8-B0B6-FD60963567A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rgbClr val="AD25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rgbClr val="1340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8F05E6BC-576C-45F0-93A4-7DA3C42181D8}" type="datetimeFigureOut">
              <a:rPr lang="en-US" smtClean="0"/>
              <a:t>3/24/2021</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202C19D-E2BB-47B8-B0B6-FD60963567A8}"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rgbClr val="13406A"/>
          </a:solidFill>
        </p:spPr>
        <p:txBody>
          <a:bodyPr rIns="182880" anchor="ctr"/>
          <a:lstStyle>
            <a:lvl1pPr algn="r">
              <a:defRPr/>
            </a:lvl1pPr>
          </a:lstStyle>
          <a:p>
            <a:r>
              <a:rPr lang="en-US" dirty="0"/>
              <a:t>Click icon to add picture</a:t>
            </a:r>
          </a:p>
        </p:txBody>
      </p:sp>
      <p:sp>
        <p:nvSpPr>
          <p:cNvPr id="9" name="Right Triangle 8"/>
          <p:cNvSpPr/>
          <p:nvPr/>
        </p:nvSpPr>
        <p:spPr>
          <a:xfrm>
            <a:off x="0" y="2647950"/>
            <a:ext cx="3571875" cy="4210050"/>
          </a:xfrm>
          <a:prstGeom prst="rtTriangle">
            <a:avLst/>
          </a:prstGeom>
          <a:solidFill>
            <a:srgbClr val="AD25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rgbClr val="1340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05E6BC-576C-45F0-93A4-7DA3C42181D8}" type="datetimeFigureOut">
              <a:rPr lang="en-US" smtClean="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02C19D-E2BB-47B8-B0B6-FD60963567A8}"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rgbClr val="AD25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rgbClr val="1340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F05E6BC-576C-45F0-93A4-7DA3C42181D8}" type="datetimeFigureOut">
              <a:rPr lang="en-US" smtClean="0"/>
              <a:t>3/24/2021</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202C19D-E2BB-47B8-B0B6-FD60963567A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COMPLAINT AND APPARENT VIOLATIONS TRAINING</a:t>
            </a:r>
          </a:p>
        </p:txBody>
      </p:sp>
      <p:pic>
        <p:nvPicPr>
          <p:cNvPr id="1026" name="Picture 2" descr="If you would just fill out this complaint form That would be great - That  Would Be Great (Office Space Bill Lumbergh) | Make a Me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3657600"/>
            <a:ext cx="3962400" cy="28859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93053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Form-Page 1</a:t>
            </a:r>
          </a:p>
        </p:txBody>
      </p:sp>
      <p:sp>
        <p:nvSpPr>
          <p:cNvPr id="9" name="TextBox 8">
            <a:extLst>
              <a:ext uri="{FF2B5EF4-FFF2-40B4-BE49-F238E27FC236}">
                <a16:creationId xmlns:a16="http://schemas.microsoft.com/office/drawing/2014/main" id="{008AD0DA-F427-4491-B710-896C2C4C4461}"/>
              </a:ext>
            </a:extLst>
          </p:cNvPr>
          <p:cNvSpPr txBox="1"/>
          <p:nvPr/>
        </p:nvSpPr>
        <p:spPr>
          <a:xfrm>
            <a:off x="470886" y="2788128"/>
            <a:ext cx="8520714" cy="2585323"/>
          </a:xfrm>
          <a:prstGeom prst="rect">
            <a:avLst/>
          </a:prstGeom>
          <a:solidFill>
            <a:schemeClr val="bg1"/>
          </a:solidFill>
        </p:spPr>
        <p:txBody>
          <a:bodyPr wrap="square" rtlCol="0">
            <a:spAutoFit/>
          </a:bodyPr>
          <a:lstStyle/>
          <a:p>
            <a:r>
              <a:rPr lang="en-US" dirty="0"/>
              <a:t>8. Description of Complaint or Apparent Violation:</a:t>
            </a:r>
          </a:p>
          <a:p>
            <a:pPr marL="742950" lvl="1" indent="-285750">
              <a:buFont typeface="Arial" panose="020B0604020202020204" pitchFamily="34" charset="0"/>
              <a:buChar char="•"/>
            </a:pPr>
            <a:r>
              <a:rPr lang="en-US" dirty="0"/>
              <a:t>If complaint, the complainant may type or hand write the complaint</a:t>
            </a:r>
          </a:p>
          <a:p>
            <a:pPr marL="1200150" lvl="2" indent="-285750">
              <a:buFont typeface="Arial" panose="020B0604020202020204" pitchFamily="34" charset="0"/>
              <a:buChar char="•"/>
            </a:pPr>
            <a:r>
              <a:rPr lang="en-US" dirty="0"/>
              <a:t>May attach additional pieces of paper if necessary</a:t>
            </a:r>
          </a:p>
          <a:p>
            <a:pPr marL="1200150" lvl="2" indent="-285750">
              <a:buFont typeface="Arial" panose="020B0604020202020204" pitchFamily="34" charset="0"/>
              <a:buChar char="•"/>
            </a:pPr>
            <a:r>
              <a:rPr lang="en-US" dirty="0"/>
              <a:t>Provide as much detail as possible about complaint or violation</a:t>
            </a:r>
          </a:p>
          <a:p>
            <a:pPr marL="1200150" lvl="2" indent="-285750">
              <a:buFont typeface="Arial" panose="020B0604020202020204" pitchFamily="34" charset="0"/>
              <a:buChar char="•"/>
            </a:pPr>
            <a:r>
              <a:rPr lang="en-US" dirty="0"/>
              <a:t>If the complainant desires assistance in completing the form staff must offer assistance including typing or hand writing the form</a:t>
            </a:r>
          </a:p>
          <a:p>
            <a:pPr marL="1657350" lvl="3" indent="-285750">
              <a:buFont typeface="Arial" panose="020B0604020202020204" pitchFamily="34" charset="0"/>
              <a:buChar char="•"/>
            </a:pPr>
            <a:r>
              <a:rPr lang="en-US" dirty="0"/>
              <a:t>If this is done, staff must type or write </a:t>
            </a:r>
            <a:r>
              <a:rPr lang="en-US" b="1" i="1" dirty="0"/>
              <a:t>EXACTLY</a:t>
            </a:r>
            <a:r>
              <a:rPr lang="en-US" dirty="0"/>
              <a:t> what the complainant says</a:t>
            </a:r>
          </a:p>
          <a:p>
            <a:pPr marL="1200150" lvl="2" indent="-285750">
              <a:buFont typeface="Arial" panose="020B0604020202020204" pitchFamily="34" charset="0"/>
              <a:buChar char="•"/>
            </a:pPr>
            <a:r>
              <a:rPr lang="en-US" dirty="0"/>
              <a:t>Complainant must sign and date the form</a:t>
            </a:r>
          </a:p>
        </p:txBody>
      </p:sp>
      <p:pic>
        <p:nvPicPr>
          <p:cNvPr id="6" name="Content Placeholder 5">
            <a:extLst>
              <a:ext uri="{FF2B5EF4-FFF2-40B4-BE49-F238E27FC236}">
                <a16:creationId xmlns:a16="http://schemas.microsoft.com/office/drawing/2014/main" id="{6AEEFFB7-D14F-4944-A650-4EA2A8965427}"/>
              </a:ext>
            </a:extLst>
          </p:cNvPr>
          <p:cNvPicPr>
            <a:picLocks noGrp="1" noChangeAspect="1"/>
          </p:cNvPicPr>
          <p:nvPr>
            <p:ph idx="1"/>
          </p:nvPr>
        </p:nvPicPr>
        <p:blipFill rotWithShape="1">
          <a:blip r:embed="rId2"/>
          <a:srcRect b="37613"/>
          <a:stretch/>
        </p:blipFill>
        <p:spPr>
          <a:xfrm>
            <a:off x="797911" y="914400"/>
            <a:ext cx="7521575" cy="762000"/>
          </a:xfrm>
          <a:prstGeom prst="rect">
            <a:avLst/>
          </a:prstGeom>
        </p:spPr>
      </p:pic>
      <p:pic>
        <p:nvPicPr>
          <p:cNvPr id="7" name="Picture 6">
            <a:extLst>
              <a:ext uri="{FF2B5EF4-FFF2-40B4-BE49-F238E27FC236}">
                <a16:creationId xmlns:a16="http://schemas.microsoft.com/office/drawing/2014/main" id="{F3C28C7F-9B4A-412D-9B51-54AB0F52785A}"/>
              </a:ext>
            </a:extLst>
          </p:cNvPr>
          <p:cNvPicPr>
            <a:picLocks noChangeAspect="1"/>
          </p:cNvPicPr>
          <p:nvPr/>
        </p:nvPicPr>
        <p:blipFill rotWithShape="1">
          <a:blip r:embed="rId3"/>
          <a:srcRect b="20274"/>
          <a:stretch/>
        </p:blipFill>
        <p:spPr>
          <a:xfrm>
            <a:off x="11430" y="1713930"/>
            <a:ext cx="9144000" cy="1051464"/>
          </a:xfrm>
          <a:prstGeom prst="rect">
            <a:avLst/>
          </a:prstGeom>
        </p:spPr>
      </p:pic>
    </p:spTree>
    <p:extLst>
      <p:ext uri="{BB962C8B-B14F-4D97-AF65-F5344CB8AC3E}">
        <p14:creationId xmlns:p14="http://schemas.microsoft.com/office/powerpoint/2010/main" val="5692140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Form-Page 1</a:t>
            </a:r>
          </a:p>
        </p:txBody>
      </p:sp>
      <p:sp>
        <p:nvSpPr>
          <p:cNvPr id="9" name="TextBox 8">
            <a:extLst>
              <a:ext uri="{FF2B5EF4-FFF2-40B4-BE49-F238E27FC236}">
                <a16:creationId xmlns:a16="http://schemas.microsoft.com/office/drawing/2014/main" id="{008AD0DA-F427-4491-B710-896C2C4C4461}"/>
              </a:ext>
            </a:extLst>
          </p:cNvPr>
          <p:cNvSpPr txBox="1"/>
          <p:nvPr/>
        </p:nvSpPr>
        <p:spPr>
          <a:xfrm>
            <a:off x="470886" y="3048000"/>
            <a:ext cx="7848600" cy="1477328"/>
          </a:xfrm>
          <a:prstGeom prst="rect">
            <a:avLst/>
          </a:prstGeom>
          <a:solidFill>
            <a:schemeClr val="bg1"/>
          </a:solidFill>
        </p:spPr>
        <p:txBody>
          <a:bodyPr wrap="square" rtlCol="0">
            <a:spAutoFit/>
          </a:bodyPr>
          <a:lstStyle/>
          <a:p>
            <a:r>
              <a:rPr lang="en-US" dirty="0"/>
              <a:t>8. Description of Complaint or Apparent Violation:</a:t>
            </a:r>
          </a:p>
          <a:p>
            <a:pPr marL="742950" lvl="1" indent="-285750">
              <a:buFont typeface="Arial" panose="020B0604020202020204" pitchFamily="34" charset="0"/>
              <a:buChar char="•"/>
            </a:pPr>
            <a:r>
              <a:rPr lang="en-US" dirty="0"/>
              <a:t>If apparent violation no signature is required by staff or person who provided information</a:t>
            </a:r>
          </a:p>
          <a:p>
            <a:pPr marL="742950" lvl="1" indent="-285750">
              <a:buFont typeface="Arial" panose="020B0604020202020204" pitchFamily="34" charset="0"/>
              <a:buChar char="•"/>
            </a:pPr>
            <a:r>
              <a:rPr lang="en-US" dirty="0"/>
              <a:t>If apparent violation staff would complete section 8 detailing the apparent violation</a:t>
            </a:r>
          </a:p>
        </p:txBody>
      </p:sp>
      <p:pic>
        <p:nvPicPr>
          <p:cNvPr id="6" name="Content Placeholder 5">
            <a:extLst>
              <a:ext uri="{FF2B5EF4-FFF2-40B4-BE49-F238E27FC236}">
                <a16:creationId xmlns:a16="http://schemas.microsoft.com/office/drawing/2014/main" id="{6AEEFFB7-D14F-4944-A650-4EA2A8965427}"/>
              </a:ext>
            </a:extLst>
          </p:cNvPr>
          <p:cNvPicPr>
            <a:picLocks noGrp="1" noChangeAspect="1"/>
          </p:cNvPicPr>
          <p:nvPr>
            <p:ph idx="1"/>
          </p:nvPr>
        </p:nvPicPr>
        <p:blipFill rotWithShape="1">
          <a:blip r:embed="rId2"/>
          <a:srcRect b="37613"/>
          <a:stretch/>
        </p:blipFill>
        <p:spPr>
          <a:xfrm>
            <a:off x="797911" y="914400"/>
            <a:ext cx="7521575" cy="762000"/>
          </a:xfrm>
          <a:prstGeom prst="rect">
            <a:avLst/>
          </a:prstGeom>
        </p:spPr>
      </p:pic>
      <p:pic>
        <p:nvPicPr>
          <p:cNvPr id="7" name="Picture 6">
            <a:extLst>
              <a:ext uri="{FF2B5EF4-FFF2-40B4-BE49-F238E27FC236}">
                <a16:creationId xmlns:a16="http://schemas.microsoft.com/office/drawing/2014/main" id="{F3C28C7F-9B4A-412D-9B51-54AB0F52785A}"/>
              </a:ext>
            </a:extLst>
          </p:cNvPr>
          <p:cNvPicPr>
            <a:picLocks noChangeAspect="1"/>
          </p:cNvPicPr>
          <p:nvPr/>
        </p:nvPicPr>
        <p:blipFill rotWithShape="1">
          <a:blip r:embed="rId3"/>
          <a:srcRect b="20274"/>
          <a:stretch/>
        </p:blipFill>
        <p:spPr>
          <a:xfrm>
            <a:off x="11430" y="1713930"/>
            <a:ext cx="9144000" cy="1051464"/>
          </a:xfrm>
          <a:prstGeom prst="rect">
            <a:avLst/>
          </a:prstGeom>
        </p:spPr>
      </p:pic>
    </p:spTree>
    <p:extLst>
      <p:ext uri="{BB962C8B-B14F-4D97-AF65-F5344CB8AC3E}">
        <p14:creationId xmlns:p14="http://schemas.microsoft.com/office/powerpoint/2010/main" val="41521864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2133600" y="-10160"/>
            <a:ext cx="5228359" cy="6766111"/>
          </a:xfrm>
          <a:prstGeom prst="rect">
            <a:avLst/>
          </a:prstGeom>
        </p:spPr>
      </p:pic>
    </p:spTree>
    <p:extLst>
      <p:ext uri="{BB962C8B-B14F-4D97-AF65-F5344CB8AC3E}">
        <p14:creationId xmlns:p14="http://schemas.microsoft.com/office/powerpoint/2010/main" val="9860475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Form-Page 2</a:t>
            </a:r>
          </a:p>
        </p:txBody>
      </p:sp>
      <p:sp>
        <p:nvSpPr>
          <p:cNvPr id="4" name="Content Placeholder 3">
            <a:extLst>
              <a:ext uri="{FF2B5EF4-FFF2-40B4-BE49-F238E27FC236}">
                <a16:creationId xmlns:a16="http://schemas.microsoft.com/office/drawing/2014/main" id="{00563182-8DED-4F01-84FC-A50D909BA061}"/>
              </a:ext>
            </a:extLst>
          </p:cNvPr>
          <p:cNvSpPr>
            <a:spLocks noGrp="1"/>
          </p:cNvSpPr>
          <p:nvPr>
            <p:ph idx="1"/>
          </p:nvPr>
        </p:nvSpPr>
        <p:spPr/>
        <p:txBody>
          <a:bodyPr/>
          <a:lstStyle/>
          <a:p>
            <a:pPr>
              <a:buFont typeface="Arial" panose="020B0604020202020204" pitchFamily="34" charset="0"/>
              <a:buChar char="•"/>
            </a:pPr>
            <a:r>
              <a:rPr lang="en-US" sz="2000" dirty="0"/>
              <a:t>Page 2 is for staff use only</a:t>
            </a:r>
          </a:p>
          <a:p>
            <a:pPr>
              <a:buFont typeface="Arial" panose="020B0604020202020204" pitchFamily="34" charset="0"/>
              <a:buChar char="•"/>
            </a:pPr>
            <a:r>
              <a:rPr lang="en-US" sz="2000" dirty="0"/>
              <a:t>WPs will complete part of this page and leave other parts to be completed later</a:t>
            </a:r>
          </a:p>
          <a:p>
            <a:endParaRPr lang="en-US" dirty="0"/>
          </a:p>
        </p:txBody>
      </p:sp>
      <p:pic>
        <p:nvPicPr>
          <p:cNvPr id="3074" name="Picture 2" descr="To arms! - Imgfli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3429000"/>
            <a:ext cx="4229100" cy="3283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24525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Form-Page 2</a:t>
            </a:r>
          </a:p>
        </p:txBody>
      </p:sp>
      <p:sp>
        <p:nvSpPr>
          <p:cNvPr id="5" name="TextBox 4">
            <a:extLst>
              <a:ext uri="{FF2B5EF4-FFF2-40B4-BE49-F238E27FC236}">
                <a16:creationId xmlns:a16="http://schemas.microsoft.com/office/drawing/2014/main" id="{A0C2C8EA-5B05-4C70-838D-3E4963EAA0D2}"/>
              </a:ext>
            </a:extLst>
          </p:cNvPr>
          <p:cNvSpPr txBox="1"/>
          <p:nvPr/>
        </p:nvSpPr>
        <p:spPr>
          <a:xfrm>
            <a:off x="3429000" y="1066800"/>
            <a:ext cx="5604510" cy="3416320"/>
          </a:xfrm>
          <a:prstGeom prst="rect">
            <a:avLst/>
          </a:prstGeom>
          <a:noFill/>
        </p:spPr>
        <p:txBody>
          <a:bodyPr wrap="square" rtlCol="0">
            <a:spAutoFit/>
          </a:bodyPr>
          <a:lstStyle/>
          <a:p>
            <a:r>
              <a:rPr lang="en-US" dirty="0"/>
              <a:t>1. Migrant or Seasonal Farmworker: When customer is discussing complaint WPs should determine whether or not the customer is a Migrant or Seasonal Farmworker (MSF) based on the definition provided</a:t>
            </a:r>
          </a:p>
          <a:p>
            <a:pPr marL="742950" lvl="1" indent="-285750">
              <a:buFont typeface="Arial" panose="020B0604020202020204" pitchFamily="34" charset="0"/>
              <a:buChar char="•"/>
            </a:pPr>
            <a:r>
              <a:rPr lang="en-US" dirty="0"/>
              <a:t>The actual definition is broader than you think</a:t>
            </a:r>
          </a:p>
          <a:p>
            <a:pPr marL="742950" lvl="1" indent="-285750">
              <a:buFont typeface="Arial" panose="020B0604020202020204" pitchFamily="34" charset="0"/>
              <a:buChar char="•"/>
            </a:pPr>
            <a:r>
              <a:rPr lang="en-US" dirty="0"/>
              <a:t>This is important as complaints from MSF are handled differently from other complaints</a:t>
            </a:r>
          </a:p>
          <a:p>
            <a:pPr marL="1200150" lvl="2" indent="-285750">
              <a:buFont typeface="Arial" panose="020B0604020202020204" pitchFamily="34" charset="0"/>
              <a:buChar char="•"/>
            </a:pPr>
            <a:r>
              <a:rPr lang="en-US" dirty="0"/>
              <a:t>Specific timeframes apply to complaints from MSF</a:t>
            </a:r>
          </a:p>
          <a:p>
            <a:r>
              <a:rPr lang="en-US" dirty="0"/>
              <a:t>2. Complaint or Apparent Violation:  Check the appropriate </a:t>
            </a:r>
            <a:r>
              <a:rPr lang="en-US" dirty="0" smtClean="0"/>
              <a:t>box(</a:t>
            </a:r>
            <a:r>
              <a:rPr lang="en-US" dirty="0" err="1" smtClean="0"/>
              <a:t>es</a:t>
            </a:r>
            <a:r>
              <a:rPr lang="en-US" dirty="0" smtClean="0"/>
              <a:t>) </a:t>
            </a:r>
            <a:r>
              <a:rPr lang="en-US" dirty="0"/>
              <a:t>based on the </a:t>
            </a:r>
            <a:r>
              <a:rPr lang="en-US" dirty="0" smtClean="0"/>
              <a:t>definitions</a:t>
            </a:r>
          </a:p>
          <a:p>
            <a:r>
              <a:rPr lang="en-US" dirty="0" smtClean="0"/>
              <a:t>      2a. Indicate the job order if one was involved</a:t>
            </a:r>
            <a:endParaRPr lang="en-US" dirty="0"/>
          </a:p>
        </p:txBody>
      </p:sp>
      <p:pic>
        <p:nvPicPr>
          <p:cNvPr id="9" name="Picture 8"/>
          <p:cNvPicPr>
            <a:picLocks noChangeAspect="1"/>
          </p:cNvPicPr>
          <p:nvPr/>
        </p:nvPicPr>
        <p:blipFill>
          <a:blip r:embed="rId2"/>
          <a:stretch>
            <a:fillRect/>
          </a:stretch>
        </p:blipFill>
        <p:spPr>
          <a:xfrm>
            <a:off x="457200" y="1066800"/>
            <a:ext cx="2800350" cy="2705100"/>
          </a:xfrm>
          <a:prstGeom prst="rect">
            <a:avLst/>
          </a:prstGeom>
        </p:spPr>
      </p:pic>
    </p:spTree>
    <p:extLst>
      <p:ext uri="{BB962C8B-B14F-4D97-AF65-F5344CB8AC3E}">
        <p14:creationId xmlns:p14="http://schemas.microsoft.com/office/powerpoint/2010/main" val="4026016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Form-Page 2</a:t>
            </a:r>
          </a:p>
        </p:txBody>
      </p:sp>
      <p:sp>
        <p:nvSpPr>
          <p:cNvPr id="5" name="TextBox 4">
            <a:extLst>
              <a:ext uri="{FF2B5EF4-FFF2-40B4-BE49-F238E27FC236}">
                <a16:creationId xmlns:a16="http://schemas.microsoft.com/office/drawing/2014/main" id="{A0C2C8EA-5B05-4C70-838D-3E4963EAA0D2}"/>
              </a:ext>
            </a:extLst>
          </p:cNvPr>
          <p:cNvSpPr txBox="1"/>
          <p:nvPr/>
        </p:nvSpPr>
        <p:spPr>
          <a:xfrm>
            <a:off x="4267200" y="1103390"/>
            <a:ext cx="4267200" cy="3693319"/>
          </a:xfrm>
          <a:prstGeom prst="rect">
            <a:avLst/>
          </a:prstGeom>
          <a:noFill/>
        </p:spPr>
        <p:txBody>
          <a:bodyPr wrap="square" rtlCol="0">
            <a:spAutoFit/>
          </a:bodyPr>
          <a:lstStyle/>
          <a:p>
            <a:pPr marL="285750" indent="-285750">
              <a:buFont typeface="Arial" panose="020B0604020202020204" pitchFamily="34" charset="0"/>
              <a:buChar char="•"/>
            </a:pPr>
            <a:r>
              <a:rPr lang="en-US" dirty="0"/>
              <a:t>3. </a:t>
            </a:r>
            <a:r>
              <a:rPr lang="en-US" dirty="0" smtClean="0"/>
              <a:t>Complaint or Apparent Violent Employment Related Law: Check </a:t>
            </a:r>
            <a:r>
              <a:rPr lang="en-US" dirty="0"/>
              <a:t>the </a:t>
            </a:r>
            <a:r>
              <a:rPr lang="en-US" dirty="0" smtClean="0"/>
              <a:t>box </a:t>
            </a:r>
            <a:r>
              <a:rPr lang="en-US" dirty="0"/>
              <a:t>that apply to the complaint or apparent </a:t>
            </a:r>
            <a:r>
              <a:rPr lang="en-US" dirty="0" smtClean="0"/>
              <a:t>violation</a:t>
            </a:r>
          </a:p>
          <a:p>
            <a:pPr marL="285750" lvl="1" indent="-285750">
              <a:buFont typeface="Arial" panose="020B0604020202020204" pitchFamily="34" charset="0"/>
              <a:buChar char="•"/>
            </a:pPr>
            <a:r>
              <a:rPr lang="en-US" dirty="0" smtClean="0"/>
              <a:t>4. Issue(s) involved in Complaint or Apparent Violation: Check the boxes next to the issues that are included in the complaint/apparent violation. You may also specify additional issues if needed. </a:t>
            </a:r>
            <a:r>
              <a:rPr lang="en-US" dirty="0"/>
              <a:t>Check the boxes the best you can based on the information in the complaint or apparent violation</a:t>
            </a:r>
          </a:p>
          <a:p>
            <a:pPr marL="285750" indent="-285750">
              <a:buFont typeface="Arial" panose="020B0604020202020204" pitchFamily="34" charset="0"/>
              <a:buChar char="•"/>
            </a:pPr>
            <a:endParaRPr lang="en-US" dirty="0" smtClean="0"/>
          </a:p>
        </p:txBody>
      </p:sp>
      <p:pic>
        <p:nvPicPr>
          <p:cNvPr id="4" name="Picture 3"/>
          <p:cNvPicPr>
            <a:picLocks noChangeAspect="1"/>
          </p:cNvPicPr>
          <p:nvPr/>
        </p:nvPicPr>
        <p:blipFill>
          <a:blip r:embed="rId3"/>
          <a:stretch>
            <a:fillRect/>
          </a:stretch>
        </p:blipFill>
        <p:spPr>
          <a:xfrm>
            <a:off x="381000" y="990600"/>
            <a:ext cx="3133725" cy="638175"/>
          </a:xfrm>
          <a:prstGeom prst="rect">
            <a:avLst/>
          </a:prstGeom>
        </p:spPr>
      </p:pic>
      <p:pic>
        <p:nvPicPr>
          <p:cNvPr id="6" name="Picture 5"/>
          <p:cNvPicPr>
            <a:picLocks noChangeAspect="1"/>
          </p:cNvPicPr>
          <p:nvPr/>
        </p:nvPicPr>
        <p:blipFill>
          <a:blip r:embed="rId4"/>
          <a:stretch>
            <a:fillRect/>
          </a:stretch>
        </p:blipFill>
        <p:spPr>
          <a:xfrm>
            <a:off x="381000" y="1704975"/>
            <a:ext cx="3238500" cy="2733675"/>
          </a:xfrm>
          <a:prstGeom prst="rect">
            <a:avLst/>
          </a:prstGeom>
        </p:spPr>
      </p:pic>
    </p:spTree>
    <p:extLst>
      <p:ext uri="{BB962C8B-B14F-4D97-AF65-F5344CB8AC3E}">
        <p14:creationId xmlns:p14="http://schemas.microsoft.com/office/powerpoint/2010/main" val="42838815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Form-Page 2</a:t>
            </a:r>
          </a:p>
        </p:txBody>
      </p:sp>
      <p:sp>
        <p:nvSpPr>
          <p:cNvPr id="5" name="TextBox 4">
            <a:extLst>
              <a:ext uri="{FF2B5EF4-FFF2-40B4-BE49-F238E27FC236}">
                <a16:creationId xmlns:a16="http://schemas.microsoft.com/office/drawing/2014/main" id="{A0C2C8EA-5B05-4C70-838D-3E4963EAA0D2}"/>
              </a:ext>
            </a:extLst>
          </p:cNvPr>
          <p:cNvSpPr txBox="1"/>
          <p:nvPr/>
        </p:nvSpPr>
        <p:spPr>
          <a:xfrm>
            <a:off x="4267200" y="1219200"/>
            <a:ext cx="4267200" cy="923330"/>
          </a:xfrm>
          <a:prstGeom prst="rect">
            <a:avLst/>
          </a:prstGeom>
          <a:noFill/>
        </p:spPr>
        <p:txBody>
          <a:bodyPr wrap="square" rtlCol="0">
            <a:spAutoFit/>
          </a:bodyPr>
          <a:lstStyle/>
          <a:p>
            <a:pPr marL="285750" indent="-285750">
              <a:buFont typeface="Arial" panose="020B0604020202020204" pitchFamily="34" charset="0"/>
              <a:buChar char="•"/>
            </a:pPr>
            <a:r>
              <a:rPr lang="en-US" dirty="0" smtClean="0"/>
              <a:t>5. H-2A/Criteria Employer:  If H-2A employer, indicate if the complainant is a US Worker or an H-2A Worker</a:t>
            </a:r>
          </a:p>
        </p:txBody>
      </p:sp>
      <p:pic>
        <p:nvPicPr>
          <p:cNvPr id="4" name="Picture 3"/>
          <p:cNvPicPr>
            <a:picLocks noChangeAspect="1"/>
          </p:cNvPicPr>
          <p:nvPr/>
        </p:nvPicPr>
        <p:blipFill>
          <a:blip r:embed="rId2"/>
          <a:stretch>
            <a:fillRect/>
          </a:stretch>
        </p:blipFill>
        <p:spPr>
          <a:xfrm>
            <a:off x="533400" y="1143000"/>
            <a:ext cx="2819400" cy="1805814"/>
          </a:xfrm>
          <a:prstGeom prst="rect">
            <a:avLst/>
          </a:prstGeom>
        </p:spPr>
      </p:pic>
    </p:spTree>
    <p:extLst>
      <p:ext uri="{BB962C8B-B14F-4D97-AF65-F5344CB8AC3E}">
        <p14:creationId xmlns:p14="http://schemas.microsoft.com/office/powerpoint/2010/main" val="27579921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6200000">
            <a:off x="-1638300" y="2247900"/>
            <a:ext cx="4434840" cy="548640"/>
          </a:xfrm>
        </p:spPr>
        <p:txBody>
          <a:bodyPr/>
          <a:lstStyle/>
          <a:p>
            <a:r>
              <a:rPr lang="en-US" dirty="0"/>
              <a:t>Complaint Form-Page 2</a:t>
            </a:r>
          </a:p>
        </p:txBody>
      </p:sp>
      <p:sp>
        <p:nvSpPr>
          <p:cNvPr id="9" name="TextBox 8">
            <a:extLst>
              <a:ext uri="{FF2B5EF4-FFF2-40B4-BE49-F238E27FC236}">
                <a16:creationId xmlns:a16="http://schemas.microsoft.com/office/drawing/2014/main" id="{008AD0DA-F427-4491-B710-896C2C4C4461}"/>
              </a:ext>
            </a:extLst>
          </p:cNvPr>
          <p:cNvSpPr txBox="1"/>
          <p:nvPr/>
        </p:nvSpPr>
        <p:spPr>
          <a:xfrm>
            <a:off x="984567" y="1524000"/>
            <a:ext cx="7848600" cy="4247317"/>
          </a:xfrm>
          <a:prstGeom prst="rect">
            <a:avLst/>
          </a:prstGeom>
          <a:solidFill>
            <a:schemeClr val="bg1"/>
          </a:solidFill>
        </p:spPr>
        <p:txBody>
          <a:bodyPr wrap="square" rtlCol="0">
            <a:spAutoFit/>
          </a:bodyPr>
          <a:lstStyle/>
          <a:p>
            <a:r>
              <a:rPr lang="en-US" dirty="0"/>
              <a:t>6a. Referrals To Other Agencies:</a:t>
            </a:r>
          </a:p>
          <a:p>
            <a:pPr marL="742950" lvl="1" indent="-285750">
              <a:buFont typeface="Arial" panose="020B0604020202020204" pitchFamily="34" charset="0"/>
              <a:buChar char="•"/>
            </a:pPr>
            <a:r>
              <a:rPr lang="en-US" dirty="0"/>
              <a:t>If the complaint involves hours, wages, minimum wage, child labor, overtime, family leave, etc. you would take the complaint and also make a referral to the Wage and Hour Division of US </a:t>
            </a:r>
            <a:r>
              <a:rPr lang="en-US" dirty="0" err="1"/>
              <a:t>DOL</a:t>
            </a:r>
            <a:r>
              <a:rPr lang="en-US" dirty="0"/>
              <a:t> (</a:t>
            </a:r>
            <a:r>
              <a:rPr lang="en-US" dirty="0" err="1"/>
              <a:t>WDH</a:t>
            </a:r>
            <a:r>
              <a:rPr lang="en-US" dirty="0"/>
              <a:t>. U.S. DOL.)  </a:t>
            </a:r>
            <a:r>
              <a:rPr lang="en-US" dirty="0" err="1"/>
              <a:t>WHD</a:t>
            </a:r>
            <a:r>
              <a:rPr lang="en-US" dirty="0"/>
              <a:t> U.S. </a:t>
            </a:r>
            <a:r>
              <a:rPr lang="en-US" dirty="0" err="1"/>
              <a:t>DOL</a:t>
            </a:r>
            <a:r>
              <a:rPr lang="en-US" dirty="0"/>
              <a:t> has a card you print out and give them on how to file a complaint.  Check that box</a:t>
            </a:r>
          </a:p>
          <a:p>
            <a:pPr marL="742950" lvl="1" indent="-285750">
              <a:buFont typeface="Arial" panose="020B0604020202020204" pitchFamily="34" charset="0"/>
              <a:buChar char="•"/>
            </a:pPr>
            <a:r>
              <a:rPr lang="en-US" dirty="0"/>
              <a:t>If the complaint involves a workplace safety or health issue you would take the complaint and also make a referral to the Occupational Safety and Health Administration (OSHA U.S. D.O.L.). OSHA has a website where you can go over the options for filing a complaint online, in person, or by phone.  Check that box</a:t>
            </a:r>
          </a:p>
          <a:p>
            <a:pPr marL="742950" lvl="1" indent="-285750">
              <a:buFont typeface="Arial" panose="020B0604020202020204" pitchFamily="34" charset="0"/>
              <a:buChar char="•"/>
            </a:pPr>
            <a:r>
              <a:rPr lang="en-US" dirty="0"/>
              <a:t>If the complaint involves discrimination take the complaint and also made a referral to the Equal Employment Opportunity Commission (EEOC).  EEOC has a website where you can file a complaint online, by mail, or by phone.  Check that box</a:t>
            </a:r>
          </a:p>
        </p:txBody>
      </p:sp>
      <p:pic>
        <p:nvPicPr>
          <p:cNvPr id="4" name="Picture 3"/>
          <p:cNvPicPr>
            <a:picLocks noChangeAspect="1"/>
          </p:cNvPicPr>
          <p:nvPr/>
        </p:nvPicPr>
        <p:blipFill>
          <a:blip r:embed="rId2"/>
          <a:stretch>
            <a:fillRect/>
          </a:stretch>
        </p:blipFill>
        <p:spPr>
          <a:xfrm>
            <a:off x="984567" y="335280"/>
            <a:ext cx="7896224" cy="1016090"/>
          </a:xfrm>
          <a:prstGeom prst="rect">
            <a:avLst/>
          </a:prstGeom>
        </p:spPr>
      </p:pic>
    </p:spTree>
    <p:extLst>
      <p:ext uri="{BB962C8B-B14F-4D97-AF65-F5344CB8AC3E}">
        <p14:creationId xmlns:p14="http://schemas.microsoft.com/office/powerpoint/2010/main" val="35246165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6200000">
            <a:off x="-1611366" y="2247900"/>
            <a:ext cx="4434840" cy="548640"/>
          </a:xfrm>
        </p:spPr>
        <p:txBody>
          <a:bodyPr/>
          <a:lstStyle/>
          <a:p>
            <a:r>
              <a:rPr lang="en-US" dirty="0"/>
              <a:t>Complaint Form-Page 2</a:t>
            </a:r>
          </a:p>
        </p:txBody>
      </p:sp>
      <p:sp>
        <p:nvSpPr>
          <p:cNvPr id="9" name="TextBox 8">
            <a:extLst>
              <a:ext uri="{FF2B5EF4-FFF2-40B4-BE49-F238E27FC236}">
                <a16:creationId xmlns:a16="http://schemas.microsoft.com/office/drawing/2014/main" id="{008AD0DA-F427-4491-B710-896C2C4C4461}"/>
              </a:ext>
            </a:extLst>
          </p:cNvPr>
          <p:cNvSpPr txBox="1"/>
          <p:nvPr/>
        </p:nvSpPr>
        <p:spPr>
          <a:xfrm>
            <a:off x="1046480" y="1564759"/>
            <a:ext cx="7848600" cy="3139321"/>
          </a:xfrm>
          <a:prstGeom prst="rect">
            <a:avLst/>
          </a:prstGeom>
          <a:solidFill>
            <a:schemeClr val="bg1"/>
          </a:solidFill>
        </p:spPr>
        <p:txBody>
          <a:bodyPr wrap="square" rtlCol="0">
            <a:spAutoFit/>
          </a:bodyPr>
          <a:lstStyle/>
          <a:p>
            <a:r>
              <a:rPr lang="en-US" dirty="0"/>
              <a:t>6a. Referrals To Other Agencies:</a:t>
            </a:r>
          </a:p>
          <a:p>
            <a:pPr marL="742950" lvl="1" indent="-285750">
              <a:buFont typeface="Arial" panose="020B0604020202020204" pitchFamily="34" charset="0"/>
              <a:buChar char="•"/>
            </a:pPr>
            <a:r>
              <a:rPr lang="en-US" dirty="0"/>
              <a:t>If you make a referral to another agency such as legal services or another agency put that information on the Other line and check that box.</a:t>
            </a:r>
          </a:p>
          <a:p>
            <a:r>
              <a:rPr lang="en-US" dirty="0"/>
              <a:t>6b. Ignore this section</a:t>
            </a:r>
          </a:p>
          <a:p>
            <a:r>
              <a:rPr lang="en-US" dirty="0"/>
              <a:t>7. Address of Referral Agency:  Put the full address and telephone number of the agency you referred the customer to</a:t>
            </a:r>
          </a:p>
          <a:p>
            <a:pPr marL="742950" lvl="1" indent="-285750">
              <a:buFont typeface="Arial" panose="020B0604020202020204" pitchFamily="34" charset="0"/>
              <a:buChar char="•"/>
            </a:pPr>
            <a:r>
              <a:rPr lang="en-US" dirty="0"/>
              <a:t>OSHA is the only referral agency listed under 6a that has an office in Wichita</a:t>
            </a:r>
          </a:p>
          <a:p>
            <a:pPr marL="742950" lvl="1" indent="-285750">
              <a:buFont typeface="Arial" panose="020B0604020202020204" pitchFamily="34" charset="0"/>
              <a:buChar char="•"/>
            </a:pPr>
            <a:r>
              <a:rPr lang="en-US" dirty="0"/>
              <a:t>You would use the closest office address or the main office address for the agency</a:t>
            </a:r>
          </a:p>
        </p:txBody>
      </p:sp>
      <p:pic>
        <p:nvPicPr>
          <p:cNvPr id="4" name="Picture 3"/>
          <p:cNvPicPr>
            <a:picLocks noChangeAspect="1"/>
          </p:cNvPicPr>
          <p:nvPr/>
        </p:nvPicPr>
        <p:blipFill>
          <a:blip r:embed="rId2"/>
          <a:stretch>
            <a:fillRect/>
          </a:stretch>
        </p:blipFill>
        <p:spPr>
          <a:xfrm>
            <a:off x="1046480" y="355600"/>
            <a:ext cx="7694558" cy="990139"/>
          </a:xfrm>
          <a:prstGeom prst="rect">
            <a:avLst/>
          </a:prstGeom>
        </p:spPr>
      </p:pic>
    </p:spTree>
    <p:extLst>
      <p:ext uri="{BB962C8B-B14F-4D97-AF65-F5344CB8AC3E}">
        <p14:creationId xmlns:p14="http://schemas.microsoft.com/office/powerpoint/2010/main" val="7645014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6200000">
            <a:off x="-1638300" y="2171700"/>
            <a:ext cx="4434840" cy="548640"/>
          </a:xfrm>
        </p:spPr>
        <p:txBody>
          <a:bodyPr/>
          <a:lstStyle/>
          <a:p>
            <a:r>
              <a:rPr lang="en-US" dirty="0"/>
              <a:t>Complaint Form-Page 2</a:t>
            </a:r>
          </a:p>
        </p:txBody>
      </p:sp>
      <p:sp>
        <p:nvSpPr>
          <p:cNvPr id="9" name="TextBox 8">
            <a:extLst>
              <a:ext uri="{FF2B5EF4-FFF2-40B4-BE49-F238E27FC236}">
                <a16:creationId xmlns:a16="http://schemas.microsoft.com/office/drawing/2014/main" id="{008AD0DA-F427-4491-B710-896C2C4C4461}"/>
              </a:ext>
            </a:extLst>
          </p:cNvPr>
          <p:cNvSpPr txBox="1"/>
          <p:nvPr/>
        </p:nvSpPr>
        <p:spPr>
          <a:xfrm>
            <a:off x="1066799" y="3124200"/>
            <a:ext cx="7848600" cy="1754326"/>
          </a:xfrm>
          <a:prstGeom prst="rect">
            <a:avLst/>
          </a:prstGeom>
          <a:solidFill>
            <a:schemeClr val="bg1"/>
          </a:solidFill>
        </p:spPr>
        <p:txBody>
          <a:bodyPr wrap="square" rtlCol="0">
            <a:spAutoFit/>
          </a:bodyPr>
          <a:lstStyle/>
          <a:p>
            <a:pPr marL="285750" indent="-285750">
              <a:buFont typeface="Arial" panose="020B0604020202020204" pitchFamily="34" charset="0"/>
              <a:buChar char="•"/>
            </a:pPr>
            <a:r>
              <a:rPr lang="en-US" dirty="0"/>
              <a:t>Skip sections </a:t>
            </a:r>
            <a:r>
              <a:rPr lang="en-US" dirty="0" smtClean="0"/>
              <a:t>8-10 (these will be completed by a Supervisor)</a:t>
            </a:r>
            <a:endParaRPr lang="en-US" dirty="0"/>
          </a:p>
          <a:p>
            <a:r>
              <a:rPr lang="en-US" dirty="0"/>
              <a:t>11.  Provided other </a:t>
            </a:r>
            <a:r>
              <a:rPr lang="en-US" dirty="0" smtClean="0"/>
              <a:t>AJC </a:t>
            </a:r>
            <a:r>
              <a:rPr lang="en-US" dirty="0"/>
              <a:t>Services</a:t>
            </a:r>
          </a:p>
          <a:p>
            <a:pPr marL="742950" lvl="1" indent="-285750">
              <a:buFont typeface="Arial" panose="020B0604020202020204" pitchFamily="34" charset="0"/>
              <a:buChar char="•"/>
            </a:pPr>
            <a:r>
              <a:rPr lang="en-US" dirty="0"/>
              <a:t>If you provided them additional services that day check the Yes box and give a summary of services provided</a:t>
            </a:r>
          </a:p>
          <a:p>
            <a:pPr marL="742950" lvl="1" indent="-285750">
              <a:buFont typeface="Arial" panose="020B0604020202020204" pitchFamily="34" charset="0"/>
              <a:buChar char="•"/>
            </a:pPr>
            <a:r>
              <a:rPr lang="en-US" dirty="0"/>
              <a:t>If no other services were provided outside of taking the complaint, check the No box</a:t>
            </a:r>
          </a:p>
        </p:txBody>
      </p:sp>
      <p:pic>
        <p:nvPicPr>
          <p:cNvPr id="5" name="Picture 4"/>
          <p:cNvPicPr>
            <a:picLocks noChangeAspect="1"/>
          </p:cNvPicPr>
          <p:nvPr/>
        </p:nvPicPr>
        <p:blipFill>
          <a:blip r:embed="rId2"/>
          <a:stretch>
            <a:fillRect/>
          </a:stretch>
        </p:blipFill>
        <p:spPr>
          <a:xfrm>
            <a:off x="1219200" y="304800"/>
            <a:ext cx="7172325" cy="1027981"/>
          </a:xfrm>
          <a:prstGeom prst="rect">
            <a:avLst/>
          </a:prstGeom>
        </p:spPr>
      </p:pic>
      <p:pic>
        <p:nvPicPr>
          <p:cNvPr id="7" name="Picture 6"/>
          <p:cNvPicPr>
            <a:picLocks noChangeAspect="1"/>
          </p:cNvPicPr>
          <p:nvPr/>
        </p:nvPicPr>
        <p:blipFill>
          <a:blip r:embed="rId3"/>
          <a:stretch>
            <a:fillRect/>
          </a:stretch>
        </p:blipFill>
        <p:spPr>
          <a:xfrm>
            <a:off x="1249680" y="1332781"/>
            <a:ext cx="7347994" cy="1129220"/>
          </a:xfrm>
          <a:prstGeom prst="rect">
            <a:avLst/>
          </a:prstGeom>
        </p:spPr>
      </p:pic>
    </p:spTree>
    <p:extLst>
      <p:ext uri="{BB962C8B-B14F-4D97-AF65-F5344CB8AC3E}">
        <p14:creationId xmlns:p14="http://schemas.microsoft.com/office/powerpoint/2010/main" val="41340375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000" dirty="0"/>
              <a:t>Changing the way we take and process customer complaints and apparent violations</a:t>
            </a:r>
          </a:p>
          <a:p>
            <a:pPr>
              <a:buFont typeface="Arial" panose="020B0604020202020204" pitchFamily="34" charset="0"/>
              <a:buChar char="•"/>
            </a:pPr>
            <a:r>
              <a:rPr lang="en-US" sz="2000" dirty="0"/>
              <a:t>All complaints or apparent violations will be documented using new complaint form</a:t>
            </a:r>
          </a:p>
          <a:p>
            <a:pPr>
              <a:buFont typeface="Arial" panose="020B0604020202020204" pitchFamily="34" charset="0"/>
              <a:buChar char="•"/>
            </a:pPr>
            <a:r>
              <a:rPr lang="en-US" sz="2000" dirty="0"/>
              <a:t>1 process for all types of complaints and apparent violations:  program, employer, discrimination, migrant seasonal farmworker, etc.</a:t>
            </a:r>
          </a:p>
          <a:p>
            <a:pPr>
              <a:buFont typeface="Arial" panose="020B0604020202020204" pitchFamily="34" charset="0"/>
              <a:buChar char="•"/>
            </a:pPr>
            <a:r>
              <a:rPr lang="en-US" sz="2000" dirty="0"/>
              <a:t>Complaints and apparent violations will now be put into M-Files and put through a workflow</a:t>
            </a:r>
          </a:p>
        </p:txBody>
      </p:sp>
    </p:spTree>
    <p:extLst>
      <p:ext uri="{BB962C8B-B14F-4D97-AF65-F5344CB8AC3E}">
        <p14:creationId xmlns:p14="http://schemas.microsoft.com/office/powerpoint/2010/main" val="561199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6200000">
            <a:off x="-1676400" y="2209800"/>
            <a:ext cx="4358640" cy="548640"/>
          </a:xfrm>
        </p:spPr>
        <p:txBody>
          <a:bodyPr/>
          <a:lstStyle/>
          <a:p>
            <a:r>
              <a:rPr lang="en-US" dirty="0"/>
              <a:t>Complaint Form-Page 2</a:t>
            </a:r>
          </a:p>
        </p:txBody>
      </p:sp>
      <p:sp>
        <p:nvSpPr>
          <p:cNvPr id="9" name="TextBox 8">
            <a:extLst>
              <a:ext uri="{FF2B5EF4-FFF2-40B4-BE49-F238E27FC236}">
                <a16:creationId xmlns:a16="http://schemas.microsoft.com/office/drawing/2014/main" id="{008AD0DA-F427-4491-B710-896C2C4C4461}"/>
              </a:ext>
            </a:extLst>
          </p:cNvPr>
          <p:cNvSpPr txBox="1"/>
          <p:nvPr/>
        </p:nvSpPr>
        <p:spPr>
          <a:xfrm>
            <a:off x="1006097" y="1371600"/>
            <a:ext cx="7848600" cy="3416320"/>
          </a:xfrm>
          <a:prstGeom prst="rect">
            <a:avLst/>
          </a:prstGeom>
          <a:solidFill>
            <a:schemeClr val="bg1"/>
          </a:solidFill>
        </p:spPr>
        <p:txBody>
          <a:bodyPr wrap="square" rtlCol="0">
            <a:spAutoFit/>
          </a:bodyPr>
          <a:lstStyle/>
          <a:p>
            <a:r>
              <a:rPr lang="en-US" dirty="0"/>
              <a:t>12a. Name and Title of Person Receiving Complaint: Enter you name and title</a:t>
            </a:r>
          </a:p>
          <a:p>
            <a:r>
              <a:rPr lang="en-US" dirty="0"/>
              <a:t>12b. Office Address: Enter the address of the office you were working in when you received the complaint</a:t>
            </a:r>
          </a:p>
          <a:p>
            <a:pPr marL="742950" lvl="1" indent="-285750">
              <a:buFont typeface="Arial" panose="020B0604020202020204" pitchFamily="34" charset="0"/>
              <a:buChar char="•"/>
            </a:pPr>
            <a:r>
              <a:rPr lang="en-US" dirty="0"/>
              <a:t>If an apparent violation, enter the address of the office you normally work at</a:t>
            </a:r>
          </a:p>
          <a:p>
            <a:r>
              <a:rPr lang="en-US" dirty="0"/>
              <a:t>12c. Phone No: Enter the telephone number of the office you were working in when you received the complaint</a:t>
            </a:r>
          </a:p>
          <a:p>
            <a:pPr marL="742950" lvl="1" indent="-285750">
              <a:buFont typeface="Arial" panose="020B0604020202020204" pitchFamily="34" charset="0"/>
              <a:buChar char="•"/>
            </a:pPr>
            <a:r>
              <a:rPr lang="en-US" dirty="0"/>
              <a:t>If an apparent violation, enter the telephone number of the office you normally work at</a:t>
            </a:r>
          </a:p>
          <a:p>
            <a:r>
              <a:rPr lang="en-US" dirty="0"/>
              <a:t>12d. Sign the document either electronically or by hand</a:t>
            </a:r>
          </a:p>
          <a:p>
            <a:r>
              <a:rPr lang="en-US" dirty="0"/>
              <a:t>12e. Enter the date the complaint was taken or day reporting the apparent violation either electronically or by hand</a:t>
            </a:r>
          </a:p>
        </p:txBody>
      </p:sp>
      <p:pic>
        <p:nvPicPr>
          <p:cNvPr id="5" name="Content Placeholder 4">
            <a:extLst>
              <a:ext uri="{FF2B5EF4-FFF2-40B4-BE49-F238E27FC236}">
                <a16:creationId xmlns:a16="http://schemas.microsoft.com/office/drawing/2014/main" id="{D18B4347-FE4C-48D6-B496-FF0B8DADE5A6}"/>
              </a:ext>
            </a:extLst>
          </p:cNvPr>
          <p:cNvPicPr>
            <a:picLocks noGrp="1" noChangeAspect="1"/>
          </p:cNvPicPr>
          <p:nvPr>
            <p:ph idx="1"/>
          </p:nvPr>
        </p:nvPicPr>
        <p:blipFill>
          <a:blip r:embed="rId2"/>
          <a:stretch>
            <a:fillRect/>
          </a:stretch>
        </p:blipFill>
        <p:spPr>
          <a:xfrm>
            <a:off x="1169610" y="457200"/>
            <a:ext cx="7521575" cy="728585"/>
          </a:xfrm>
          <a:prstGeom prst="rect">
            <a:avLst/>
          </a:prstGeom>
        </p:spPr>
      </p:pic>
    </p:spTree>
    <p:extLst>
      <p:ext uri="{BB962C8B-B14F-4D97-AF65-F5344CB8AC3E}">
        <p14:creationId xmlns:p14="http://schemas.microsoft.com/office/powerpoint/2010/main" val="20181629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736-0C4C-43CD-B094-708137AA27C4}"/>
              </a:ext>
            </a:extLst>
          </p:cNvPr>
          <p:cNvSpPr>
            <a:spLocks noGrp="1"/>
          </p:cNvSpPr>
          <p:nvPr>
            <p:ph type="title"/>
          </p:nvPr>
        </p:nvSpPr>
        <p:spPr/>
        <p:txBody>
          <a:bodyPr/>
          <a:lstStyle/>
          <a:p>
            <a:r>
              <a:rPr lang="en-US" dirty="0" smtClean="0"/>
              <a:t>M-files </a:t>
            </a:r>
            <a:r>
              <a:rPr lang="en-US" dirty="0"/>
              <a:t>Process</a:t>
            </a:r>
          </a:p>
        </p:txBody>
      </p:sp>
      <p:sp>
        <p:nvSpPr>
          <p:cNvPr id="3" name="Content Placeholder 2">
            <a:extLst>
              <a:ext uri="{FF2B5EF4-FFF2-40B4-BE49-F238E27FC236}">
                <a16:creationId xmlns:a16="http://schemas.microsoft.com/office/drawing/2014/main" id="{59845231-B91A-41C8-8534-2595993893AB}"/>
              </a:ext>
            </a:extLst>
          </p:cNvPr>
          <p:cNvSpPr>
            <a:spLocks noGrp="1"/>
          </p:cNvSpPr>
          <p:nvPr>
            <p:ph idx="1"/>
          </p:nvPr>
        </p:nvSpPr>
        <p:spPr>
          <a:xfrm>
            <a:off x="822960" y="1100628"/>
            <a:ext cx="7520940" cy="4080972"/>
          </a:xfrm>
        </p:spPr>
        <p:txBody>
          <a:bodyPr>
            <a:normAutofit lnSpcReduction="10000"/>
          </a:bodyPr>
          <a:lstStyle/>
          <a:p>
            <a:pPr>
              <a:buFont typeface="Arial" panose="020B0604020202020204" pitchFamily="34" charset="0"/>
              <a:buChar char="•"/>
            </a:pPr>
            <a:r>
              <a:rPr lang="en-US" sz="1800" b="0" dirty="0"/>
              <a:t>After the complaint/apparent violation form has been completed staff must load the completed form into </a:t>
            </a:r>
            <a:r>
              <a:rPr lang="en-US" sz="1800" b="0" dirty="0" smtClean="0"/>
              <a:t>M-Files</a:t>
            </a:r>
            <a:endParaRPr lang="en-US" sz="1800" b="0" dirty="0"/>
          </a:p>
          <a:p>
            <a:pPr lvl="3">
              <a:buFont typeface="Arial" panose="020B0604020202020204" pitchFamily="34" charset="0"/>
              <a:buChar char="•"/>
            </a:pPr>
            <a:r>
              <a:rPr lang="en-US" sz="1800" dirty="0"/>
              <a:t>Use the document class of COMPLAINT OR APPARENT VIOLATION, Complaint Apparent Violation Form</a:t>
            </a:r>
          </a:p>
          <a:p>
            <a:pPr lvl="4">
              <a:buFont typeface="Arial" panose="020B0604020202020204" pitchFamily="34" charset="0"/>
              <a:buChar char="•"/>
            </a:pPr>
            <a:r>
              <a:rPr lang="en-US" sz="1800" dirty="0"/>
              <a:t>Use the naming conventions below:</a:t>
            </a:r>
          </a:p>
          <a:p>
            <a:pPr lvl="5">
              <a:buFont typeface="Arial" panose="020B0604020202020204" pitchFamily="34" charset="0"/>
              <a:buChar char="•"/>
            </a:pPr>
            <a:r>
              <a:rPr lang="en-US" sz="1800" dirty="0"/>
              <a:t>If complaint</a:t>
            </a:r>
          </a:p>
          <a:p>
            <a:pPr lvl="6">
              <a:buFont typeface="Arial" panose="020B0604020202020204" pitchFamily="34" charset="0"/>
              <a:buChar char="•"/>
            </a:pPr>
            <a:r>
              <a:rPr lang="en-US" sz="1800" dirty="0"/>
              <a:t>Complaint, Customer Name, Date, Staff Name</a:t>
            </a:r>
          </a:p>
          <a:p>
            <a:pPr lvl="5">
              <a:buFont typeface="Arial" panose="020B0604020202020204" pitchFamily="34" charset="0"/>
              <a:buChar char="•"/>
            </a:pPr>
            <a:r>
              <a:rPr lang="en-US" sz="1800" dirty="0"/>
              <a:t>If apparent violation</a:t>
            </a:r>
          </a:p>
          <a:p>
            <a:pPr lvl="6">
              <a:buFont typeface="Arial" panose="020B0604020202020204" pitchFamily="34" charset="0"/>
              <a:buChar char="•"/>
            </a:pPr>
            <a:r>
              <a:rPr lang="en-US" sz="1800" dirty="0"/>
              <a:t>Apparent Violation, Employer Name, Date, Staff Name</a:t>
            </a:r>
          </a:p>
          <a:p>
            <a:pPr lvl="3">
              <a:buFont typeface="Arial" panose="020B0604020202020204" pitchFamily="34" charset="0"/>
              <a:buChar char="•"/>
            </a:pPr>
            <a:r>
              <a:rPr lang="en-US" sz="1800" dirty="0"/>
              <a:t>If the complainant provided any supporting document you can load that under the document class of COMPLAINT OR APPARENT VIOLATION, Complaint Supporting Documentation</a:t>
            </a:r>
          </a:p>
          <a:p>
            <a:pPr lvl="4">
              <a:buFont typeface="Arial" panose="020B0604020202020204" pitchFamily="34" charset="0"/>
              <a:buChar char="•"/>
            </a:pPr>
            <a:r>
              <a:rPr lang="en-US" sz="1800" dirty="0"/>
              <a:t>Make the complaint form a multifile document in this case</a:t>
            </a:r>
          </a:p>
          <a:p>
            <a:pPr marL="0" lvl="1" indent="0">
              <a:buNone/>
            </a:pPr>
            <a:r>
              <a:rPr lang="en-US" dirty="0"/>
              <a:t>	 </a:t>
            </a:r>
          </a:p>
          <a:p>
            <a:endParaRPr lang="en-US" dirty="0"/>
          </a:p>
        </p:txBody>
      </p:sp>
    </p:spTree>
    <p:extLst>
      <p:ext uri="{BB962C8B-B14F-4D97-AF65-F5344CB8AC3E}">
        <p14:creationId xmlns:p14="http://schemas.microsoft.com/office/powerpoint/2010/main" val="40771272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736-0C4C-43CD-B094-708137AA27C4}"/>
              </a:ext>
            </a:extLst>
          </p:cNvPr>
          <p:cNvSpPr>
            <a:spLocks noGrp="1"/>
          </p:cNvSpPr>
          <p:nvPr>
            <p:ph type="title"/>
          </p:nvPr>
        </p:nvSpPr>
        <p:spPr/>
        <p:txBody>
          <a:bodyPr/>
          <a:lstStyle/>
          <a:p>
            <a:r>
              <a:rPr lang="en-US" dirty="0" smtClean="0"/>
              <a:t>M-files </a:t>
            </a:r>
            <a:r>
              <a:rPr lang="en-US" dirty="0"/>
              <a:t>Process</a:t>
            </a:r>
          </a:p>
        </p:txBody>
      </p:sp>
      <p:sp>
        <p:nvSpPr>
          <p:cNvPr id="3" name="Content Placeholder 2">
            <a:extLst>
              <a:ext uri="{FF2B5EF4-FFF2-40B4-BE49-F238E27FC236}">
                <a16:creationId xmlns:a16="http://schemas.microsoft.com/office/drawing/2014/main" id="{59845231-B91A-41C8-8534-2595993893AB}"/>
              </a:ext>
            </a:extLst>
          </p:cNvPr>
          <p:cNvSpPr>
            <a:spLocks noGrp="1"/>
          </p:cNvSpPr>
          <p:nvPr>
            <p:ph idx="1"/>
          </p:nvPr>
        </p:nvSpPr>
        <p:spPr/>
        <p:txBody>
          <a:bodyPr>
            <a:normAutofit/>
          </a:bodyPr>
          <a:lstStyle/>
          <a:p>
            <a:pPr>
              <a:buFont typeface="Arial" panose="020B0604020202020204" pitchFamily="34" charset="0"/>
              <a:buChar char="•"/>
            </a:pPr>
            <a:r>
              <a:rPr lang="en-US" sz="1800" b="0" dirty="0"/>
              <a:t>Complaint and Apparent Violation forms must be loaded into </a:t>
            </a:r>
            <a:r>
              <a:rPr lang="en-US" sz="1800" b="0" dirty="0" smtClean="0"/>
              <a:t>M-Files </a:t>
            </a:r>
            <a:r>
              <a:rPr lang="en-US" sz="1800" b="0" dirty="0"/>
              <a:t>the day they are completed</a:t>
            </a:r>
          </a:p>
          <a:p>
            <a:pPr lvl="2">
              <a:buFont typeface="Arial" panose="020B0604020202020204" pitchFamily="34" charset="0"/>
              <a:buChar char="•"/>
            </a:pPr>
            <a:r>
              <a:rPr lang="en-US" sz="1800" dirty="0"/>
              <a:t>Must be loaded and submitted before you leave the office for the day</a:t>
            </a:r>
          </a:p>
          <a:p>
            <a:pPr lvl="1">
              <a:buFont typeface="Arial" panose="020B0604020202020204" pitchFamily="34" charset="0"/>
              <a:buChar char="•"/>
            </a:pPr>
            <a:r>
              <a:rPr lang="en-US" sz="1800" dirty="0"/>
              <a:t>Complaint/Apparent Violation forms are to be submitted through the Complaint or Apparent Violation workflow</a:t>
            </a:r>
          </a:p>
          <a:p>
            <a:pPr lvl="1">
              <a:buFont typeface="Arial" panose="020B0604020202020204" pitchFamily="34" charset="0"/>
              <a:buChar char="•"/>
            </a:pPr>
            <a:r>
              <a:rPr lang="en-US" sz="1800" dirty="0"/>
              <a:t>Management will handle the issue from there</a:t>
            </a:r>
            <a:r>
              <a:rPr lang="en-US" dirty="0"/>
              <a:t>	 </a:t>
            </a:r>
          </a:p>
          <a:p>
            <a:endParaRPr lang="en-US" dirty="0"/>
          </a:p>
        </p:txBody>
      </p:sp>
      <p:pic>
        <p:nvPicPr>
          <p:cNvPr id="4098" name="Picture 2" descr="Meme Creator - Funny If you forget to offer the complaint form You're gonna  have a bad time Meme Generator at MemeCreator.or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3276600"/>
            <a:ext cx="4095750" cy="3409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23220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4053840"/>
          </a:xfrm>
        </p:spPr>
        <p:txBody>
          <a:bodyPr/>
          <a:lstStyle/>
          <a:p>
            <a:r>
              <a:rPr lang="en-US" dirty="0"/>
              <a:t>Questions?</a:t>
            </a:r>
          </a:p>
        </p:txBody>
      </p:sp>
    </p:spTree>
    <p:extLst>
      <p:ext uri="{BB962C8B-B14F-4D97-AF65-F5344CB8AC3E}">
        <p14:creationId xmlns:p14="http://schemas.microsoft.com/office/powerpoint/2010/main" val="2365682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p:txBody>
          <a:bodyPr/>
          <a:lstStyle/>
          <a:p>
            <a:pPr marL="0" indent="0">
              <a:buClr>
                <a:schemeClr val="tx1"/>
              </a:buClr>
            </a:pPr>
            <a:r>
              <a:rPr lang="en-US" sz="2000" dirty="0"/>
              <a:t>Complaint</a:t>
            </a:r>
          </a:p>
          <a:p>
            <a:pPr lvl="3">
              <a:buFont typeface="Arial" panose="020B0604020202020204" pitchFamily="34" charset="0"/>
              <a:buChar char="•"/>
            </a:pPr>
            <a:r>
              <a:rPr lang="en-US" sz="1800" dirty="0"/>
              <a:t>Submission of a written and signed allegation of violation of laws or regulations</a:t>
            </a:r>
          </a:p>
          <a:p>
            <a:pPr lvl="3">
              <a:buFont typeface="Arial" panose="020B0604020202020204" pitchFamily="34" charset="0"/>
              <a:buChar char="•"/>
            </a:pPr>
            <a:r>
              <a:rPr lang="en-US" sz="1800" dirty="0"/>
              <a:t>This could fall into several categories</a:t>
            </a:r>
          </a:p>
          <a:p>
            <a:pPr lvl="4">
              <a:buFont typeface="Arial" panose="020B0604020202020204" pitchFamily="34" charset="0"/>
              <a:buChar char="•"/>
            </a:pPr>
            <a:r>
              <a:rPr lang="en-US" dirty="0"/>
              <a:t>Programmatic</a:t>
            </a:r>
          </a:p>
          <a:p>
            <a:pPr lvl="4">
              <a:buFont typeface="Arial" panose="020B0604020202020204" pitchFamily="34" charset="0"/>
              <a:buChar char="•"/>
            </a:pPr>
            <a:r>
              <a:rPr lang="en-US" dirty="0"/>
              <a:t>Claims of discrimination</a:t>
            </a:r>
          </a:p>
          <a:p>
            <a:pPr lvl="4">
              <a:buFont typeface="Arial" panose="020B0604020202020204" pitchFamily="34" charset="0"/>
              <a:buChar char="•"/>
            </a:pPr>
            <a:r>
              <a:rPr lang="en-US" dirty="0"/>
              <a:t>Claim against an employer</a:t>
            </a:r>
          </a:p>
          <a:p>
            <a:pPr marL="0" lvl="1" indent="0">
              <a:buNone/>
            </a:pPr>
            <a:r>
              <a:rPr lang="en-US" sz="2000" b="1" dirty="0"/>
              <a:t>Apparent Violation</a:t>
            </a:r>
          </a:p>
          <a:p>
            <a:pPr lvl="3">
              <a:buFont typeface="Arial" panose="020B0604020202020204" pitchFamily="34" charset="0"/>
              <a:buChar char="•"/>
            </a:pPr>
            <a:r>
              <a:rPr lang="en-US" sz="1800" dirty="0"/>
              <a:t>Violation of employment related laws by an employer where a WP observes, has reason to believe, or is in receipt of information regarding a suspected violation</a:t>
            </a:r>
          </a:p>
          <a:p>
            <a:pPr lvl="3">
              <a:buFont typeface="Arial" panose="020B0604020202020204" pitchFamily="34" charset="0"/>
              <a:buChar char="•"/>
            </a:pPr>
            <a:endParaRPr lang="en-US" dirty="0"/>
          </a:p>
          <a:p>
            <a:pPr lvl="2">
              <a:buFont typeface="Arial" panose="020B0604020202020204" pitchFamily="34" charset="0"/>
              <a:buChar char="•"/>
            </a:pPr>
            <a:endParaRPr lang="en-US" dirty="0"/>
          </a:p>
        </p:txBody>
      </p:sp>
    </p:spTree>
    <p:extLst>
      <p:ext uri="{BB962C8B-B14F-4D97-AF65-F5344CB8AC3E}">
        <p14:creationId xmlns:p14="http://schemas.microsoft.com/office/powerpoint/2010/main" val="27661014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a:xfrm>
            <a:off x="822960" y="990600"/>
            <a:ext cx="7520940" cy="4038600"/>
          </a:xfrm>
        </p:spPr>
        <p:txBody>
          <a:bodyPr/>
          <a:lstStyle/>
          <a:p>
            <a:pPr marL="0" indent="0"/>
            <a:r>
              <a:rPr lang="en-US" sz="2000" dirty="0"/>
              <a:t>Employment Related Law Violation</a:t>
            </a:r>
          </a:p>
          <a:p>
            <a:pPr lvl="3">
              <a:buFont typeface="Arial" panose="020B0604020202020204" pitchFamily="34" charset="0"/>
              <a:buChar char="•"/>
            </a:pPr>
            <a:r>
              <a:rPr lang="en-US" sz="1800" dirty="0"/>
              <a:t>Employer violated the terms and conditions of a job order</a:t>
            </a:r>
          </a:p>
          <a:p>
            <a:pPr lvl="3">
              <a:buFont typeface="Arial" panose="020B0604020202020204" pitchFamily="34" charset="0"/>
              <a:buChar char="•"/>
            </a:pPr>
            <a:r>
              <a:rPr lang="en-US" sz="1800" dirty="0"/>
              <a:t>Employer violated employment related law such as wages, working conditions, child labor laws, sanitation, housing standards, etc.</a:t>
            </a:r>
          </a:p>
          <a:p>
            <a:pPr marL="0" lvl="1" indent="0">
              <a:buNone/>
            </a:pPr>
            <a:r>
              <a:rPr lang="en-US" sz="2000" b="1" dirty="0"/>
              <a:t>Programmatic</a:t>
            </a:r>
          </a:p>
          <a:p>
            <a:pPr lvl="3">
              <a:buFont typeface="Arial" panose="020B0604020202020204" pitchFamily="34" charset="0"/>
              <a:buChar char="•"/>
            </a:pPr>
            <a:r>
              <a:rPr lang="en-US" sz="1800" dirty="0"/>
              <a:t>Allegation we as employees of the Workforce Center did not follow a law or regulation</a:t>
            </a:r>
          </a:p>
          <a:p>
            <a:pPr marL="0" lvl="1" indent="0">
              <a:buNone/>
            </a:pPr>
            <a:r>
              <a:rPr lang="en-US" sz="2000" b="1" dirty="0"/>
              <a:t>Discrimination</a:t>
            </a:r>
          </a:p>
          <a:p>
            <a:pPr lvl="3">
              <a:buFont typeface="Arial" panose="020B0604020202020204" pitchFamily="34" charset="0"/>
              <a:buChar char="•"/>
            </a:pPr>
            <a:r>
              <a:rPr lang="en-US" sz="1800" dirty="0"/>
              <a:t>Allegation of discrimination due to race, color, religion, sex including pregnancy, childbirth and related medical conditions, sex stereotyping, transgender status, and gender identity, national origin including limited English proficiency, age, disability, political affiliation or belief and citizenship</a:t>
            </a:r>
          </a:p>
          <a:p>
            <a:pPr lvl="1">
              <a:buFont typeface="Arial" panose="020B0604020202020204" pitchFamily="34" charset="0"/>
              <a:buChar char="•"/>
            </a:pPr>
            <a:endParaRPr lang="en-US" dirty="0"/>
          </a:p>
          <a:p>
            <a:pPr lvl="2">
              <a:buFont typeface="Arial" panose="020B0604020202020204" pitchFamily="34" charset="0"/>
              <a:buChar char="•"/>
            </a:pPr>
            <a:endParaRPr lang="en-US" dirty="0"/>
          </a:p>
        </p:txBody>
      </p:sp>
    </p:spTree>
    <p:extLst>
      <p:ext uri="{BB962C8B-B14F-4D97-AF65-F5344CB8AC3E}">
        <p14:creationId xmlns:p14="http://schemas.microsoft.com/office/powerpoint/2010/main" val="8633669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Form</a:t>
            </a:r>
          </a:p>
        </p:txBody>
      </p:sp>
      <p:sp>
        <p:nvSpPr>
          <p:cNvPr id="3" name="Content Placeholder 2"/>
          <p:cNvSpPr>
            <a:spLocks noGrp="1"/>
          </p:cNvSpPr>
          <p:nvPr>
            <p:ph idx="1"/>
          </p:nvPr>
        </p:nvSpPr>
        <p:spPr/>
        <p:txBody>
          <a:bodyPr/>
          <a:lstStyle/>
          <a:p>
            <a:pPr marL="0" indent="0"/>
            <a:r>
              <a:rPr lang="en-US" sz="2000" dirty="0"/>
              <a:t>Using U.S. Department of Labor Employment and Training Administration Form 8429</a:t>
            </a:r>
          </a:p>
          <a:p>
            <a:pPr lvl="3">
              <a:buFont typeface="Arial" panose="020B0604020202020204" pitchFamily="34" charset="0"/>
              <a:buChar char="•"/>
            </a:pPr>
            <a:r>
              <a:rPr lang="en-US" sz="1800" dirty="0"/>
              <a:t>Form will be posted on the Intranet</a:t>
            </a:r>
          </a:p>
          <a:p>
            <a:pPr lvl="3">
              <a:buFont typeface="Arial" panose="020B0604020202020204" pitchFamily="34" charset="0"/>
              <a:buChar char="•"/>
            </a:pPr>
            <a:r>
              <a:rPr lang="en-US" sz="1800" dirty="0"/>
              <a:t>Make sure to use form from the Intranet as it has been made a fillable form and has the correct expiration date on it</a:t>
            </a:r>
          </a:p>
          <a:p>
            <a:pPr marL="0" lvl="1" indent="0">
              <a:buNone/>
            </a:pPr>
            <a:endParaRPr lang="en-US" sz="2000" dirty="0"/>
          </a:p>
          <a:p>
            <a:pPr marL="0" lvl="1" indent="0">
              <a:buNone/>
            </a:pPr>
            <a:r>
              <a:rPr lang="en-US" sz="2000" b="1" dirty="0"/>
              <a:t>Only give customers page 1 of document</a:t>
            </a:r>
          </a:p>
          <a:p>
            <a:pPr lvl="3">
              <a:buFont typeface="Arial" panose="020B0604020202020204" pitchFamily="34" charset="0"/>
              <a:buChar char="•"/>
            </a:pPr>
            <a:r>
              <a:rPr lang="en-US" sz="1800" dirty="0"/>
              <a:t>Page 2 is for our use only</a:t>
            </a:r>
          </a:p>
          <a:p>
            <a:pPr lvl="1">
              <a:buFont typeface="Arial" panose="020B0604020202020204" pitchFamily="34" charset="0"/>
              <a:buChar char="•"/>
            </a:pPr>
            <a:endParaRPr lang="en-US" dirty="0"/>
          </a:p>
        </p:txBody>
      </p:sp>
      <p:pic>
        <p:nvPicPr>
          <p:cNvPr id="2050" name="Picture 2" descr="How to Complain About a Company on the Internet | Experts Exchan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4419600"/>
            <a:ext cx="4206197"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68855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E68BF0E-C241-43A3-810B-EF8583FFBD79}"/>
              </a:ext>
            </a:extLst>
          </p:cNvPr>
          <p:cNvPicPr>
            <a:picLocks noChangeAspect="1"/>
          </p:cNvPicPr>
          <p:nvPr/>
        </p:nvPicPr>
        <p:blipFill>
          <a:blip r:embed="rId2"/>
          <a:stretch>
            <a:fillRect/>
          </a:stretch>
        </p:blipFill>
        <p:spPr>
          <a:xfrm>
            <a:off x="1904583" y="0"/>
            <a:ext cx="5334834" cy="6858000"/>
          </a:xfrm>
          <a:prstGeom prst="rect">
            <a:avLst/>
          </a:prstGeom>
        </p:spPr>
      </p:pic>
    </p:spTree>
    <p:extLst>
      <p:ext uri="{BB962C8B-B14F-4D97-AF65-F5344CB8AC3E}">
        <p14:creationId xmlns:p14="http://schemas.microsoft.com/office/powerpoint/2010/main" val="35422844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Form-Page 1</a:t>
            </a:r>
          </a:p>
        </p:txBody>
      </p:sp>
      <p:pic>
        <p:nvPicPr>
          <p:cNvPr id="8" name="Content Placeholder 7">
            <a:extLst>
              <a:ext uri="{FF2B5EF4-FFF2-40B4-BE49-F238E27FC236}">
                <a16:creationId xmlns:a16="http://schemas.microsoft.com/office/drawing/2014/main" id="{5B6CF97C-7724-48E5-ACF6-818400A40E15}"/>
              </a:ext>
            </a:extLst>
          </p:cNvPr>
          <p:cNvPicPr>
            <a:picLocks noGrp="1" noChangeAspect="1"/>
          </p:cNvPicPr>
          <p:nvPr>
            <p:ph idx="1"/>
          </p:nvPr>
        </p:nvPicPr>
        <p:blipFill rotWithShape="1">
          <a:blip r:embed="rId2"/>
          <a:srcRect b="11694"/>
          <a:stretch/>
        </p:blipFill>
        <p:spPr>
          <a:xfrm>
            <a:off x="762000" y="896645"/>
            <a:ext cx="7521575" cy="1770355"/>
          </a:xfrm>
          <a:prstGeom prst="rect">
            <a:avLst/>
          </a:prstGeom>
        </p:spPr>
      </p:pic>
      <p:sp>
        <p:nvSpPr>
          <p:cNvPr id="9" name="TextBox 8">
            <a:extLst>
              <a:ext uri="{FF2B5EF4-FFF2-40B4-BE49-F238E27FC236}">
                <a16:creationId xmlns:a16="http://schemas.microsoft.com/office/drawing/2014/main" id="{008AD0DA-F427-4491-B710-896C2C4C4461}"/>
              </a:ext>
            </a:extLst>
          </p:cNvPr>
          <p:cNvSpPr txBox="1"/>
          <p:nvPr/>
        </p:nvSpPr>
        <p:spPr>
          <a:xfrm>
            <a:off x="609600" y="3124200"/>
            <a:ext cx="7848600" cy="1477328"/>
          </a:xfrm>
          <a:prstGeom prst="rect">
            <a:avLst/>
          </a:prstGeom>
          <a:noFill/>
        </p:spPr>
        <p:txBody>
          <a:bodyPr wrap="square" rtlCol="0">
            <a:spAutoFit/>
          </a:bodyPr>
          <a:lstStyle/>
          <a:p>
            <a:pPr marL="285750" indent="-285750">
              <a:buFont typeface="Arial" panose="020B0604020202020204" pitchFamily="34" charset="0"/>
              <a:buChar char="•"/>
            </a:pPr>
            <a:r>
              <a:rPr lang="en-US" dirty="0"/>
              <a:t>Complaint Number:  Leave blank</a:t>
            </a:r>
          </a:p>
          <a:p>
            <a:pPr marL="285750" indent="-285750">
              <a:buFont typeface="Arial" panose="020B0604020202020204" pitchFamily="34" charset="0"/>
              <a:buChar char="•"/>
            </a:pPr>
            <a:r>
              <a:rPr lang="en-US" dirty="0"/>
              <a:t>Date Received:  Date person came in, filed complaint and signed document or date apparent violation was observed or information was obtained</a:t>
            </a:r>
          </a:p>
          <a:p>
            <a:pPr marL="742950" lvl="1" indent="-285750">
              <a:buFont typeface="Arial" panose="020B0604020202020204" pitchFamily="34" charset="0"/>
              <a:buChar char="•"/>
            </a:pPr>
            <a:r>
              <a:rPr lang="en-US" dirty="0"/>
              <a:t>If complaint received by email or mail, date it was received by staff</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8757765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6200000">
            <a:off x="-1809750" y="2311438"/>
            <a:ext cx="4625340" cy="548640"/>
          </a:xfrm>
        </p:spPr>
        <p:txBody>
          <a:bodyPr vert="horz"/>
          <a:lstStyle/>
          <a:p>
            <a:r>
              <a:rPr lang="en-US" dirty="0"/>
              <a:t>Complaint Form – Page 1</a:t>
            </a:r>
          </a:p>
        </p:txBody>
      </p:sp>
      <p:sp>
        <p:nvSpPr>
          <p:cNvPr id="9" name="TextBox 8">
            <a:extLst>
              <a:ext uri="{FF2B5EF4-FFF2-40B4-BE49-F238E27FC236}">
                <a16:creationId xmlns:a16="http://schemas.microsoft.com/office/drawing/2014/main" id="{008AD0DA-F427-4491-B710-896C2C4C4461}"/>
              </a:ext>
            </a:extLst>
          </p:cNvPr>
          <p:cNvSpPr txBox="1"/>
          <p:nvPr/>
        </p:nvSpPr>
        <p:spPr>
          <a:xfrm>
            <a:off x="1073020" y="2530953"/>
            <a:ext cx="7848600" cy="2585323"/>
          </a:xfrm>
          <a:prstGeom prst="rect">
            <a:avLst/>
          </a:prstGeom>
          <a:noFill/>
        </p:spPr>
        <p:txBody>
          <a:bodyPr wrap="square" rtlCol="0">
            <a:spAutoFit/>
          </a:bodyPr>
          <a:lstStyle/>
          <a:p>
            <a:r>
              <a:rPr lang="en-US" dirty="0"/>
              <a:t>1. Name of Complainant:  Full name of person filling complaint</a:t>
            </a:r>
          </a:p>
          <a:p>
            <a:r>
              <a:rPr lang="en-US" dirty="0"/>
              <a:t>2a. Permanent Address:  Complainant’s complete permanent address</a:t>
            </a:r>
          </a:p>
          <a:p>
            <a:pPr marL="344488" indent="-344488"/>
            <a:r>
              <a:rPr lang="en-US" dirty="0"/>
              <a:t>2b. Temporary Address:  Put NA if not applicable or enter Complainant’s complete temporary address</a:t>
            </a:r>
          </a:p>
          <a:p>
            <a:r>
              <a:rPr lang="en-US" dirty="0"/>
              <a:t>3a. Permanent Telephone:  Complainant’s permanent telephone number</a:t>
            </a:r>
          </a:p>
          <a:p>
            <a:pPr marL="344488" indent="-344488"/>
            <a:r>
              <a:rPr lang="en-US" dirty="0"/>
              <a:t>3b. Temporary Telephone:  Put NA if not applicable or enter Complainant’s complete temporary telephone number</a:t>
            </a:r>
          </a:p>
          <a:p>
            <a:pPr marL="288925" indent="-288925"/>
            <a:endParaRPr lang="en-US" sz="1200" dirty="0"/>
          </a:p>
          <a:p>
            <a:pPr marL="288925" indent="-288925"/>
            <a:r>
              <a:rPr lang="en-US" dirty="0"/>
              <a:t>If form used for apparent violation: 1, 2a, and 2b do not need to be filled out</a:t>
            </a:r>
          </a:p>
        </p:txBody>
      </p:sp>
      <p:pic>
        <p:nvPicPr>
          <p:cNvPr id="5" name="Content Placeholder 4">
            <a:extLst>
              <a:ext uri="{FF2B5EF4-FFF2-40B4-BE49-F238E27FC236}">
                <a16:creationId xmlns:a16="http://schemas.microsoft.com/office/drawing/2014/main" id="{EEC83613-BBB5-4F87-B630-3621B5B7FCFC}"/>
              </a:ext>
            </a:extLst>
          </p:cNvPr>
          <p:cNvPicPr>
            <a:picLocks noGrp="1" noChangeAspect="1"/>
          </p:cNvPicPr>
          <p:nvPr>
            <p:ph idx="1"/>
          </p:nvPr>
        </p:nvPicPr>
        <p:blipFill>
          <a:blip r:embed="rId2"/>
          <a:stretch>
            <a:fillRect/>
          </a:stretch>
        </p:blipFill>
        <p:spPr>
          <a:xfrm>
            <a:off x="1073020" y="609600"/>
            <a:ext cx="7521575" cy="1766544"/>
          </a:xfrm>
          <a:prstGeom prst="rect">
            <a:avLst/>
          </a:prstGeom>
        </p:spPr>
      </p:pic>
    </p:spTree>
    <p:extLst>
      <p:ext uri="{BB962C8B-B14F-4D97-AF65-F5344CB8AC3E}">
        <p14:creationId xmlns:p14="http://schemas.microsoft.com/office/powerpoint/2010/main" val="35227665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6200000">
            <a:off x="-1638300" y="2247900"/>
            <a:ext cx="4434840" cy="548640"/>
          </a:xfrm>
        </p:spPr>
        <p:txBody>
          <a:bodyPr/>
          <a:lstStyle/>
          <a:p>
            <a:r>
              <a:rPr lang="en-US" dirty="0"/>
              <a:t>Complaint Form-Page 1</a:t>
            </a:r>
          </a:p>
        </p:txBody>
      </p:sp>
      <p:sp>
        <p:nvSpPr>
          <p:cNvPr id="9" name="TextBox 8">
            <a:extLst>
              <a:ext uri="{FF2B5EF4-FFF2-40B4-BE49-F238E27FC236}">
                <a16:creationId xmlns:a16="http://schemas.microsoft.com/office/drawing/2014/main" id="{008AD0DA-F427-4491-B710-896C2C4C4461}"/>
              </a:ext>
            </a:extLst>
          </p:cNvPr>
          <p:cNvSpPr txBox="1"/>
          <p:nvPr/>
        </p:nvSpPr>
        <p:spPr>
          <a:xfrm>
            <a:off x="990600" y="2522220"/>
            <a:ext cx="7848600" cy="3416320"/>
          </a:xfrm>
          <a:prstGeom prst="rect">
            <a:avLst/>
          </a:prstGeom>
          <a:solidFill>
            <a:schemeClr val="bg1"/>
          </a:solidFill>
        </p:spPr>
        <p:txBody>
          <a:bodyPr wrap="square" rtlCol="0">
            <a:spAutoFit/>
          </a:bodyPr>
          <a:lstStyle/>
          <a:p>
            <a:r>
              <a:rPr lang="en-US" dirty="0"/>
              <a:t>4. Name of Person, Company, or Agency the Complaint is Made Against: Name of person, company, agency complaint is against or is involved in the apparent violation</a:t>
            </a:r>
          </a:p>
          <a:p>
            <a:pPr marL="742950" lvl="1" indent="-285750">
              <a:buFont typeface="Arial" panose="020B0604020202020204" pitchFamily="34" charset="0"/>
              <a:buChar char="•"/>
            </a:pPr>
            <a:r>
              <a:rPr lang="en-US" dirty="0"/>
              <a:t>This could be an employer, specific person, agency, etc.</a:t>
            </a:r>
          </a:p>
          <a:p>
            <a:r>
              <a:rPr lang="en-US" dirty="0"/>
              <a:t>5. Name of Employer if different from #4/One Stop Center:  Name of employer if different than above or name of One Stop if filing complaint against us</a:t>
            </a:r>
          </a:p>
          <a:p>
            <a:r>
              <a:rPr lang="en-US" dirty="0"/>
              <a:t>6.  Address of Employer/One-Stop Office</a:t>
            </a:r>
          </a:p>
          <a:p>
            <a:pPr marL="742950" lvl="1" indent="-285750">
              <a:buFont typeface="Arial" panose="020B0604020202020204" pitchFamily="34" charset="0"/>
              <a:buChar char="•"/>
            </a:pPr>
            <a:r>
              <a:rPr lang="en-US" dirty="0"/>
              <a:t>Address of employer for complaint or apparent violation or One-</a:t>
            </a:r>
            <a:br>
              <a:rPr lang="en-US" dirty="0"/>
            </a:br>
            <a:r>
              <a:rPr lang="en-US" dirty="0"/>
              <a:t>Stop Office if complaint is against us</a:t>
            </a:r>
          </a:p>
          <a:p>
            <a:r>
              <a:rPr lang="en-US" dirty="0"/>
              <a:t>7. Telephone Number of Employer/One-Stop Office:  Telephone number of employer if complaint or apparent violation or One-Stop Office is complaint is against us</a:t>
            </a:r>
          </a:p>
        </p:txBody>
      </p:sp>
      <p:pic>
        <p:nvPicPr>
          <p:cNvPr id="5" name="Content Placeholder 4">
            <a:extLst>
              <a:ext uri="{FF2B5EF4-FFF2-40B4-BE49-F238E27FC236}">
                <a16:creationId xmlns:a16="http://schemas.microsoft.com/office/drawing/2014/main" id="{EEC83613-BBB5-4F87-B630-3621B5B7FCFC}"/>
              </a:ext>
            </a:extLst>
          </p:cNvPr>
          <p:cNvPicPr>
            <a:picLocks noGrp="1" noChangeAspect="1"/>
          </p:cNvPicPr>
          <p:nvPr>
            <p:ph idx="1"/>
          </p:nvPr>
        </p:nvPicPr>
        <p:blipFill>
          <a:blip r:embed="rId2"/>
          <a:stretch>
            <a:fillRect/>
          </a:stretch>
        </p:blipFill>
        <p:spPr>
          <a:xfrm>
            <a:off x="1066800" y="533400"/>
            <a:ext cx="7521575" cy="1766544"/>
          </a:xfrm>
          <a:prstGeom prst="rect">
            <a:avLst/>
          </a:prstGeom>
        </p:spPr>
      </p:pic>
    </p:spTree>
    <p:extLst>
      <p:ext uri="{BB962C8B-B14F-4D97-AF65-F5344CB8AC3E}">
        <p14:creationId xmlns:p14="http://schemas.microsoft.com/office/powerpoint/2010/main" val="26427815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New Workforce Center Theme">
  <a:themeElements>
    <a:clrScheme name="Workforce Center">
      <a:dk1>
        <a:srgbClr val="000000"/>
      </a:dk1>
      <a:lt1>
        <a:srgbClr val="FFFFFF"/>
      </a:lt1>
      <a:dk2>
        <a:srgbClr val="13406A"/>
      </a:dk2>
      <a:lt2>
        <a:srgbClr val="F3F2DD"/>
      </a:lt2>
      <a:accent1>
        <a:srgbClr val="AD2531"/>
      </a:accent1>
      <a:accent2>
        <a:srgbClr val="AD2531"/>
      </a:accent2>
      <a:accent3>
        <a:srgbClr val="13406A"/>
      </a:accent3>
      <a:accent4>
        <a:srgbClr val="FFC000"/>
      </a:accent4>
      <a:accent5>
        <a:srgbClr val="F3F2D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986</TotalTime>
  <Words>1497</Words>
  <Application>Microsoft Office PowerPoint</Application>
  <PresentationFormat>On-screen Show (4:3)</PresentationFormat>
  <Paragraphs>122</Paragraphs>
  <Slides>23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Franklin Gothic Book</vt:lpstr>
      <vt:lpstr>Franklin Gothic Medium</vt:lpstr>
      <vt:lpstr>Tunga</vt:lpstr>
      <vt:lpstr>Wingdings</vt:lpstr>
      <vt:lpstr>New Workforce Center Theme</vt:lpstr>
      <vt:lpstr>COMPLAINT AND APPARENT VIOLATIONS TRAINING</vt:lpstr>
      <vt:lpstr>Background</vt:lpstr>
      <vt:lpstr>Definitions</vt:lpstr>
      <vt:lpstr>Definitions</vt:lpstr>
      <vt:lpstr>Complaint Form</vt:lpstr>
      <vt:lpstr>PowerPoint Presentation</vt:lpstr>
      <vt:lpstr>Complaint Form-Page 1</vt:lpstr>
      <vt:lpstr>Complaint Form – Page 1</vt:lpstr>
      <vt:lpstr>Complaint Form-Page 1</vt:lpstr>
      <vt:lpstr>Complaint Form-Page 1</vt:lpstr>
      <vt:lpstr>Complaint Form-Page 1</vt:lpstr>
      <vt:lpstr>PowerPoint Presentation</vt:lpstr>
      <vt:lpstr>Complaint Form-Page 2</vt:lpstr>
      <vt:lpstr>Complaint Form-Page 2</vt:lpstr>
      <vt:lpstr>Complaint Form-Page 2</vt:lpstr>
      <vt:lpstr>Complaint Form-Page 2</vt:lpstr>
      <vt:lpstr>Complaint Form-Page 2</vt:lpstr>
      <vt:lpstr>Complaint Form-Page 2</vt:lpstr>
      <vt:lpstr>Complaint Form-Page 2</vt:lpstr>
      <vt:lpstr>Complaint Form-Page 2</vt:lpstr>
      <vt:lpstr>M-files Process</vt:lpstr>
      <vt:lpstr>M-files Process</vt:lpstr>
      <vt:lpstr>Questions?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 Johnson</dc:creator>
  <cp:lastModifiedBy>Janet Sutton</cp:lastModifiedBy>
  <cp:revision>52</cp:revision>
  <dcterms:created xsi:type="dcterms:W3CDTF">2014-05-12T19:16:16Z</dcterms:created>
  <dcterms:modified xsi:type="dcterms:W3CDTF">2021-03-24T19:19:23Z</dcterms:modified>
</cp:coreProperties>
</file>