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64" r:id="rId4"/>
    <p:sldId id="265" r:id="rId5"/>
    <p:sldId id="258" r:id="rId6"/>
    <p:sldId id="259" r:id="rId7"/>
    <p:sldId id="262" r:id="rId8"/>
    <p:sldId id="263" r:id="rId9"/>
    <p:sldId id="260" r:id="rId10"/>
    <p:sldId id="261"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3" autoAdjust="0"/>
    <p:restoredTop sz="92138" autoAdjust="0"/>
  </p:normalViewPr>
  <p:slideViewPr>
    <p:cSldViewPr snapToGrid="0">
      <p:cViewPr varScale="1">
        <p:scale>
          <a:sx n="84" d="100"/>
          <a:sy n="84" d="100"/>
        </p:scale>
        <p:origin x="446" y="82"/>
      </p:cViewPr>
      <p:guideLst/>
    </p:cSldViewPr>
  </p:slideViewPr>
  <p:notesTextViewPr>
    <p:cViewPr>
      <p:scale>
        <a:sx n="1" d="1"/>
        <a:sy n="1" d="1"/>
      </p:scale>
      <p:origin x="0" y="0"/>
    </p:cViewPr>
  </p:notesTextViewPr>
  <p:notesViewPr>
    <p:cSldViewPr snapToGrid="0">
      <p:cViewPr varScale="1">
        <p:scale>
          <a:sx n="85" d="100"/>
          <a:sy n="85" d="100"/>
        </p:scale>
        <p:origin x="316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37817D-4C92-4207-86AB-AC0D5A9BBC51}" type="datetimeFigureOut">
              <a:rPr lang="en-US" smtClean="0"/>
              <a:t>9/8/2021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9E9E3A-A9D1-448C-B453-81222FF78212}" type="slidenum">
              <a:rPr lang="en-US" smtClean="0"/>
              <a:t>‹#›</a:t>
            </a:fld>
            <a:endParaRPr lang="en-US"/>
          </a:p>
        </p:txBody>
      </p:sp>
    </p:spTree>
    <p:extLst>
      <p:ext uri="{BB962C8B-B14F-4D97-AF65-F5344CB8AC3E}">
        <p14:creationId xmlns:p14="http://schemas.microsoft.com/office/powerpoint/2010/main" val="351286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WIOA breaks up customer</a:t>
            </a:r>
            <a:r>
              <a:rPr lang="en-US" baseline="0" dirty="0" smtClean="0"/>
              <a:t> services into three categories: basic career services, individualized career services, and follow up services. Career Center WPs provide basic career services, which includes Employment services. Ideally, these services should be introductory</a:t>
            </a:r>
            <a:endParaRPr lang="en-US" dirty="0"/>
          </a:p>
        </p:txBody>
      </p:sp>
      <p:sp>
        <p:nvSpPr>
          <p:cNvPr id="4" name="Slide Number Placeholder 3"/>
          <p:cNvSpPr>
            <a:spLocks noGrp="1"/>
          </p:cNvSpPr>
          <p:nvPr>
            <p:ph type="sldNum" sz="quarter" idx="10"/>
          </p:nvPr>
        </p:nvSpPr>
        <p:spPr/>
        <p:txBody>
          <a:bodyPr/>
          <a:lstStyle/>
          <a:p>
            <a:fld id="{8B9E9E3A-A9D1-448C-B453-81222FF78212}" type="slidenum">
              <a:rPr lang="en-US" smtClean="0"/>
              <a:t>2</a:t>
            </a:fld>
            <a:endParaRPr lang="en-US"/>
          </a:p>
        </p:txBody>
      </p:sp>
    </p:spTree>
    <p:extLst>
      <p:ext uri="{BB962C8B-B14F-4D97-AF65-F5344CB8AC3E}">
        <p14:creationId xmlns:p14="http://schemas.microsoft.com/office/powerpoint/2010/main" val="1486627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9/8/2021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intranet.workforce-ks.com/wp-content/plugins/wfaDocUploadSearch/docs/private/Partner%20Referral%20List.xlsx" TargetMode="External"/><Relationship Id="rId2" Type="http://schemas.openxmlformats.org/officeDocument/2006/relationships/hyperlink" Target="http://intranet.workforce-ks.com/wp-content/plugins/wfaDocUploadSearch/docs/private/Program%20Quick%20Reference%20Guide.docx" TargetMode="Externa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hyperlink" Target="http://intranet.workforce-ks.com/wp-content/plugins/wfaDocUploadSearch/docs/private/Career%20Center%20Services%20Quick%20Reference.doc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intranet.workforce-ks.com/wp-content/plugins/wfaDocUploadSearch/docs/private/Intake%20Basic%20Career%20Services%20Appointment%20Protocol.doc"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37113" y="1964268"/>
            <a:ext cx="10295601" cy="2421464"/>
          </a:xfrm>
        </p:spPr>
        <p:txBody>
          <a:bodyPr/>
          <a:lstStyle/>
          <a:p>
            <a:r>
              <a:rPr lang="en-US" b="1" dirty="0" smtClean="0"/>
              <a:t>Initial Assessments and What else?!</a:t>
            </a:r>
            <a:endParaRPr lang="en-US" b="1" dirty="0"/>
          </a:p>
        </p:txBody>
      </p:sp>
      <p:sp>
        <p:nvSpPr>
          <p:cNvPr id="3" name="Subtitle 2"/>
          <p:cNvSpPr>
            <a:spLocks noGrp="1"/>
          </p:cNvSpPr>
          <p:nvPr>
            <p:ph type="subTitle" idx="1"/>
          </p:nvPr>
        </p:nvSpPr>
        <p:spPr/>
        <p:txBody>
          <a:bodyPr>
            <a:normAutofit/>
          </a:bodyPr>
          <a:lstStyle/>
          <a:p>
            <a:r>
              <a:rPr lang="en-US" sz="2000" dirty="0" smtClean="0"/>
              <a:t>An overview of career Center services</a:t>
            </a:r>
            <a:endParaRPr lang="en-US" sz="2000" dirty="0"/>
          </a:p>
        </p:txBody>
      </p:sp>
    </p:spTree>
    <p:extLst>
      <p:ext uri="{BB962C8B-B14F-4D97-AF65-F5344CB8AC3E}">
        <p14:creationId xmlns:p14="http://schemas.microsoft.com/office/powerpoint/2010/main" val="2486614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Self-attestation at all?</a:t>
            </a:r>
            <a:endParaRPr lang="en-US" dirty="0"/>
          </a:p>
        </p:txBody>
      </p:sp>
      <p:sp>
        <p:nvSpPr>
          <p:cNvPr id="3" name="Content Placeholder 2"/>
          <p:cNvSpPr>
            <a:spLocks noGrp="1"/>
          </p:cNvSpPr>
          <p:nvPr>
            <p:ph idx="1"/>
          </p:nvPr>
        </p:nvSpPr>
        <p:spPr>
          <a:xfrm>
            <a:off x="685800" y="1778174"/>
            <a:ext cx="10131425" cy="3649133"/>
          </a:xfrm>
        </p:spPr>
        <p:txBody>
          <a:bodyPr>
            <a:normAutofit/>
          </a:bodyPr>
          <a:lstStyle/>
          <a:p>
            <a:r>
              <a:rPr lang="en-US" sz="2000" dirty="0" smtClean="0"/>
              <a:t>According to the Local Area IV Eligibility Determination Policy for WIOA Adult Program, eligibility must be determined for all adult customers who receive WIOA funded staff assisted career services beyond information activities (e.g. Basic Career Services).</a:t>
            </a:r>
          </a:p>
          <a:p>
            <a:r>
              <a:rPr lang="en-US" sz="2000" dirty="0" smtClean="0"/>
              <a:t>Moreover, according to the MOU between the various partners in Local Area IV, staff from any partner agency (i.e. KS Department of Commerce) providing career services to customers in Local Area IV must abide by the locally established policies and procedures regarding WIOA.</a:t>
            </a:r>
          </a:p>
          <a:p>
            <a:r>
              <a:rPr lang="en-US" sz="2000" dirty="0" smtClean="0"/>
              <a:t>Failure to comply with these regulations may result </a:t>
            </a:r>
            <a:r>
              <a:rPr lang="en-US" sz="2000" smtClean="0"/>
              <a:t>in sanctions or </a:t>
            </a:r>
            <a:r>
              <a:rPr lang="en-US" sz="2000" dirty="0" smtClean="0"/>
              <a:t>loss of state or federal funding</a:t>
            </a:r>
            <a:endParaRPr lang="en-US" sz="2000" dirty="0"/>
          </a:p>
        </p:txBody>
      </p:sp>
    </p:spTree>
    <p:extLst>
      <p:ext uri="{BB962C8B-B14F-4D97-AF65-F5344CB8AC3E}">
        <p14:creationId xmlns:p14="http://schemas.microsoft.com/office/powerpoint/2010/main" val="19971061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Above All</a:t>
            </a:r>
            <a:endParaRPr lang="en-US" dirty="0"/>
          </a:p>
        </p:txBody>
      </p:sp>
      <p:sp>
        <p:nvSpPr>
          <p:cNvPr id="3" name="Content Placeholder 2"/>
          <p:cNvSpPr>
            <a:spLocks noGrp="1"/>
          </p:cNvSpPr>
          <p:nvPr>
            <p:ph idx="1"/>
          </p:nvPr>
        </p:nvSpPr>
        <p:spPr>
          <a:xfrm>
            <a:off x="685800" y="1752600"/>
            <a:ext cx="10131425" cy="3057525"/>
          </a:xfrm>
        </p:spPr>
        <p:txBody>
          <a:bodyPr/>
          <a:lstStyle/>
          <a:p>
            <a:r>
              <a:rPr lang="en-US" sz="2000" dirty="0" smtClean="0"/>
              <a:t>Career Center WPs provide consistently excellent employment services to our customers while ensuring a high level of customer service and satisfaction. </a:t>
            </a:r>
          </a:p>
          <a:p>
            <a:r>
              <a:rPr lang="en-US" sz="2000" dirty="0" smtClean="0"/>
              <a:t>They have to be well versed in the programs offered at the Center and those offered in the community; they’re jacks of all trades</a:t>
            </a:r>
          </a:p>
          <a:p>
            <a:endParaRPr lang="en-US" dirty="0" smtClean="0"/>
          </a:p>
        </p:txBody>
      </p:sp>
      <p:pic>
        <p:nvPicPr>
          <p:cNvPr id="4" name="Picture 3"/>
          <p:cNvPicPr>
            <a:picLocks noChangeAspect="1"/>
          </p:cNvPicPr>
          <p:nvPr/>
        </p:nvPicPr>
        <p:blipFill>
          <a:blip r:embed="rId2"/>
          <a:stretch>
            <a:fillRect/>
          </a:stretch>
        </p:blipFill>
        <p:spPr>
          <a:xfrm>
            <a:off x="2543175" y="1095376"/>
            <a:ext cx="5876827" cy="4926532"/>
          </a:xfrm>
          <a:prstGeom prst="rect">
            <a:avLst/>
          </a:prstGeom>
        </p:spPr>
      </p:pic>
    </p:spTree>
    <p:extLst>
      <p:ext uri="{BB962C8B-B14F-4D97-AF65-F5344CB8AC3E}">
        <p14:creationId xmlns:p14="http://schemas.microsoft.com/office/powerpoint/2010/main" val="271057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10131425" cy="1456267"/>
          </a:xfrm>
        </p:spPr>
        <p:txBody>
          <a:bodyPr/>
          <a:lstStyle/>
          <a:p>
            <a:r>
              <a:rPr lang="en-US" dirty="0" smtClean="0"/>
              <a:t>What are those Career Center WPs doing?</a:t>
            </a:r>
            <a:endParaRPr lang="en-US" dirty="0"/>
          </a:p>
        </p:txBody>
      </p:sp>
      <p:sp>
        <p:nvSpPr>
          <p:cNvPr id="3" name="Content Placeholder 2"/>
          <p:cNvSpPr>
            <a:spLocks noGrp="1"/>
          </p:cNvSpPr>
          <p:nvPr>
            <p:ph idx="1"/>
          </p:nvPr>
        </p:nvSpPr>
        <p:spPr>
          <a:xfrm>
            <a:off x="685800" y="1592719"/>
            <a:ext cx="10131425" cy="4725785"/>
          </a:xfrm>
        </p:spPr>
        <p:txBody>
          <a:bodyPr>
            <a:normAutofit/>
          </a:bodyPr>
          <a:lstStyle/>
          <a:p>
            <a:r>
              <a:rPr lang="en-US" sz="2000" dirty="0" smtClean="0"/>
              <a:t>Career Center WPs are front line staff that provide employment &amp; basic career services to customers</a:t>
            </a:r>
          </a:p>
          <a:p>
            <a:pPr lvl="1"/>
            <a:r>
              <a:rPr lang="en-US" sz="1800" dirty="0" smtClean="0"/>
              <a:t>Employment Services “involve less staff time and involvement” and include:</a:t>
            </a:r>
          </a:p>
          <a:p>
            <a:pPr lvl="2"/>
            <a:r>
              <a:rPr lang="en-US" sz="1600" dirty="0" smtClean="0"/>
              <a:t>Initial skills assessments</a:t>
            </a:r>
          </a:p>
          <a:p>
            <a:pPr lvl="2"/>
            <a:r>
              <a:rPr lang="en-US" sz="1600" dirty="0" smtClean="0"/>
              <a:t>Information on programs and services</a:t>
            </a:r>
          </a:p>
          <a:p>
            <a:pPr lvl="2"/>
            <a:r>
              <a:rPr lang="en-US" sz="1600" dirty="0" smtClean="0"/>
              <a:t>Program referrals</a:t>
            </a:r>
          </a:p>
          <a:p>
            <a:pPr lvl="1"/>
            <a:r>
              <a:rPr lang="en-US" sz="1800" dirty="0" smtClean="0"/>
              <a:t>Basic Career Services require self-attestation</a:t>
            </a:r>
          </a:p>
          <a:p>
            <a:pPr lvl="2"/>
            <a:r>
              <a:rPr lang="en-US" sz="1600" dirty="0" smtClean="0"/>
              <a:t>Job search assistance</a:t>
            </a:r>
          </a:p>
          <a:p>
            <a:pPr lvl="3"/>
            <a:r>
              <a:rPr lang="en-US" sz="1400" dirty="0" smtClean="0"/>
              <a:t>Resumes &amp; Cover Letters</a:t>
            </a:r>
          </a:p>
          <a:p>
            <a:pPr lvl="3"/>
            <a:r>
              <a:rPr lang="en-US" sz="1400" dirty="0" smtClean="0"/>
              <a:t>Application Assistance</a:t>
            </a:r>
          </a:p>
          <a:p>
            <a:pPr lvl="3"/>
            <a:r>
              <a:rPr lang="en-US" sz="1400" dirty="0" smtClean="0"/>
              <a:t>Mock interviews</a:t>
            </a:r>
          </a:p>
        </p:txBody>
      </p:sp>
      <p:pic>
        <p:nvPicPr>
          <p:cNvPr id="1026" name="Picture 2" descr="Image result for employment servic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7297" y="3569347"/>
            <a:ext cx="4191000" cy="2628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156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5131"/>
            <a:ext cx="10131425" cy="1456267"/>
          </a:xfrm>
        </p:spPr>
        <p:txBody>
          <a:bodyPr/>
          <a:lstStyle/>
          <a:p>
            <a:r>
              <a:rPr lang="en-US" dirty="0" smtClean="0"/>
              <a:t>Employment services</a:t>
            </a:r>
            <a:endParaRPr lang="en-US" dirty="0"/>
          </a:p>
        </p:txBody>
      </p:sp>
      <p:sp>
        <p:nvSpPr>
          <p:cNvPr id="3" name="Content Placeholder 2"/>
          <p:cNvSpPr>
            <a:spLocks noGrp="1"/>
          </p:cNvSpPr>
          <p:nvPr>
            <p:ph idx="1"/>
          </p:nvPr>
        </p:nvSpPr>
        <p:spPr>
          <a:xfrm>
            <a:off x="685800" y="1410547"/>
            <a:ext cx="10131425" cy="4756988"/>
          </a:xfrm>
        </p:spPr>
        <p:txBody>
          <a:bodyPr/>
          <a:lstStyle/>
          <a:p>
            <a:r>
              <a:rPr lang="en-US" sz="2000" dirty="0" smtClean="0"/>
              <a:t>Mostly informational services including:</a:t>
            </a:r>
          </a:p>
          <a:p>
            <a:pPr lvl="1"/>
            <a:r>
              <a:rPr lang="en-US" sz="1800" dirty="0" smtClean="0"/>
              <a:t>Initial assessments—the interview portion of the appointment where in the WP gathers information about the customer’s work history, skills, and barriers to employment</a:t>
            </a:r>
          </a:p>
          <a:p>
            <a:pPr lvl="1"/>
            <a:r>
              <a:rPr lang="en-US" sz="1800" dirty="0" smtClean="0"/>
              <a:t>Workforce Information services—providing </a:t>
            </a:r>
            <a:r>
              <a:rPr lang="en-US" sz="1800" b="1" u="sng" dirty="0" smtClean="0"/>
              <a:t>general</a:t>
            </a:r>
            <a:r>
              <a:rPr lang="en-US" sz="1800" dirty="0" smtClean="0"/>
              <a:t> information about the center, job openings, resumes, cover letters, job applications, etc.</a:t>
            </a:r>
          </a:p>
          <a:p>
            <a:pPr lvl="1"/>
            <a:r>
              <a:rPr lang="en-US" sz="1800" dirty="0" smtClean="0"/>
              <a:t>Referral services—includes internal and external referrals</a:t>
            </a:r>
          </a:p>
          <a:p>
            <a:pPr lvl="2"/>
            <a:r>
              <a:rPr lang="en-US" sz="1600" dirty="0" smtClean="0"/>
              <a:t>Internal Referrals are referrals to programs run out of the WFC (KHPOP, SCSEP, PCA, etc.) and do not require a “Partner Referral” service be entered in KW</a:t>
            </a:r>
          </a:p>
          <a:p>
            <a:pPr lvl="3"/>
            <a:r>
              <a:rPr lang="en-US" sz="1400" dirty="0" smtClean="0"/>
              <a:t>Partner referral forms are still required. Each program has slightly different guidelines. Check out the </a:t>
            </a:r>
            <a:r>
              <a:rPr lang="en-US" sz="1400" dirty="0" smtClean="0">
                <a:hlinkClick r:id="rId2"/>
              </a:rPr>
              <a:t>Program Quick Reference</a:t>
            </a:r>
            <a:r>
              <a:rPr lang="en-US" sz="1400" dirty="0" smtClean="0"/>
              <a:t> for more information</a:t>
            </a:r>
          </a:p>
          <a:p>
            <a:pPr lvl="2"/>
            <a:r>
              <a:rPr lang="en-US" sz="1600" dirty="0" smtClean="0"/>
              <a:t>External referrals are formal referrals to our partners (DCF, Senior Services, or any organization listed on the </a:t>
            </a:r>
            <a:r>
              <a:rPr lang="en-US" sz="1600" dirty="0" smtClean="0">
                <a:hlinkClick r:id="rId3"/>
              </a:rPr>
              <a:t>Partner Referral List</a:t>
            </a:r>
            <a:r>
              <a:rPr lang="en-US" sz="1600" dirty="0" smtClean="0"/>
              <a:t>) and do require a “Partner Referral” service to be entered in KW.</a:t>
            </a:r>
          </a:p>
          <a:p>
            <a:pPr lvl="1"/>
            <a:r>
              <a:rPr lang="en-US" dirty="0" smtClean="0"/>
              <a:t>Workshops/Informational sessions</a:t>
            </a:r>
          </a:p>
        </p:txBody>
      </p:sp>
      <p:pic>
        <p:nvPicPr>
          <p:cNvPr id="1026" name="Picture 2" descr="Image result for info pictur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88016" y="235131"/>
            <a:ext cx="2669397" cy="2002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0571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0025"/>
            <a:ext cx="10131425" cy="1456267"/>
          </a:xfrm>
        </p:spPr>
        <p:txBody>
          <a:bodyPr/>
          <a:lstStyle/>
          <a:p>
            <a:r>
              <a:rPr lang="en-US" dirty="0" smtClean="0"/>
              <a:t>Some Re-Employment Services Too!</a:t>
            </a:r>
            <a:endParaRPr lang="en-US" dirty="0"/>
          </a:p>
        </p:txBody>
      </p:sp>
      <p:sp>
        <p:nvSpPr>
          <p:cNvPr id="3" name="Content Placeholder 2"/>
          <p:cNvSpPr>
            <a:spLocks noGrp="1"/>
          </p:cNvSpPr>
          <p:nvPr>
            <p:ph idx="1"/>
          </p:nvPr>
        </p:nvSpPr>
        <p:spPr>
          <a:xfrm>
            <a:off x="600076" y="1380067"/>
            <a:ext cx="10131425" cy="4954058"/>
          </a:xfrm>
        </p:spPr>
        <p:txBody>
          <a:bodyPr>
            <a:normAutofit/>
          </a:bodyPr>
          <a:lstStyle/>
          <a:p>
            <a:pPr marL="0" indent="0">
              <a:buNone/>
            </a:pPr>
            <a:r>
              <a:rPr lang="en-US" sz="2000" dirty="0" smtClean="0"/>
              <a:t>My Re-employment Plan Program</a:t>
            </a:r>
          </a:p>
          <a:p>
            <a:pPr lvl="1"/>
            <a:r>
              <a:rPr lang="en-US" sz="1800" dirty="0" smtClean="0"/>
              <a:t>Pretty much any UI claimant who receives 3 consecutive weeks of unemployment is automatically a part of the program.</a:t>
            </a:r>
          </a:p>
          <a:p>
            <a:pPr lvl="1"/>
            <a:r>
              <a:rPr lang="en-US" sz="1800" dirty="0" smtClean="0"/>
              <a:t>MRP claimants must complete two steps within 7 days of notification or their benefits may be interrupted</a:t>
            </a:r>
          </a:p>
          <a:p>
            <a:pPr lvl="2"/>
            <a:r>
              <a:rPr lang="en-US" sz="1600" dirty="0" smtClean="0"/>
              <a:t>Create or upload a resume to </a:t>
            </a:r>
            <a:r>
              <a:rPr lang="en-US" sz="1600" b="1" dirty="0" smtClean="0"/>
              <a:t>KANSAS</a:t>
            </a:r>
            <a:r>
              <a:rPr lang="en-US" sz="1600" dirty="0" smtClean="0"/>
              <a:t>WORKS</a:t>
            </a:r>
          </a:p>
          <a:p>
            <a:pPr lvl="2"/>
            <a:r>
              <a:rPr lang="en-US" sz="1600" dirty="0" smtClean="0"/>
              <a:t>Complete and submit a Job Search Plan (the form provided via mail or available online)</a:t>
            </a:r>
          </a:p>
          <a:p>
            <a:pPr lvl="3"/>
            <a:r>
              <a:rPr lang="en-US" sz="1400" dirty="0" smtClean="0"/>
              <a:t>Claimants can complete the Job Search Plan online or on paper and email or fax it back </a:t>
            </a:r>
          </a:p>
          <a:p>
            <a:pPr lvl="3"/>
            <a:endParaRPr lang="en-US" sz="1400" dirty="0"/>
          </a:p>
          <a:p>
            <a:pPr lvl="1"/>
            <a:r>
              <a:rPr lang="en-US" sz="1800" dirty="0" smtClean="0"/>
              <a:t>Career Center Staff can assist these claimants with one or both of these steps. </a:t>
            </a:r>
          </a:p>
          <a:p>
            <a:pPr lvl="2"/>
            <a:r>
              <a:rPr lang="en-US" sz="1600" dirty="0" smtClean="0"/>
              <a:t>If they do, services and notes are entered in the RES Enrollment in KW. </a:t>
            </a:r>
            <a:endParaRPr lang="en-US" sz="1600" dirty="0"/>
          </a:p>
        </p:txBody>
      </p:sp>
    </p:spTree>
    <p:extLst>
      <p:ext uri="{BB962C8B-B14F-4D97-AF65-F5344CB8AC3E}">
        <p14:creationId xmlns:p14="http://schemas.microsoft.com/office/powerpoint/2010/main" val="30544089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Career Services</a:t>
            </a:r>
            <a:endParaRPr lang="en-US" dirty="0"/>
          </a:p>
        </p:txBody>
      </p:sp>
      <p:sp>
        <p:nvSpPr>
          <p:cNvPr id="3" name="Content Placeholder 2"/>
          <p:cNvSpPr>
            <a:spLocks noGrp="1"/>
          </p:cNvSpPr>
          <p:nvPr>
            <p:ph idx="1"/>
          </p:nvPr>
        </p:nvSpPr>
        <p:spPr>
          <a:xfrm>
            <a:off x="685801" y="1727287"/>
            <a:ext cx="11145415" cy="4346942"/>
          </a:xfrm>
        </p:spPr>
        <p:txBody>
          <a:bodyPr>
            <a:normAutofit lnSpcReduction="10000"/>
          </a:bodyPr>
          <a:lstStyle/>
          <a:p>
            <a:r>
              <a:rPr lang="en-US" sz="2400" dirty="0" smtClean="0"/>
              <a:t>Customers in need of services that require more “significant staff time and customization” should receive Basic Career Services and must complete self-attestation before receiving said services.</a:t>
            </a:r>
          </a:p>
          <a:p>
            <a:pPr lvl="1"/>
            <a:r>
              <a:rPr lang="en-US" sz="2000" dirty="0" smtClean="0"/>
              <a:t>What is “significant staff time and customization,” you might ask. </a:t>
            </a:r>
            <a:r>
              <a:rPr lang="en-US" sz="2000" b="1" u="sng" dirty="0" smtClean="0"/>
              <a:t>AN EXCELLENT QUESTION INDEED!</a:t>
            </a:r>
          </a:p>
          <a:p>
            <a:pPr lvl="2"/>
            <a:r>
              <a:rPr lang="en-US" sz="1800" dirty="0" smtClean="0"/>
              <a:t>There is no great definition for when a service requires significant staff time and thus self-attestation</a:t>
            </a:r>
          </a:p>
          <a:p>
            <a:pPr lvl="2"/>
            <a:r>
              <a:rPr lang="en-US" sz="1800" dirty="0" smtClean="0"/>
              <a:t>Often, you know it when you see it (conducting a mock interview or assisting with an online application)</a:t>
            </a:r>
          </a:p>
          <a:p>
            <a:pPr lvl="2"/>
            <a:r>
              <a:rPr lang="en-US" sz="1800" dirty="0" smtClean="0"/>
              <a:t>But sometimes it’s muddier (a resume review may be quick and easy or it could require explanation and clarification)</a:t>
            </a:r>
          </a:p>
          <a:p>
            <a:pPr lvl="2"/>
            <a:r>
              <a:rPr lang="en-US" sz="1800" b="1" u="sng" dirty="0" smtClean="0"/>
              <a:t>RULE OF THUMB</a:t>
            </a:r>
            <a:r>
              <a:rPr lang="en-US" sz="1800" dirty="0" smtClean="0"/>
              <a:t>: Any service you provide to an individual that could be provided in a group setting does not require self-attestation (you can also consult the handy </a:t>
            </a:r>
            <a:r>
              <a:rPr lang="en-US" sz="1800" dirty="0" smtClean="0">
                <a:hlinkClick r:id="rId2"/>
              </a:rPr>
              <a:t>Career Center Services Quick Reference </a:t>
            </a:r>
            <a:r>
              <a:rPr lang="en-US" sz="1800" dirty="0" smtClean="0"/>
              <a:t>as well)</a:t>
            </a:r>
            <a:endParaRPr lang="en-US" sz="1800" dirty="0"/>
          </a:p>
        </p:txBody>
      </p:sp>
      <p:pic>
        <p:nvPicPr>
          <p:cNvPr id="2050" name="Picture 2" descr="Image result for rule of thum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222" y="4871812"/>
            <a:ext cx="1252518" cy="1202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634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even is “self-attestation”?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4266" y="2141538"/>
            <a:ext cx="5474493" cy="3649662"/>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79" y="1672788"/>
            <a:ext cx="4587161" cy="4587161"/>
          </a:xfrm>
          <a:prstGeom prst="rect">
            <a:avLst/>
          </a:prstGeom>
        </p:spPr>
      </p:pic>
    </p:spTree>
    <p:extLst>
      <p:ext uri="{BB962C8B-B14F-4D97-AF65-F5344CB8AC3E}">
        <p14:creationId xmlns:p14="http://schemas.microsoft.com/office/powerpoint/2010/main" val="3525830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even is “Self-Attestation”?</a:t>
            </a:r>
            <a:endParaRPr lang="en-US" dirty="0"/>
          </a:p>
        </p:txBody>
      </p:sp>
      <p:pic>
        <p:nvPicPr>
          <p:cNvPr id="1026" name="Picture 2" descr="Image result for completing paperwor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16507" y="2132829"/>
            <a:ext cx="5470009" cy="364966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Transparent Thumbs 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4916" y="1802236"/>
            <a:ext cx="4193190" cy="3980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15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wipe(down)">
                                      <p:cBhvr>
                                        <p:cTn id="15" dur="580">
                                          <p:stCondLst>
                                            <p:cond delay="0"/>
                                          </p:stCondLst>
                                        </p:cTn>
                                        <p:tgtEl>
                                          <p:spTgt spid="1034"/>
                                        </p:tgtEl>
                                      </p:cBhvr>
                                    </p:animEffect>
                                    <p:anim calcmode="lin" valueType="num">
                                      <p:cBhvr>
                                        <p:cTn id="16"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21" dur="26">
                                          <p:stCondLst>
                                            <p:cond delay="650"/>
                                          </p:stCondLst>
                                        </p:cTn>
                                        <p:tgtEl>
                                          <p:spTgt spid="1034"/>
                                        </p:tgtEl>
                                      </p:cBhvr>
                                      <p:to x="100000" y="60000"/>
                                    </p:animScale>
                                    <p:animScale>
                                      <p:cBhvr>
                                        <p:cTn id="22" dur="166" decel="50000">
                                          <p:stCondLst>
                                            <p:cond delay="676"/>
                                          </p:stCondLst>
                                        </p:cTn>
                                        <p:tgtEl>
                                          <p:spTgt spid="1034"/>
                                        </p:tgtEl>
                                      </p:cBhvr>
                                      <p:to x="100000" y="100000"/>
                                    </p:animScale>
                                    <p:animScale>
                                      <p:cBhvr>
                                        <p:cTn id="23" dur="26">
                                          <p:stCondLst>
                                            <p:cond delay="1312"/>
                                          </p:stCondLst>
                                        </p:cTn>
                                        <p:tgtEl>
                                          <p:spTgt spid="1034"/>
                                        </p:tgtEl>
                                      </p:cBhvr>
                                      <p:to x="100000" y="80000"/>
                                    </p:animScale>
                                    <p:animScale>
                                      <p:cBhvr>
                                        <p:cTn id="24" dur="166" decel="50000">
                                          <p:stCondLst>
                                            <p:cond delay="1338"/>
                                          </p:stCondLst>
                                        </p:cTn>
                                        <p:tgtEl>
                                          <p:spTgt spid="1034"/>
                                        </p:tgtEl>
                                      </p:cBhvr>
                                      <p:to x="100000" y="100000"/>
                                    </p:animScale>
                                    <p:animScale>
                                      <p:cBhvr>
                                        <p:cTn id="25" dur="26">
                                          <p:stCondLst>
                                            <p:cond delay="1642"/>
                                          </p:stCondLst>
                                        </p:cTn>
                                        <p:tgtEl>
                                          <p:spTgt spid="1034"/>
                                        </p:tgtEl>
                                      </p:cBhvr>
                                      <p:to x="100000" y="90000"/>
                                    </p:animScale>
                                    <p:animScale>
                                      <p:cBhvr>
                                        <p:cTn id="26" dur="166" decel="50000">
                                          <p:stCondLst>
                                            <p:cond delay="1668"/>
                                          </p:stCondLst>
                                        </p:cTn>
                                        <p:tgtEl>
                                          <p:spTgt spid="1034"/>
                                        </p:tgtEl>
                                      </p:cBhvr>
                                      <p:to x="100000" y="100000"/>
                                    </p:animScale>
                                    <p:animScale>
                                      <p:cBhvr>
                                        <p:cTn id="27" dur="26">
                                          <p:stCondLst>
                                            <p:cond delay="1808"/>
                                          </p:stCondLst>
                                        </p:cTn>
                                        <p:tgtEl>
                                          <p:spTgt spid="1034"/>
                                        </p:tgtEl>
                                      </p:cBhvr>
                                      <p:to x="100000" y="95000"/>
                                    </p:animScale>
                                    <p:animScale>
                                      <p:cBhvr>
                                        <p:cTn id="28" dur="166" decel="50000">
                                          <p:stCondLst>
                                            <p:cond delay="1834"/>
                                          </p:stCondLst>
                                        </p:cTn>
                                        <p:tgtEl>
                                          <p:spTgt spid="103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0926"/>
            <a:ext cx="10131425" cy="1456267"/>
          </a:xfrm>
        </p:spPr>
        <p:txBody>
          <a:bodyPr/>
          <a:lstStyle/>
          <a:p>
            <a:r>
              <a:rPr lang="en-US" dirty="0" smtClean="0"/>
              <a:t>What even is “Self-Attestation”?</a:t>
            </a:r>
            <a:endParaRPr lang="en-US" dirty="0"/>
          </a:p>
        </p:txBody>
      </p:sp>
      <p:sp>
        <p:nvSpPr>
          <p:cNvPr id="3" name="Content Placeholder 2"/>
          <p:cNvSpPr>
            <a:spLocks noGrp="1"/>
          </p:cNvSpPr>
          <p:nvPr>
            <p:ph idx="1"/>
          </p:nvPr>
        </p:nvSpPr>
        <p:spPr>
          <a:xfrm>
            <a:off x="685799" y="1636970"/>
            <a:ext cx="10131425" cy="3588173"/>
          </a:xfrm>
        </p:spPr>
        <p:txBody>
          <a:bodyPr>
            <a:normAutofit/>
          </a:bodyPr>
          <a:lstStyle/>
          <a:p>
            <a:r>
              <a:rPr lang="en-US" sz="2000" dirty="0" smtClean="0"/>
              <a:t>Self-attestation is the process by which the customer confirms the information provided in their KW account is true and accurate to the best of their knowledge</a:t>
            </a:r>
          </a:p>
          <a:p>
            <a:r>
              <a:rPr lang="en-US" sz="2000" dirty="0" smtClean="0"/>
              <a:t>It is up to the WP to ensure the customer meets the three eligibility requirements (according to their statements) before completing self-attestation. Customers must be:</a:t>
            </a:r>
          </a:p>
          <a:p>
            <a:pPr lvl="1"/>
            <a:r>
              <a:rPr lang="en-US" sz="1800" dirty="0" smtClean="0"/>
              <a:t>Eligible to work in the US</a:t>
            </a:r>
          </a:p>
          <a:p>
            <a:pPr lvl="1"/>
            <a:r>
              <a:rPr lang="en-US" sz="1800" dirty="0" smtClean="0"/>
              <a:t>18 years of age or older</a:t>
            </a:r>
          </a:p>
          <a:p>
            <a:pPr lvl="1"/>
            <a:r>
              <a:rPr lang="en-US" sz="1800" dirty="0" smtClean="0"/>
              <a:t>Selective Service compliant</a:t>
            </a:r>
          </a:p>
        </p:txBody>
      </p:sp>
      <p:pic>
        <p:nvPicPr>
          <p:cNvPr id="3076" name="Picture 4" descr="Image result for eligibil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1" y="3749887"/>
            <a:ext cx="5953125"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27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7" y="107302"/>
            <a:ext cx="10131425" cy="1456267"/>
          </a:xfrm>
        </p:spPr>
        <p:txBody>
          <a:bodyPr/>
          <a:lstStyle/>
          <a:p>
            <a:r>
              <a:rPr lang="en-US" dirty="0" smtClean="0"/>
              <a:t>Completing Self-Attestation</a:t>
            </a:r>
            <a:endParaRPr lang="en-US" dirty="0"/>
          </a:p>
        </p:txBody>
      </p:sp>
      <p:sp>
        <p:nvSpPr>
          <p:cNvPr id="3" name="Content Placeholder 2"/>
          <p:cNvSpPr>
            <a:spLocks noGrp="1"/>
          </p:cNvSpPr>
          <p:nvPr>
            <p:ph idx="1"/>
          </p:nvPr>
        </p:nvSpPr>
        <p:spPr>
          <a:xfrm>
            <a:off x="685798" y="1240971"/>
            <a:ext cx="10131425" cy="2416629"/>
          </a:xfrm>
        </p:spPr>
        <p:txBody>
          <a:bodyPr>
            <a:normAutofit/>
          </a:bodyPr>
          <a:lstStyle/>
          <a:p>
            <a:r>
              <a:rPr lang="en-US" dirty="0" smtClean="0"/>
              <a:t>After updating their KW account, WPs have customers electronically </a:t>
            </a:r>
            <a:r>
              <a:rPr lang="en-US" dirty="0"/>
              <a:t>sign their Client Status Sheet (the information in their Demographic information on KW) and read the WFC’s Grievance &amp; Complaint policy as well as the Equal Opportunity statement</a:t>
            </a:r>
          </a:p>
          <a:p>
            <a:r>
              <a:rPr lang="en-US" dirty="0"/>
              <a:t>WPs </a:t>
            </a:r>
            <a:r>
              <a:rPr lang="en-US" dirty="0" smtClean="0"/>
              <a:t>enter an eligibility case note and submit </a:t>
            </a:r>
            <a:r>
              <a:rPr lang="en-US" dirty="0"/>
              <a:t>the CSS through M-Files for </a:t>
            </a:r>
            <a:r>
              <a:rPr lang="en-US" dirty="0" smtClean="0"/>
              <a:t>approval; then they can assist </a:t>
            </a:r>
            <a:r>
              <a:rPr lang="en-US" dirty="0"/>
              <a:t>the </a:t>
            </a:r>
            <a:r>
              <a:rPr lang="en-US" dirty="0" smtClean="0"/>
              <a:t>customer</a:t>
            </a:r>
          </a:p>
          <a:p>
            <a:r>
              <a:rPr lang="en-US" dirty="0" smtClean="0"/>
              <a:t>More information about completing the process of self-attestation can be found in the </a:t>
            </a:r>
            <a:r>
              <a:rPr lang="en-US" dirty="0" smtClean="0">
                <a:hlinkClick r:id="rId2"/>
              </a:rPr>
              <a:t>Intake Basic Career Services Appointment Protocol</a:t>
            </a:r>
            <a:endParaRPr lang="en-US" dirty="0"/>
          </a:p>
          <a:p>
            <a:endParaRPr lang="en-US" dirty="0"/>
          </a:p>
        </p:txBody>
      </p:sp>
      <p:pic>
        <p:nvPicPr>
          <p:cNvPr id="6" name="Picture 5"/>
          <p:cNvPicPr>
            <a:picLocks noChangeAspect="1"/>
          </p:cNvPicPr>
          <p:nvPr/>
        </p:nvPicPr>
        <p:blipFill rotWithShape="1">
          <a:blip r:embed="rId3"/>
          <a:srcRect l="50125" t="12024" r="24100" b="4452"/>
          <a:stretch/>
        </p:blipFill>
        <p:spPr>
          <a:xfrm>
            <a:off x="2248678" y="3406006"/>
            <a:ext cx="3211318" cy="3249549"/>
          </a:xfrm>
          <a:prstGeom prst="rect">
            <a:avLst/>
          </a:prstGeom>
        </p:spPr>
      </p:pic>
      <p:pic>
        <p:nvPicPr>
          <p:cNvPr id="7" name="Picture 6"/>
          <p:cNvPicPr>
            <a:picLocks noChangeAspect="1"/>
          </p:cNvPicPr>
          <p:nvPr/>
        </p:nvPicPr>
        <p:blipFill rotWithShape="1">
          <a:blip r:embed="rId4"/>
          <a:srcRect l="76190" t="204" r="64" b="4082"/>
          <a:stretch/>
        </p:blipFill>
        <p:spPr>
          <a:xfrm>
            <a:off x="6941975" y="3412345"/>
            <a:ext cx="2575249" cy="3243844"/>
          </a:xfrm>
          <a:prstGeom prst="rect">
            <a:avLst/>
          </a:prstGeom>
        </p:spPr>
      </p:pic>
    </p:spTree>
    <p:extLst>
      <p:ext uri="{BB962C8B-B14F-4D97-AF65-F5344CB8AC3E}">
        <p14:creationId xmlns:p14="http://schemas.microsoft.com/office/powerpoint/2010/main" val="1608204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1130</TotalTime>
  <Words>871</Words>
  <Application>Microsoft Office PowerPoint</Application>
  <PresentationFormat>Widescreen</PresentationFormat>
  <Paragraphs>60</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Celestial</vt:lpstr>
      <vt:lpstr>Initial Assessments and What else?!</vt:lpstr>
      <vt:lpstr>What are those Career Center WPs doing?</vt:lpstr>
      <vt:lpstr>Employment services</vt:lpstr>
      <vt:lpstr>Some Re-Employment Services Too!</vt:lpstr>
      <vt:lpstr>Basic Career Services</vt:lpstr>
      <vt:lpstr>What even is “self-attestation”?</vt:lpstr>
      <vt:lpstr>What even is “Self-Attestation”?</vt:lpstr>
      <vt:lpstr>What even is “Self-Attestation”?</vt:lpstr>
      <vt:lpstr>Completing Self-Attestation</vt:lpstr>
      <vt:lpstr>Why do Self-attestation at all?</vt:lpstr>
      <vt:lpstr>Above All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“That requires self-Attestation?!”</dc:title>
  <dc:creator>Janet Sutton</dc:creator>
  <cp:lastModifiedBy>Janet Sutton</cp:lastModifiedBy>
  <cp:revision>61</cp:revision>
  <dcterms:created xsi:type="dcterms:W3CDTF">2019-01-04T15:47:39Z</dcterms:created>
  <dcterms:modified xsi:type="dcterms:W3CDTF">2021-09-08T18:24:53Z</dcterms:modified>
</cp:coreProperties>
</file>