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1554" y="6134618"/>
            <a:ext cx="2235189" cy="70909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2/10/2021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2/10/2021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All About Referrals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Makin’ ‘</a:t>
            </a:r>
            <a:r>
              <a:rPr lang="en-US" dirty="0" err="1" smtClean="0"/>
              <a:t>em</a:t>
            </a:r>
            <a:r>
              <a:rPr lang="en-US" dirty="0" smtClean="0"/>
              <a:t>, Takin’ ‘</a:t>
            </a:r>
            <a:r>
              <a:rPr lang="en-US" dirty="0" err="1" smtClean="0"/>
              <a:t>em</a:t>
            </a:r>
            <a:r>
              <a:rPr lang="en-US" dirty="0" smtClean="0"/>
              <a:t>, and </a:t>
            </a:r>
            <a:r>
              <a:rPr lang="en-US" dirty="0" err="1" smtClean="0"/>
              <a:t>Recordin</a:t>
            </a:r>
            <a:r>
              <a:rPr lang="en-US" dirty="0" smtClean="0"/>
              <a:t>’ ‘</a:t>
            </a:r>
            <a:r>
              <a:rPr lang="en-US" dirty="0" err="1" smtClean="0"/>
              <a:t>em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8620" y="5512147"/>
            <a:ext cx="4242362" cy="1345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516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79917" y="363892"/>
            <a:ext cx="5924939" cy="1423113"/>
          </a:xfrm>
        </p:spPr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Some Screen Shots</a:t>
            </a:r>
            <a:endParaRPr lang="en-US" dirty="0">
              <a:solidFill>
                <a:schemeClr val="accent1"/>
              </a:solidFill>
            </a:endParaRPr>
          </a:p>
        </p:txBody>
      </p:sp>
      <p:pic>
        <p:nvPicPr>
          <p:cNvPr id="6" name="Picture 5"/>
          <p:cNvPicPr/>
          <p:nvPr/>
        </p:nvPicPr>
        <p:blipFill rotWithShape="1">
          <a:blip r:embed="rId2"/>
          <a:srcRect b="59111"/>
          <a:stretch/>
        </p:blipFill>
        <p:spPr>
          <a:xfrm>
            <a:off x="721471" y="1604865"/>
            <a:ext cx="5041829" cy="2332653"/>
          </a:xfrm>
          <a:prstGeom prst="rect">
            <a:avLst/>
          </a:prstGeom>
        </p:spPr>
      </p:pic>
      <p:pic>
        <p:nvPicPr>
          <p:cNvPr id="7" name="Picture 6"/>
          <p:cNvPicPr/>
          <p:nvPr/>
        </p:nvPicPr>
        <p:blipFill>
          <a:blip r:embed="rId3"/>
          <a:stretch>
            <a:fillRect/>
          </a:stretch>
        </p:blipFill>
        <p:spPr>
          <a:xfrm>
            <a:off x="6646410" y="223934"/>
            <a:ext cx="4612167" cy="641946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1471" y="4233306"/>
            <a:ext cx="5041829" cy="167654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05639"/>
            <a:ext cx="2031007" cy="64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8874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need more clarification on how to document Partner Referrals, check out the </a:t>
            </a:r>
            <a:r>
              <a:rPr lang="en-US" i="1" dirty="0" smtClean="0"/>
              <a:t>Tracking Partner Referrals Protocol </a:t>
            </a:r>
            <a:r>
              <a:rPr lang="en-US" dirty="0" smtClean="0"/>
              <a:t>on the Intranet</a:t>
            </a:r>
          </a:p>
          <a:p>
            <a:r>
              <a:rPr lang="en-US" dirty="0" smtClean="0"/>
              <a:t>If you’re looking to make some referrals, the </a:t>
            </a:r>
            <a:r>
              <a:rPr lang="en-US" i="1" dirty="0" smtClean="0"/>
              <a:t>Partner Referral List</a:t>
            </a:r>
            <a:r>
              <a:rPr lang="en-US" dirty="0" smtClean="0"/>
              <a:t> and </a:t>
            </a:r>
            <a:r>
              <a:rPr lang="en-US" i="1" dirty="0" smtClean="0"/>
              <a:t>Partner Referral Guidelines</a:t>
            </a:r>
            <a:r>
              <a:rPr lang="en-US" dirty="0" smtClean="0"/>
              <a:t> are also available on the Intranet</a:t>
            </a:r>
          </a:p>
          <a:p>
            <a:r>
              <a:rPr lang="en-US" dirty="0" smtClean="0"/>
              <a:t>For more information on Programmatic and Partner Referrals, have a look at the </a:t>
            </a:r>
            <a:r>
              <a:rPr lang="en-US" i="1" dirty="0" smtClean="0"/>
              <a:t>Referral to Other Programs/Partner Referral Protocol</a:t>
            </a:r>
            <a:r>
              <a:rPr lang="en-US" dirty="0"/>
              <a:t> </a:t>
            </a:r>
            <a:r>
              <a:rPr lang="en-US" dirty="0" smtClean="0"/>
              <a:t>on the Intranet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345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Questions, Comments, Concerns?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Let’s </a:t>
            </a:r>
            <a:r>
              <a:rPr lang="en-US" dirty="0" smtClean="0"/>
              <a:t>check </a:t>
            </a:r>
            <a:r>
              <a:rPr lang="en-US" smtClean="0"/>
              <a:t>your understanding!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499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31264"/>
            <a:ext cx="3498979" cy="2456442"/>
          </a:xfrm>
        </p:spPr>
        <p:txBody>
          <a:bodyPr/>
          <a:lstStyle/>
          <a:p>
            <a:r>
              <a:rPr lang="en-US" dirty="0" smtClean="0"/>
              <a:t>Why Referrals?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Referrals are an important part of our work</a:t>
            </a:r>
          </a:p>
          <a:p>
            <a:pPr lvl="1"/>
            <a:r>
              <a:rPr lang="en-US" dirty="0" smtClean="0"/>
              <a:t>Help create wrap around services for our customers (typically the ones that need it the most)</a:t>
            </a:r>
          </a:p>
          <a:p>
            <a:pPr lvl="1"/>
            <a:r>
              <a:rPr lang="en-US" dirty="0" smtClean="0"/>
              <a:t>Help show that we’re experts in our field but not every field</a:t>
            </a:r>
          </a:p>
          <a:p>
            <a:pPr lvl="2"/>
            <a:r>
              <a:rPr lang="en-US" dirty="0" smtClean="0"/>
              <a:t>Ensures customers get the best services from the most appropriate people</a:t>
            </a:r>
          </a:p>
          <a:p>
            <a:pPr lvl="1"/>
            <a:r>
              <a:rPr lang="en-US" dirty="0" smtClean="0"/>
              <a:t>We’re required by WIOA to create a one-stop for customers to simplify receiving the services necessary for them to become employed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26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405" y="2321933"/>
            <a:ext cx="4243207" cy="2456442"/>
          </a:xfrm>
        </p:spPr>
        <p:txBody>
          <a:bodyPr>
            <a:normAutofit/>
          </a:bodyPr>
          <a:lstStyle/>
          <a:p>
            <a:r>
              <a:rPr lang="en-US" sz="3800" dirty="0" smtClean="0"/>
              <a:t>Programmatic Referrals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4186" y="2144652"/>
            <a:ext cx="7041087" cy="4355647"/>
          </a:xfrm>
        </p:spPr>
        <p:txBody>
          <a:bodyPr/>
          <a:lstStyle/>
          <a:p>
            <a:r>
              <a:rPr lang="en-US" dirty="0" smtClean="0"/>
              <a:t>Programmatic referrals are those that happen within the Workforce Center</a:t>
            </a:r>
          </a:p>
          <a:p>
            <a:pPr lvl="1"/>
            <a:r>
              <a:rPr lang="en-US" dirty="0" smtClean="0"/>
              <a:t>A referral to a program that is administered by the Alliance or Commerce</a:t>
            </a:r>
          </a:p>
          <a:p>
            <a:pPr lvl="2"/>
            <a:r>
              <a:rPr lang="en-US" dirty="0" smtClean="0"/>
              <a:t>Dislocated Worker, KHPOP, JVSG, or TAA are examples</a:t>
            </a:r>
          </a:p>
          <a:p>
            <a:pPr lvl="1"/>
            <a:r>
              <a:rPr lang="en-US" dirty="0" smtClean="0"/>
              <a:t>A referral to the Business Team</a:t>
            </a:r>
          </a:p>
          <a:p>
            <a:r>
              <a:rPr lang="en-US" dirty="0" smtClean="0"/>
              <a:t>Use the </a:t>
            </a:r>
            <a:r>
              <a:rPr lang="en-US" i="1" dirty="0" smtClean="0"/>
              <a:t>Program Quick Reference Guide </a:t>
            </a:r>
            <a:r>
              <a:rPr lang="en-US" dirty="0" smtClean="0"/>
              <a:t>to help determine which program(s) might be best for the customer</a:t>
            </a:r>
            <a:endParaRPr lang="en-US" i="1" dirty="0" smtClean="0"/>
          </a:p>
        </p:txBody>
      </p:sp>
      <p:pic>
        <p:nvPicPr>
          <p:cNvPr id="1028" name="Picture 4" descr="Image result for referral mem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9791" y="146151"/>
            <a:ext cx="3510113" cy="2391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6827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506" y="2265949"/>
            <a:ext cx="4180113" cy="2604630"/>
          </a:xfrm>
        </p:spPr>
        <p:txBody>
          <a:bodyPr>
            <a:normAutofit/>
          </a:bodyPr>
          <a:lstStyle/>
          <a:p>
            <a:r>
              <a:rPr lang="en-US" sz="3800" dirty="0" smtClean="0"/>
              <a:t>Completing Programmatic Referrals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0619" y="671804"/>
            <a:ext cx="6802018" cy="5445318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Depending on the program, making a programmatic referral is as easy as completing the </a:t>
            </a:r>
            <a:r>
              <a:rPr lang="en-US" i="1" dirty="0" smtClean="0"/>
              <a:t>WFC080-0910 Partner Referral Form</a:t>
            </a:r>
            <a:r>
              <a:rPr lang="en-US" dirty="0" smtClean="0"/>
              <a:t> and sending it through M-Files</a:t>
            </a:r>
          </a:p>
          <a:p>
            <a:pPr lvl="1"/>
            <a:r>
              <a:rPr lang="en-US" dirty="0" smtClean="0"/>
              <a:t>Always use the “Referral to Programs/Partner Referral Form” workflow in M-Files</a:t>
            </a:r>
          </a:p>
          <a:p>
            <a:pPr lvl="1"/>
            <a:r>
              <a:rPr lang="en-US" dirty="0" smtClean="0"/>
              <a:t>For those that don’t have access to M-Files, the Partner Referral Form can be completed on the Workforce Center’s website (workforce-ks.com/</a:t>
            </a:r>
            <a:r>
              <a:rPr lang="en-US" dirty="0" err="1" smtClean="0"/>
              <a:t>partnerreferralform</a:t>
            </a:r>
            <a:r>
              <a:rPr lang="en-US" dirty="0" smtClean="0"/>
              <a:t>) </a:t>
            </a:r>
          </a:p>
          <a:p>
            <a:r>
              <a:rPr lang="en-US" dirty="0" smtClean="0"/>
              <a:t>For programs like Adult and SCSEP, the customer needs to complete Next Steps before the referral can be submitted</a:t>
            </a:r>
          </a:p>
          <a:p>
            <a:pPr lvl="1"/>
            <a:r>
              <a:rPr lang="en-US" dirty="0" smtClean="0"/>
              <a:t>These program also have specific referral forms (</a:t>
            </a:r>
            <a:r>
              <a:rPr lang="en-US" i="1" dirty="0" smtClean="0"/>
              <a:t>WFC495-0815 Referral to Adult Individualized Career Services </a:t>
            </a:r>
            <a:r>
              <a:rPr lang="en-US" dirty="0" smtClean="0"/>
              <a:t>and </a:t>
            </a:r>
            <a:r>
              <a:rPr lang="en-US" i="1" dirty="0" smtClean="0"/>
              <a:t>WFC594-0417 Referral to SCSEP)</a:t>
            </a:r>
          </a:p>
          <a:p>
            <a:pPr lvl="1"/>
            <a:r>
              <a:rPr lang="en-US" dirty="0"/>
              <a:t>Always use the “Referral to Programs/Partner Referral Form” workflow in </a:t>
            </a:r>
            <a:r>
              <a:rPr lang="en-US" dirty="0" smtClean="0"/>
              <a:t>M-Files</a:t>
            </a:r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293394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2018" y="2340594"/>
            <a:ext cx="3823328" cy="245644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More about completing Programmatic Referrals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541176"/>
            <a:ext cx="6376867" cy="5510632"/>
          </a:xfrm>
        </p:spPr>
        <p:txBody>
          <a:bodyPr>
            <a:normAutofit/>
          </a:bodyPr>
          <a:lstStyle/>
          <a:p>
            <a:r>
              <a:rPr lang="en-US" dirty="0" smtClean="0"/>
              <a:t>Customers that come to the WFC with the sole purpose of being referred to a program or have been referred by a partner to a specific program, may receive that referral without an existing or open </a:t>
            </a:r>
            <a:r>
              <a:rPr lang="en-US" b="1" dirty="0" smtClean="0"/>
              <a:t>KANSAS</a:t>
            </a:r>
            <a:r>
              <a:rPr lang="en-US" dirty="0" smtClean="0"/>
              <a:t>WORKS account.</a:t>
            </a:r>
          </a:p>
          <a:p>
            <a:pPr lvl="1"/>
            <a:r>
              <a:rPr lang="en-US" dirty="0" smtClean="0"/>
              <a:t>Customers must know the program to which they’ll be referred</a:t>
            </a:r>
          </a:p>
          <a:p>
            <a:pPr lvl="2"/>
            <a:r>
              <a:rPr lang="en-US" dirty="0" smtClean="0"/>
              <a:t>If they’re unsure, they’ll need to talk to a WP</a:t>
            </a:r>
          </a:p>
          <a:p>
            <a:pPr lvl="1"/>
            <a:r>
              <a:rPr lang="en-US" dirty="0" smtClean="0"/>
              <a:t>ANY staff will complete the Partner Referral Form as usual and include a note with the customer’s KW status</a:t>
            </a:r>
          </a:p>
          <a:p>
            <a:pPr lvl="1"/>
            <a:r>
              <a:rPr lang="en-US" dirty="0" smtClean="0"/>
              <a:t> If using M-Files, staff will still need to create the customer with part ID listed as 0000</a:t>
            </a:r>
          </a:p>
          <a:p>
            <a:pPr lvl="1"/>
            <a:r>
              <a:rPr lang="en-US" dirty="0" smtClean="0"/>
              <a:t>Again, use the “Referral to Programs/Partner Referral” workflow in M-Files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60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Partner Referrals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5932" y="2276669"/>
            <a:ext cx="6281873" cy="3925788"/>
          </a:xfrm>
        </p:spPr>
        <p:txBody>
          <a:bodyPr/>
          <a:lstStyle/>
          <a:p>
            <a:r>
              <a:rPr lang="en-US" dirty="0" smtClean="0"/>
              <a:t>Referrals to outside organizations</a:t>
            </a:r>
          </a:p>
          <a:p>
            <a:pPr lvl="1"/>
            <a:r>
              <a:rPr lang="en-US" dirty="0" smtClean="0"/>
              <a:t>Includes co-located partners: American Indian Council and Flint Hills Job Corps</a:t>
            </a:r>
          </a:p>
          <a:p>
            <a:pPr lvl="1"/>
            <a:r>
              <a:rPr lang="en-US" dirty="0" smtClean="0"/>
              <a:t>Use the </a:t>
            </a:r>
            <a:r>
              <a:rPr lang="en-US" i="1" dirty="0" smtClean="0"/>
              <a:t>Partner Referral List</a:t>
            </a:r>
            <a:r>
              <a:rPr lang="en-US" dirty="0" smtClean="0"/>
              <a:t> and </a:t>
            </a:r>
            <a:r>
              <a:rPr lang="en-US" i="1" dirty="0" smtClean="0"/>
              <a:t>Partner Referral Guidelines</a:t>
            </a:r>
            <a:r>
              <a:rPr lang="en-US" dirty="0" smtClean="0"/>
              <a:t> to help in making outside referrals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7428" y="203621"/>
            <a:ext cx="3128963" cy="2713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7392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Completing Partner Referrals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Since each partner is different, consult their website or the </a:t>
            </a:r>
            <a:r>
              <a:rPr lang="en-US" i="1" dirty="0" smtClean="0"/>
              <a:t>Partner Referral Guidelines</a:t>
            </a:r>
            <a:r>
              <a:rPr lang="en-US" b="1" i="1" dirty="0"/>
              <a:t> </a:t>
            </a:r>
            <a:r>
              <a:rPr lang="en-US" dirty="0" smtClean="0"/>
              <a:t>to find out if the customer meets their requirements and how best to refer clients</a:t>
            </a:r>
          </a:p>
          <a:p>
            <a:pPr lvl="1"/>
            <a:r>
              <a:rPr lang="en-US" dirty="0" smtClean="0"/>
              <a:t>Note that some of the programs listed in this document are run by the WFC; this document is shared with a variety of organizations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677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6490" y="2340595"/>
            <a:ext cx="3993502" cy="2456442"/>
          </a:xfrm>
        </p:spPr>
        <p:txBody>
          <a:bodyPr/>
          <a:lstStyle/>
          <a:p>
            <a:r>
              <a:rPr lang="en-US" dirty="0" smtClean="0"/>
              <a:t>Documenting Partner Referrals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569167"/>
            <a:ext cx="6281873" cy="5482641"/>
          </a:xfrm>
        </p:spPr>
        <p:txBody>
          <a:bodyPr>
            <a:normAutofit/>
          </a:bodyPr>
          <a:lstStyle/>
          <a:p>
            <a:r>
              <a:rPr lang="en-US" dirty="0" smtClean="0"/>
              <a:t>Unlike Programmatic Referrals, Partner Referrals must be documented in </a:t>
            </a:r>
            <a:r>
              <a:rPr lang="en-US" b="1" dirty="0" smtClean="0"/>
              <a:t>KANSAS</a:t>
            </a:r>
            <a:r>
              <a:rPr lang="en-US" dirty="0" smtClean="0"/>
              <a:t>WORKS (or the Alliance Database as appropriate)</a:t>
            </a:r>
          </a:p>
          <a:p>
            <a:pPr lvl="1"/>
            <a:r>
              <a:rPr lang="en-US" dirty="0" smtClean="0"/>
              <a:t>Staff will enter a “Referral to Partner Services” service in KW</a:t>
            </a:r>
          </a:p>
          <a:p>
            <a:pPr lvl="2"/>
            <a:r>
              <a:rPr lang="en-US" dirty="0" smtClean="0"/>
              <a:t>Set status to “Completed” and all the dates (est. &amp; actual begin and end) should be the date the referral is made</a:t>
            </a:r>
          </a:p>
          <a:p>
            <a:pPr lvl="2"/>
            <a:r>
              <a:rPr lang="en-US" dirty="0" smtClean="0"/>
              <a:t>Referrals should only be made to organizations on the </a:t>
            </a:r>
            <a:r>
              <a:rPr lang="en-US" i="1" dirty="0" smtClean="0"/>
              <a:t>Partner Referral List</a:t>
            </a:r>
            <a:r>
              <a:rPr lang="en-US" dirty="0" smtClean="0"/>
              <a:t>. If a referral to an organization not on the list is required, notify your supervisor and they will request the Partner be added to the list</a:t>
            </a:r>
          </a:p>
          <a:p>
            <a:pPr lvl="2"/>
            <a:r>
              <a:rPr lang="en-US" dirty="0" smtClean="0"/>
              <a:t>Not all enrollments contain a “Referral to Partner Services” service. If the customer’s highest enrollment doesn’t have the service enter it under WIOA (if open) or Job Service</a:t>
            </a:r>
          </a:p>
        </p:txBody>
      </p:sp>
    </p:spTree>
    <p:extLst>
      <p:ext uri="{BB962C8B-B14F-4D97-AF65-F5344CB8AC3E}">
        <p14:creationId xmlns:p14="http://schemas.microsoft.com/office/powerpoint/2010/main" val="1673226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Receiving Partner Referrals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a customer comes to you and says they’ve been referred by an organization or they actually have a referral form with them, this needs to be documented in </a:t>
            </a:r>
            <a:r>
              <a:rPr lang="en-US" b="1" dirty="0" smtClean="0"/>
              <a:t>KANSAS</a:t>
            </a:r>
            <a:r>
              <a:rPr lang="en-US" dirty="0" smtClean="0"/>
              <a:t>WORKS</a:t>
            </a:r>
            <a:endParaRPr lang="en-US" b="1" dirty="0" smtClean="0"/>
          </a:p>
          <a:p>
            <a:r>
              <a:rPr lang="en-US" dirty="0" smtClean="0"/>
              <a:t>Staff should enter a “Partner </a:t>
            </a:r>
            <a:r>
              <a:rPr lang="en-US" dirty="0" smtClean="0"/>
              <a:t>Assessment Services” </a:t>
            </a:r>
            <a:r>
              <a:rPr lang="en-US" dirty="0" smtClean="0"/>
              <a:t>service in KW</a:t>
            </a:r>
          </a:p>
          <a:p>
            <a:pPr lvl="1"/>
            <a:r>
              <a:rPr lang="en-US" dirty="0"/>
              <a:t>Set status to “Completed” and all the dates (est. &amp; actual begin and end) should be the date the referral is </a:t>
            </a:r>
            <a:r>
              <a:rPr lang="en-US" dirty="0" smtClean="0"/>
              <a:t>received; if the referral is received before an enrollment is open, then the enrollment date should be used on the “Partner </a:t>
            </a:r>
            <a:r>
              <a:rPr lang="en-US" dirty="0" smtClean="0"/>
              <a:t>Assessment Services” </a:t>
            </a:r>
            <a:r>
              <a:rPr lang="en-US" dirty="0" smtClean="0"/>
              <a:t>service.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0886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tlas">
  <a:themeElements>
    <a:clrScheme name="WFC1">
      <a:dk1>
        <a:srgbClr val="13406A"/>
      </a:dk1>
      <a:lt1>
        <a:srgbClr val="EBEBEB"/>
      </a:lt1>
      <a:dk2>
        <a:srgbClr val="000000"/>
      </a:dk2>
      <a:lt2>
        <a:srgbClr val="EBEBEB"/>
      </a:lt2>
      <a:accent1>
        <a:srgbClr val="AD2531"/>
      </a:accent1>
      <a:accent2>
        <a:srgbClr val="AD2531"/>
      </a:accent2>
      <a:accent3>
        <a:srgbClr val="F3F2DD"/>
      </a:accent3>
      <a:accent4>
        <a:srgbClr val="5AA0F5"/>
      </a:accent4>
      <a:accent5>
        <a:srgbClr val="75CEEC"/>
      </a:accent5>
      <a:accent6>
        <a:srgbClr val="65D6A0"/>
      </a:accent6>
      <a:hlink>
        <a:srgbClr val="AD2531"/>
      </a:hlink>
      <a:folHlink>
        <a:srgbClr val="BDE0FB"/>
      </a:folHlink>
    </a:clrScheme>
    <a:fontScheme name="WFC1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643</TotalTime>
  <Words>794</Words>
  <Application>Microsoft Office PowerPoint</Application>
  <PresentationFormat>Widescreen</PresentationFormat>
  <Paragraphs>53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Arial Black</vt:lpstr>
      <vt:lpstr>Wingdings</vt:lpstr>
      <vt:lpstr>Atlas</vt:lpstr>
      <vt:lpstr>All About Referrals</vt:lpstr>
      <vt:lpstr>Why Referrals?</vt:lpstr>
      <vt:lpstr>Programmatic Referrals</vt:lpstr>
      <vt:lpstr>Completing Programmatic Referrals</vt:lpstr>
      <vt:lpstr>More about completing Programmatic Referrals</vt:lpstr>
      <vt:lpstr>Partner Referrals</vt:lpstr>
      <vt:lpstr>Completing Partner Referrals</vt:lpstr>
      <vt:lpstr>Documenting Partner Referrals</vt:lpstr>
      <vt:lpstr>Receiving Partner Referrals</vt:lpstr>
      <vt:lpstr>Some Screen Shots</vt:lpstr>
      <vt:lpstr>Resources</vt:lpstr>
      <vt:lpstr>Questions, Comments, Concerns?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 About Referrals</dc:title>
  <dc:creator>Janet Sutton</dc:creator>
  <cp:lastModifiedBy>Janet Sutton</cp:lastModifiedBy>
  <cp:revision>24</cp:revision>
  <dcterms:created xsi:type="dcterms:W3CDTF">2021-02-08T14:57:08Z</dcterms:created>
  <dcterms:modified xsi:type="dcterms:W3CDTF">2021-02-10T21:28:59Z</dcterms:modified>
</cp:coreProperties>
</file>