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4" r:id="rId9"/>
    <p:sldId id="271" r:id="rId10"/>
    <p:sldId id="262" r:id="rId11"/>
    <p:sldId id="267" r:id="rId12"/>
    <p:sldId id="263" r:id="rId13"/>
    <p:sldId id="265" r:id="rId14"/>
    <p:sldId id="266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3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1783" y="5936187"/>
            <a:ext cx="68706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692636" y="5956332"/>
            <a:ext cx="626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“Equal Opportunity Employer/Program - Auxiliary aids and services are available upon request to individuals with disabilities. Any individual with a disability may request accommodations by contacting the Disability Resource Coordinator at the Workforce Centers, 316-771-6800, TDD: 711 or 1-800-766-3777, (admin@workforce-ks.com).”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134255"/>
            <a:ext cx="2355558" cy="650066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Imagine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chat: What’s your favorite Microsoft Office product and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5" y="575725"/>
            <a:ext cx="2930960" cy="29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 Good Candidate?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637463"/>
          </a:xfrm>
        </p:spPr>
        <p:txBody>
          <a:bodyPr>
            <a:normAutofit/>
          </a:bodyPr>
          <a:lstStyle/>
          <a:p>
            <a:r>
              <a:rPr lang="en-US" dirty="0"/>
              <a:t>Customers interested in Imagine Academy should have at least </a:t>
            </a:r>
            <a:r>
              <a:rPr lang="en-US" dirty="0">
                <a:solidFill>
                  <a:schemeClr val="accent3"/>
                </a:solidFill>
              </a:rPr>
              <a:t>intermediate skills</a:t>
            </a:r>
            <a:r>
              <a:rPr lang="en-US" dirty="0"/>
              <a:t> in any program in which they’d like to certify</a:t>
            </a:r>
          </a:p>
          <a:p>
            <a:r>
              <a:rPr lang="en-US" dirty="0"/>
              <a:t>Customers should also</a:t>
            </a:r>
          </a:p>
          <a:p>
            <a:pPr lvl="1"/>
            <a:r>
              <a:rPr lang="en-US" dirty="0"/>
              <a:t>Be self motivated</a:t>
            </a:r>
          </a:p>
          <a:p>
            <a:pPr lvl="1"/>
            <a:r>
              <a:rPr lang="en-US" dirty="0"/>
              <a:t>Be able to follow written directions well</a:t>
            </a:r>
          </a:p>
          <a:p>
            <a:pPr lvl="1"/>
            <a:r>
              <a:rPr lang="en-US" dirty="0"/>
              <a:t>Have an email address they check regularly</a:t>
            </a:r>
          </a:p>
          <a:p>
            <a:pPr lvl="1"/>
            <a:r>
              <a:rPr lang="en-US" dirty="0"/>
              <a:t>Have a valid ID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Image result for follow dire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/>
          <a:stretch/>
        </p:blipFill>
        <p:spPr bwMode="auto">
          <a:xfrm>
            <a:off x="8622791" y="3230245"/>
            <a:ext cx="2743201" cy="32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Customer isn’t QUITE 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102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We’ve got FREE resources to help get them ready!</a:t>
            </a:r>
          </a:p>
          <a:p>
            <a:r>
              <a:rPr lang="en-US" dirty="0"/>
              <a:t>General Resources:</a:t>
            </a:r>
          </a:p>
          <a:p>
            <a:pPr lvl="1"/>
            <a:r>
              <a:rPr lang="en-US" dirty="0"/>
              <a:t>Workforce Center workshops (now online!)</a:t>
            </a:r>
          </a:p>
          <a:p>
            <a:pPr lvl="1"/>
            <a:r>
              <a:rPr lang="en-US" dirty="0"/>
              <a:t>Microsoft Office Independent Study Resources (on the Intranet)</a:t>
            </a:r>
          </a:p>
          <a:p>
            <a:pPr lvl="2"/>
            <a:r>
              <a:rPr lang="en-US" dirty="0"/>
              <a:t>Includes links to Microsoft, Wichita Public Library, GCF </a:t>
            </a:r>
            <a:r>
              <a:rPr lang="en-US" dirty="0" err="1"/>
              <a:t>LearnFree</a:t>
            </a:r>
            <a:r>
              <a:rPr lang="en-US" dirty="0"/>
              <a:t>, and others!</a:t>
            </a:r>
          </a:p>
          <a:p>
            <a:pPr lvl="2"/>
            <a:r>
              <a:rPr lang="en-US" dirty="0"/>
              <a:t>The IA webpage has all of these links quickly available!</a:t>
            </a:r>
          </a:p>
          <a:p>
            <a:r>
              <a:rPr lang="en-US" dirty="0"/>
              <a:t>Program Specific: </a:t>
            </a:r>
          </a:p>
          <a:p>
            <a:pPr lvl="1"/>
            <a:r>
              <a:rPr lang="en-US" dirty="0"/>
              <a:t>We have Word, Excel, and PowerPoint specific resources that we can email</a:t>
            </a:r>
          </a:p>
        </p:txBody>
      </p:sp>
      <p:pic>
        <p:nvPicPr>
          <p:cNvPr id="1026" name="Picture 2" descr="GCFLearnFre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53" y="5195127"/>
            <a:ext cx="2285247" cy="10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rosoft off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5"/>
          <a:stretch/>
        </p:blipFill>
        <p:spPr bwMode="auto">
          <a:xfrm>
            <a:off x="9982196" y="4104952"/>
            <a:ext cx="1824557" cy="7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ichita public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25" y="2592519"/>
            <a:ext cx="3136265" cy="9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Refer </a:t>
            </a:r>
            <a:r>
              <a:rPr lang="en-US"/>
              <a:t>a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66568"/>
            <a:ext cx="9613861" cy="3895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Customers should have WIOA Adult open </a:t>
            </a:r>
            <a:r>
              <a:rPr lang="en-US" dirty="0">
                <a:solidFill>
                  <a:schemeClr val="accent3"/>
                </a:solidFill>
              </a:rPr>
              <a:t>and approved</a:t>
            </a:r>
            <a:r>
              <a:rPr lang="en-US" dirty="0"/>
              <a:t> before referral</a:t>
            </a:r>
          </a:p>
          <a:p>
            <a:r>
              <a:rPr lang="en-US" dirty="0"/>
              <a:t>Send an email to </a:t>
            </a:r>
            <a:r>
              <a:rPr lang="en-US" dirty="0">
                <a:solidFill>
                  <a:schemeClr val="accent3"/>
                </a:solidFill>
              </a:rPr>
              <a:t>iacademy@workforce-ks.com</a:t>
            </a:r>
            <a:r>
              <a:rPr lang="en-US" dirty="0"/>
              <a:t>; include</a:t>
            </a:r>
          </a:p>
          <a:p>
            <a:pPr lvl="1"/>
            <a:r>
              <a:rPr lang="en-US" dirty="0"/>
              <a:t>Customer’s Name</a:t>
            </a:r>
          </a:p>
          <a:p>
            <a:pPr lvl="1"/>
            <a:r>
              <a:rPr lang="en-US" dirty="0"/>
              <a:t>Participant ID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Program(s) of interest (if known)</a:t>
            </a:r>
          </a:p>
          <a:p>
            <a:r>
              <a:rPr lang="en-US" dirty="0"/>
              <a:t>Customers will receive an Eventbrite invitation in their email. They can choose a date that works best with their schedule.</a:t>
            </a:r>
          </a:p>
          <a:p>
            <a:pPr lvl="1"/>
            <a:r>
              <a:rPr lang="en-US" dirty="0"/>
              <a:t>We try to send emails to the staff who refer customers to let them know when we’ve sent the email</a:t>
            </a:r>
          </a:p>
        </p:txBody>
      </p:sp>
    </p:spTree>
    <p:extLst>
      <p:ext uri="{BB962C8B-B14F-4D97-AF65-F5344CB8AC3E}">
        <p14:creationId xmlns:p14="http://schemas.microsoft.com/office/powerpoint/2010/main" val="3265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Want to Get Certified?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Totally doable! Just check with your supervisor, since you’re most likely going to be practicing while at work (though you can practice at home if you want)</a:t>
            </a:r>
          </a:p>
          <a:p>
            <a:r>
              <a:rPr lang="en-US" dirty="0"/>
              <a:t>We’ll help you create a GMetrix account so you can track your progress</a:t>
            </a:r>
          </a:p>
          <a:p>
            <a:r>
              <a:rPr lang="en-US" dirty="0"/>
              <a:t>Same process for staff as for customers: 85% on at least one Pretest before attempting the certification exam. </a:t>
            </a:r>
          </a:p>
          <a:p>
            <a:pPr lvl="1"/>
            <a:r>
              <a:rPr lang="en-US" dirty="0"/>
              <a:t>Certification exams have to be taken during regular Imagine Academy sessions</a:t>
            </a:r>
          </a:p>
        </p:txBody>
      </p:sp>
    </p:spTree>
    <p:extLst>
      <p:ext uri="{BB962C8B-B14F-4D97-AF65-F5344CB8AC3E}">
        <p14:creationId xmlns:p14="http://schemas.microsoft.com/office/powerpoint/2010/main" val="2249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32" y="2378721"/>
            <a:ext cx="2752191" cy="3870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9622" y="3270169"/>
            <a:ext cx="2574787" cy="17543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</a:t>
            </a:r>
            <a:r>
              <a:rPr lang="en-US" dirty="0" err="1"/>
              <a:t>Piseth</a:t>
            </a:r>
            <a:r>
              <a:rPr lang="en-US" dirty="0"/>
              <a:t>. He is the first ever (that we know of) Kansas Workforce customer to gain a Master Certification!</a:t>
            </a:r>
          </a:p>
        </p:txBody>
      </p:sp>
      <p:sp>
        <p:nvSpPr>
          <p:cNvPr id="4" name="Oval 3"/>
          <p:cNvSpPr/>
          <p:nvPr/>
        </p:nvSpPr>
        <p:spPr>
          <a:xfrm>
            <a:off x="3982121" y="4407034"/>
            <a:ext cx="1705611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9984" y="2854671"/>
            <a:ext cx="4804661" cy="25853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Recently, we had one of our participants get a perfect score on her Word 2016 exam! </a:t>
            </a:r>
          </a:p>
          <a:p>
            <a:endParaRPr lang="en-US" dirty="0"/>
          </a:p>
          <a:p>
            <a:r>
              <a:rPr lang="en-US" dirty="0"/>
              <a:t>Moreover, in 2020 we’ve had 27 successful certifications across all the programs.</a:t>
            </a:r>
          </a:p>
          <a:p>
            <a:endParaRPr lang="en-US" dirty="0"/>
          </a:p>
          <a:p>
            <a:r>
              <a:rPr lang="en-US" dirty="0"/>
              <a:t>Since the program started in 2016, there have been 218 certifications across the programs.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Any Success Stories?</a:t>
            </a:r>
          </a:p>
        </p:txBody>
      </p:sp>
    </p:spTree>
    <p:extLst>
      <p:ext uri="{BB962C8B-B14F-4D97-AF65-F5344CB8AC3E}">
        <p14:creationId xmlns:p14="http://schemas.microsoft.com/office/powerpoint/2010/main" val="5896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15" y="1996887"/>
            <a:ext cx="948906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Since </a:t>
            </a:r>
            <a:r>
              <a:rPr lang="en-US" sz="2000" dirty="0" err="1"/>
              <a:t>Piseth</a:t>
            </a:r>
            <a:r>
              <a:rPr lang="en-US" sz="2000" dirty="0"/>
              <a:t> led the way, we have had a total of 8 individuals obtain their MOS Master certifications, with more in the process. This is Wade and Michael, 2 of our other Master recipients.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973" y="3198719"/>
            <a:ext cx="4498348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Several of our recipients have received employment related to their certifications or are pursuing further training through a partner program.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Success Stories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0" y="2977477"/>
            <a:ext cx="2551777" cy="3020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67" y="2942405"/>
            <a:ext cx="2593398" cy="3020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1319615" y="4708327"/>
            <a:ext cx="1460072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67214" y="4537187"/>
            <a:ext cx="1544261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More Info?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606727"/>
          </a:xfrm>
        </p:spPr>
        <p:txBody>
          <a:bodyPr>
            <a:normAutofit/>
          </a:bodyPr>
          <a:lstStyle/>
          <a:p>
            <a:r>
              <a:rPr lang="en-US" dirty="0"/>
              <a:t>Check out the Imagine Academy page on the Workforce Center’s  website: </a:t>
            </a:r>
            <a:r>
              <a:rPr lang="en-US" dirty="0">
                <a:solidFill>
                  <a:schemeClr val="accent3"/>
                </a:solidFill>
              </a:rPr>
              <a:t>http://workforce-ks.com/imagine-academy/ </a:t>
            </a:r>
          </a:p>
          <a:p>
            <a:pPr lvl="1"/>
            <a:r>
              <a:rPr lang="en-US" dirty="0"/>
              <a:t>Imagine Academy is also in the “Quick Links” tab on the website</a:t>
            </a:r>
          </a:p>
          <a:p>
            <a:r>
              <a:rPr lang="en-US" dirty="0"/>
              <a:t>Check out the Imagine Academy flyer, protocols, and other resources by searching “Imagine Academy” on the Intranet</a:t>
            </a:r>
          </a:p>
          <a:p>
            <a:r>
              <a:rPr lang="en-US" dirty="0"/>
              <a:t>Email Dawn and me at </a:t>
            </a:r>
            <a:r>
              <a:rPr lang="en-US" dirty="0">
                <a:solidFill>
                  <a:schemeClr val="accent3"/>
                </a:solidFill>
              </a:rPr>
              <a:t>iacademy@workforce-ks.com </a:t>
            </a:r>
          </a:p>
          <a:p>
            <a:pPr lvl="1"/>
            <a:r>
              <a:rPr lang="en-US" dirty="0"/>
              <a:t>All questions, concerns, and referrals (either formal or informal) should go to that email. We both have access to it; if one of us is out the other can address any immediate questions or needs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2050" name="Picture 2" descr="This item is unavailable | Bloc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0" y="1749328"/>
            <a:ext cx="54292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Imagine Academy?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48840"/>
            <a:ext cx="9613861" cy="3714197"/>
          </a:xfrm>
        </p:spPr>
        <p:txBody>
          <a:bodyPr/>
          <a:lstStyle/>
          <a:p>
            <a:r>
              <a:rPr lang="en-US" dirty="0"/>
              <a:t>Microsoft’s certification program that includes industry recognized credentials in:</a:t>
            </a:r>
          </a:p>
          <a:p>
            <a:pPr lvl="1"/>
            <a:r>
              <a:rPr lang="en-US" dirty="0"/>
              <a:t>Computer Science</a:t>
            </a:r>
          </a:p>
          <a:p>
            <a:pPr lvl="2"/>
            <a:r>
              <a:rPr lang="en-US" dirty="0"/>
              <a:t>Coding on a variety of technologies</a:t>
            </a:r>
          </a:p>
          <a:p>
            <a:pPr lvl="1"/>
            <a:r>
              <a:rPr lang="en-US" dirty="0"/>
              <a:t>IT Administration</a:t>
            </a:r>
          </a:p>
          <a:p>
            <a:pPr lvl="2"/>
            <a:r>
              <a:rPr lang="en-US" dirty="0"/>
              <a:t>Web security</a:t>
            </a:r>
          </a:p>
          <a:p>
            <a:pPr lvl="1"/>
            <a:r>
              <a:rPr lang="en-US" dirty="0"/>
              <a:t>Data Science</a:t>
            </a:r>
          </a:p>
          <a:p>
            <a:pPr lvl="2"/>
            <a:r>
              <a:rPr lang="en-US" dirty="0"/>
              <a:t>Data management &amp; security</a:t>
            </a:r>
          </a:p>
          <a:p>
            <a:pPr lvl="1"/>
            <a:r>
              <a:rPr lang="en-US" dirty="0"/>
              <a:t>Productivity</a:t>
            </a:r>
          </a:p>
          <a:p>
            <a:pPr lvl="2"/>
            <a:r>
              <a:rPr lang="en-US" dirty="0"/>
              <a:t>Office applications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3121152"/>
            <a:ext cx="2869692" cy="2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Imagine Academy (In the WFC)?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21" y="2250586"/>
            <a:ext cx="4838736" cy="3807895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Self-paced preparation for official Microsoft Office Specialist certifications </a:t>
            </a:r>
            <a:r>
              <a:rPr lang="en-US" sz="1800" dirty="0">
                <a:solidFill>
                  <a:schemeClr val="tx1"/>
                </a:solidFill>
              </a:rPr>
              <a:t>(2013 &amp; 2016)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Word &amp; Word Expert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Excel &amp; Excel Expert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PowerPoint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Outlook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SharePoint*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OneNote*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*Available on Office 2013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4104" y="2250586"/>
            <a:ext cx="6364224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NOT workshops</a:t>
            </a:r>
          </a:p>
          <a:p>
            <a:pPr lvl="1"/>
            <a:r>
              <a:rPr lang="en-US" sz="2000" dirty="0"/>
              <a:t>Customers work on practice software, called GMetrix, which simulates the certification exams on different levels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Core Skills Review</a:t>
            </a:r>
            <a:r>
              <a:rPr lang="en-US" dirty="0"/>
              <a:t>: Presents tasks one at a time and provides immediate feedback; also features a retry option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Practice Test</a:t>
            </a:r>
            <a:r>
              <a:rPr lang="en-US" dirty="0"/>
              <a:t>: Presents project-based tasks as they appear in the exam, has hint options, and a timer though it’s not timed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Pretest</a:t>
            </a:r>
            <a:r>
              <a:rPr lang="en-US" dirty="0"/>
              <a:t>: The closest approximation of the certification exam; no hints and a 50 minute time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Customers Expect on their 1</a:t>
            </a:r>
            <a:r>
              <a:rPr lang="en-US" baseline="30000" dirty="0"/>
              <a:t>st</a:t>
            </a:r>
            <a:r>
              <a:rPr lang="en-US" dirty="0"/>
              <a:t> Visit?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67967" cy="3599316"/>
          </a:xfrm>
        </p:spPr>
        <p:txBody>
          <a:bodyPr>
            <a:normAutofit/>
          </a:bodyPr>
          <a:lstStyle/>
          <a:p>
            <a:r>
              <a:rPr lang="en-US" dirty="0"/>
              <a:t>Customers fill out a short survey about their experience with the programs as well as provide some information about their work history.</a:t>
            </a:r>
          </a:p>
          <a:p>
            <a:r>
              <a:rPr lang="en-US" dirty="0"/>
              <a:t>Customers can begin at any program they like; however we usually recommend starting with Word.</a:t>
            </a:r>
          </a:p>
          <a:p>
            <a:r>
              <a:rPr lang="en-US" dirty="0"/>
              <a:t>They’ll practice on their chosen program for 2 or 3 hours and then take a Pretest to establish a baseline for their skills</a:t>
            </a:r>
          </a:p>
          <a:p>
            <a:pPr lvl="1"/>
            <a:r>
              <a:rPr lang="en-US" dirty="0"/>
              <a:t>Customers must score at least a 50% in order to immediately sign up for another session</a:t>
            </a:r>
          </a:p>
          <a:p>
            <a:pPr lvl="1"/>
            <a:r>
              <a:rPr lang="en-US" dirty="0"/>
              <a:t>If they don’t reach the 50% mark, we’ll provide independent study resources and ask that they build their skills for a couple of weeks before they return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Subsequent Visits?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customers have passed a Pretest with a 50%, they can sign up for as many sessions as they like.</a:t>
            </a:r>
          </a:p>
          <a:p>
            <a:pPr lvl="1"/>
            <a:r>
              <a:rPr lang="en-US" dirty="0"/>
              <a:t>Eventbrite invitations are sent out weekly on Fridays, but if customers want to attend both Monday and Friday sessions, we’ll send out additional emails.</a:t>
            </a:r>
          </a:p>
          <a:p>
            <a:r>
              <a:rPr lang="en-US" dirty="0"/>
              <a:t>Customers work fairly independently towards certification</a:t>
            </a:r>
          </a:p>
          <a:p>
            <a:pPr lvl="1"/>
            <a:r>
              <a:rPr lang="en-US" dirty="0"/>
              <a:t>Must take a Pretest at least once a month to ensure progress</a:t>
            </a:r>
          </a:p>
          <a:p>
            <a:r>
              <a:rPr lang="en-US" dirty="0"/>
              <a:t>Once certified in one program, customers can move on to new programs immediately if they choose</a:t>
            </a:r>
          </a:p>
        </p:txBody>
      </p:sp>
    </p:spTree>
    <p:extLst>
      <p:ext uri="{BB962C8B-B14F-4D97-AF65-F5344CB8AC3E}">
        <p14:creationId xmlns:p14="http://schemas.microsoft.com/office/powerpoint/2010/main" val="1086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Since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186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expanded access to at home accounts; however, customers must attend their first session in-person</a:t>
            </a:r>
          </a:p>
          <a:p>
            <a:pPr lvl="1"/>
            <a:r>
              <a:rPr lang="en-US" dirty="0"/>
              <a:t>Afterwards, if they meet the requirements, we’ll set them up with a GMetrix home account and monitor their progress</a:t>
            </a:r>
          </a:p>
          <a:p>
            <a:pPr lvl="1"/>
            <a:r>
              <a:rPr lang="en-US" dirty="0"/>
              <a:t>If they don’t log in within a month, their access code will be removed</a:t>
            </a:r>
          </a:p>
          <a:p>
            <a:r>
              <a:rPr lang="en-US" dirty="0"/>
              <a:t>Certiport, the company that owns the exam software, has been offering “Test from Home” options for customers</a:t>
            </a:r>
          </a:p>
          <a:p>
            <a:pPr lvl="1"/>
            <a:r>
              <a:rPr lang="en-US" dirty="0"/>
              <a:t>Still the same process to get to take the exam, it’s just done at home with whatever version of Office the customer has</a:t>
            </a:r>
          </a:p>
          <a:p>
            <a:pPr lvl="1"/>
            <a:r>
              <a:rPr lang="en-US" dirty="0"/>
              <a:t>Extended through June 2021; but already scheduling out to December</a:t>
            </a:r>
          </a:p>
          <a:p>
            <a:pPr lvl="1"/>
            <a:r>
              <a:rPr lang="en-US" dirty="0"/>
              <a:t>Tests are scheduled through the WFC Imagine Academy team</a:t>
            </a:r>
          </a:p>
        </p:txBody>
      </p:sp>
      <p:pic>
        <p:nvPicPr>
          <p:cNvPr id="1026" name="Picture 2" descr="55 new cases of COVID-19 reported, highest single-day count since  coronavirus pandemic | KH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51" y="228727"/>
            <a:ext cx="3168261" cy="17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Benefits to Certification?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81425"/>
            <a:ext cx="9613861" cy="3798751"/>
          </a:xfrm>
        </p:spPr>
        <p:txBody>
          <a:bodyPr/>
          <a:lstStyle/>
          <a:p>
            <a:r>
              <a:rPr lang="en-US" dirty="0"/>
              <a:t>According to a 2012 MOS Productivity Study,</a:t>
            </a:r>
          </a:p>
          <a:p>
            <a:pPr lvl="1"/>
            <a:r>
              <a:rPr lang="en-US" dirty="0"/>
              <a:t>MOS certification </a:t>
            </a:r>
            <a:r>
              <a:rPr lang="en-US" dirty="0">
                <a:solidFill>
                  <a:schemeClr val="accent3"/>
                </a:solidFill>
              </a:rPr>
              <a:t>increases employee confidence, loyalty, and satisfaction</a:t>
            </a:r>
          </a:p>
          <a:p>
            <a:pPr lvl="2"/>
            <a:r>
              <a:rPr lang="en-US" dirty="0"/>
              <a:t>82% of certified employees said becoming MOS certified gave them more confidence in their abilities as a worker</a:t>
            </a:r>
          </a:p>
          <a:p>
            <a:pPr lvl="1"/>
            <a:r>
              <a:rPr lang="en-US" dirty="0"/>
              <a:t>MOS certification </a:t>
            </a:r>
            <a:r>
              <a:rPr lang="en-US" dirty="0">
                <a:solidFill>
                  <a:schemeClr val="accent3"/>
                </a:solidFill>
              </a:rPr>
              <a:t>improves employee effectiveness and initiative</a:t>
            </a:r>
          </a:p>
          <a:p>
            <a:pPr lvl="2"/>
            <a:r>
              <a:rPr lang="en-US" dirty="0"/>
              <a:t>88% of certified employees said MOS certification made them more effective in their work</a:t>
            </a:r>
          </a:p>
          <a:p>
            <a:r>
              <a:rPr lang="en-US" dirty="0"/>
              <a:t>91% of hiring managers consider certification as part of their hiring criteria</a:t>
            </a:r>
          </a:p>
          <a:p>
            <a:r>
              <a:rPr lang="en-US" dirty="0"/>
              <a:t>Certification exams are usually $96 each; we offer them for free!</a:t>
            </a:r>
          </a:p>
          <a:p>
            <a:pPr lvl="1"/>
            <a:r>
              <a:rPr lang="en-US" dirty="0"/>
              <a:t>Customers (and staff) can take part, no matter their employment status</a:t>
            </a:r>
          </a:p>
        </p:txBody>
      </p:sp>
      <p:pic>
        <p:nvPicPr>
          <p:cNvPr id="1026" name="Picture 2" descr="Image result for cert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1" y="4818888"/>
            <a:ext cx="1910752" cy="17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7" y="516494"/>
            <a:ext cx="6837381" cy="5283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2" y="275849"/>
            <a:ext cx="119062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1786424"/>
            <a:ext cx="119062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3296999"/>
            <a:ext cx="1190625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480757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Levels of Certification?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83" y="2397968"/>
            <a:ext cx="11265504" cy="303201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175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991</TotalTime>
  <Words>1158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Imagine Academy</vt:lpstr>
      <vt:lpstr>What is Imagine Academy?</vt:lpstr>
      <vt:lpstr>What is Imagine Academy (In the WFC)?</vt:lpstr>
      <vt:lpstr>What Can Customers Expect on their 1st Visit?</vt:lpstr>
      <vt:lpstr>What About Subsequent Visits?</vt:lpstr>
      <vt:lpstr>New Since COVID-19</vt:lpstr>
      <vt:lpstr>Are There Benefits to Certification?</vt:lpstr>
      <vt:lpstr>PowerPoint Presentation</vt:lpstr>
      <vt:lpstr>Are there Levels of Certification?</vt:lpstr>
      <vt:lpstr>Who is a Good Candidate?</vt:lpstr>
      <vt:lpstr>What if My Customer isn’t QUITE Ready?</vt:lpstr>
      <vt:lpstr>How Can I Refer a Customer</vt:lpstr>
      <vt:lpstr>What if I Want to Get Certified?</vt:lpstr>
      <vt:lpstr>Got Any Success Stories?</vt:lpstr>
      <vt:lpstr>More Success Stories</vt:lpstr>
      <vt:lpstr>Where Can I Find More Info?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Academy</dc:title>
  <dc:creator>Janet Sutton</dc:creator>
  <cp:lastModifiedBy>Janet Sutton</cp:lastModifiedBy>
  <cp:revision>62</cp:revision>
  <dcterms:created xsi:type="dcterms:W3CDTF">2019-05-07T15:43:33Z</dcterms:created>
  <dcterms:modified xsi:type="dcterms:W3CDTF">2020-10-14T15:20:44Z</dcterms:modified>
</cp:coreProperties>
</file>